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 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”Kirjoita lainaus tähän.”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Otsikkoteksti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Otsikkoteksti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-145147" y="3924300"/>
            <a:ext cx="13295094" cy="1905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0" name="Shape 120"/>
          <p:cNvSpPr/>
          <p:nvPr/>
        </p:nvSpPr>
        <p:spPr>
          <a:xfrm>
            <a:off x="3421891" y="-497066"/>
            <a:ext cx="1905001" cy="1032587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1" name="Shape 121"/>
          <p:cNvSpPr/>
          <p:nvPr/>
        </p:nvSpPr>
        <p:spPr>
          <a:xfrm>
            <a:off x="5754191" y="4279900"/>
            <a:ext cx="619051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Ilves</a:t>
            </a:r>
          </a:p>
          <a:p>
            <a:pPr/>
            <a:r>
              <a:t>Miska Ja Veeti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847777" y="527700"/>
            <a:ext cx="9309246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Tuntomerkit:</a:t>
            </a:r>
          </a:p>
          <a:p>
            <a:pPr/>
            <a:r>
              <a:t>Ilveksellä on lyhyt häntä ja tupsut korvissa. Pitkäjalkainen, iso kissaeläin ja tuuhea poskiparta</a:t>
            </a:r>
          </a:p>
        </p:txBody>
      </p:sp>
      <p:pic>
        <p:nvPicPr>
          <p:cNvPr id="124" name="BFA22EBA-73F9-4C61-9B28-ED1FAB82D63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67" y="3825748"/>
            <a:ext cx="6297997" cy="4196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8945788B-C148-4CA8-AF5C-37A6FBB3B676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72179" y="2996468"/>
            <a:ext cx="4826242" cy="6434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578268" y="3187699"/>
            <a:ext cx="4762991" cy="337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Elinpaikka:</a:t>
            </a:r>
          </a:p>
          <a:p>
            <a:pPr/>
            <a:r>
              <a:t>Ilves elää kallioisilla paikoilla, metsissä ja asumattomilla alueilla. Ilves tarvitsee suojaisen pesäpaikan.</a:t>
            </a:r>
          </a:p>
        </p:txBody>
      </p:sp>
      <p:pic>
        <p:nvPicPr>
          <p:cNvPr id="128" name="8C6917E2-F931-48AB-AFBA-AAB7930D962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7203" y="2797803"/>
            <a:ext cx="5921817" cy="415799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1515429" y="165953"/>
            <a:ext cx="1905001" cy="1905001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0" name="Shape 130"/>
          <p:cNvSpPr/>
          <p:nvPr/>
        </p:nvSpPr>
        <p:spPr>
          <a:xfrm>
            <a:off x="3156830" y="1856190"/>
            <a:ext cx="1368094" cy="733514"/>
          </a:xfrm>
          <a:prstGeom prst="line">
            <a:avLst/>
          </a:prstGeom>
          <a:ln w="12700">
            <a:solidFill>
              <a:srgbClr val="1A931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1" name="Shape 131"/>
          <p:cNvSpPr/>
          <p:nvPr/>
        </p:nvSpPr>
        <p:spPr>
          <a:xfrm>
            <a:off x="3402273" y="1303943"/>
            <a:ext cx="2296176" cy="303988"/>
          </a:xfrm>
          <a:prstGeom prst="line">
            <a:avLst/>
          </a:prstGeom>
          <a:ln w="12700">
            <a:solidFill>
              <a:srgbClr val="1A931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2" name="Shape 132"/>
          <p:cNvSpPr/>
          <p:nvPr/>
        </p:nvSpPr>
        <p:spPr>
          <a:xfrm flipH="1" flipV="1">
            <a:off x="2592059" y="1868714"/>
            <a:ext cx="106733" cy="1690238"/>
          </a:xfrm>
          <a:prstGeom prst="line">
            <a:avLst/>
          </a:prstGeom>
          <a:ln w="12700">
            <a:solidFill>
              <a:srgbClr val="1A931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3" name="Shape 133"/>
          <p:cNvSpPr/>
          <p:nvPr/>
        </p:nvSpPr>
        <p:spPr>
          <a:xfrm flipV="1">
            <a:off x="771430" y="1761333"/>
            <a:ext cx="1360424" cy="1905001"/>
          </a:xfrm>
          <a:prstGeom prst="line">
            <a:avLst/>
          </a:prstGeom>
          <a:ln w="12700">
            <a:solidFill>
              <a:srgbClr val="1A931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4" name="Shape 134"/>
          <p:cNvSpPr/>
          <p:nvPr/>
        </p:nvSpPr>
        <p:spPr>
          <a:xfrm>
            <a:off x="9565820" y="2496740"/>
            <a:ext cx="2095501" cy="1320801"/>
          </a:xfrm>
          <a:prstGeom prst="wedgeEllipseCallout">
            <a:avLst>
              <a:gd name="adj1" fmla="val -49212"/>
              <a:gd name="adj2" fmla="val 70000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Mis kaikki on?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2510184" y="6080849"/>
            <a:ext cx="7984432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Elintavat:</a:t>
            </a:r>
          </a:p>
          <a:p>
            <a:pPr/>
            <a:r>
              <a:t>Ilves liikkuu öisin. Ilvekset ovat yksineläjiä ja saalistavat kotikissan tavoin väijymällä hiljaa paikoillaan.</a:t>
            </a:r>
          </a:p>
        </p:txBody>
      </p:sp>
      <p:pic>
        <p:nvPicPr>
          <p:cNvPr id="137" name="D217EE20-B8AD-4938-8208-4DBD25BB14D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6794" y="-1708"/>
            <a:ext cx="5661605" cy="5661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DA1E567C-CD21-4F81-8CAB-B2EF883FF948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0376" y="2166498"/>
            <a:ext cx="3824578" cy="3771533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10516913" y="933599"/>
            <a:ext cx="2095501" cy="1811687"/>
          </a:xfrm>
          <a:prstGeom prst="wedgeEllipseCallout">
            <a:avLst>
              <a:gd name="adj1" fmla="val -49212"/>
              <a:gd name="adj2" fmla="val 64581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Apua!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5973232" y="2819535"/>
            <a:ext cx="6442743" cy="337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Ravinto:</a:t>
            </a:r>
          </a:p>
          <a:p>
            <a:pPr/>
            <a:r>
              <a:t>Ilves saalistaa eniten jäniksiä ja isoja lintuja, mutta Etelä-Suomessa myös valkohäntäkauriita ja metsäkauriita.</a:t>
            </a:r>
          </a:p>
        </p:txBody>
      </p:sp>
      <p:pic>
        <p:nvPicPr>
          <p:cNvPr id="142" name="55CED8D5-804B-4D20-BC31-3C2CD377539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148" y="2354753"/>
            <a:ext cx="5781022" cy="4018778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6489155" y="328277"/>
            <a:ext cx="2174117" cy="206770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4" name="Shape 144"/>
          <p:cNvSpPr/>
          <p:nvPr/>
        </p:nvSpPr>
        <p:spPr>
          <a:xfrm rot="18900000">
            <a:off x="3138430" y="2109034"/>
            <a:ext cx="2286001" cy="190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200" y="0"/>
                </a:moveTo>
                <a:cubicBezTo>
                  <a:pt x="3869" y="0"/>
                  <a:pt x="3600" y="322"/>
                  <a:pt x="3600" y="720"/>
                </a:cubicBezTo>
                <a:lnTo>
                  <a:pt x="3600" y="8640"/>
                </a:lnTo>
                <a:lnTo>
                  <a:pt x="0" y="10800"/>
                </a:lnTo>
                <a:lnTo>
                  <a:pt x="3600" y="12960"/>
                </a:lnTo>
                <a:lnTo>
                  <a:pt x="3600" y="20880"/>
                </a:lnTo>
                <a:cubicBezTo>
                  <a:pt x="3600" y="21278"/>
                  <a:pt x="3869" y="21600"/>
                  <a:pt x="4200" y="21600"/>
                </a:cubicBezTo>
                <a:lnTo>
                  <a:pt x="21000" y="21600"/>
                </a:lnTo>
                <a:cubicBezTo>
                  <a:pt x="21331" y="21600"/>
                  <a:pt x="21600" y="21278"/>
                  <a:pt x="21600" y="20880"/>
                </a:cubicBezTo>
                <a:lnTo>
                  <a:pt x="21600" y="720"/>
                </a:lnTo>
                <a:cubicBezTo>
                  <a:pt x="21600" y="322"/>
                  <a:pt x="21331" y="0"/>
                  <a:pt x="21000" y="0"/>
                </a:cubicBezTo>
                <a:lnTo>
                  <a:pt x="4200" y="0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Tän piti olla maukasta...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2943545" y="1399017"/>
            <a:ext cx="7117710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Lisääntyminen:</a:t>
            </a:r>
          </a:p>
          <a:p>
            <a:pPr/>
            <a:r>
              <a:t>Synnyttää loppukeväällä yleensä kaksi pentua.</a:t>
            </a:r>
          </a:p>
        </p:txBody>
      </p:sp>
      <p:pic>
        <p:nvPicPr>
          <p:cNvPr id="147" name="961DD6C7-2C5A-460C-BCE4-D6361BF1F87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815" y="2876690"/>
            <a:ext cx="4463796" cy="6692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86C92CA4-1B50-4C49-BDD0-6D06DE4F083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37145" y="3877066"/>
            <a:ext cx="7083573" cy="469167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3911004" y="4154403"/>
            <a:ext cx="2286001" cy="190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200" y="0"/>
                </a:moveTo>
                <a:cubicBezTo>
                  <a:pt x="3869" y="0"/>
                  <a:pt x="3600" y="322"/>
                  <a:pt x="3600" y="720"/>
                </a:cubicBezTo>
                <a:lnTo>
                  <a:pt x="3600" y="8640"/>
                </a:lnTo>
                <a:lnTo>
                  <a:pt x="0" y="10800"/>
                </a:lnTo>
                <a:lnTo>
                  <a:pt x="3600" y="12960"/>
                </a:lnTo>
                <a:lnTo>
                  <a:pt x="3600" y="20880"/>
                </a:lnTo>
                <a:cubicBezTo>
                  <a:pt x="3600" y="21278"/>
                  <a:pt x="3869" y="21600"/>
                  <a:pt x="4200" y="21600"/>
                </a:cubicBezTo>
                <a:lnTo>
                  <a:pt x="21000" y="21600"/>
                </a:lnTo>
                <a:cubicBezTo>
                  <a:pt x="21331" y="21600"/>
                  <a:pt x="21600" y="21278"/>
                  <a:pt x="21600" y="20880"/>
                </a:cubicBezTo>
                <a:lnTo>
                  <a:pt x="21600" y="720"/>
                </a:lnTo>
                <a:cubicBezTo>
                  <a:pt x="21600" y="322"/>
                  <a:pt x="21331" y="0"/>
                  <a:pt x="21000" y="0"/>
                </a:cubicBezTo>
                <a:lnTo>
                  <a:pt x="4200" y="0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Mä tipun ! Auttakaa!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2758052" y="1199595"/>
            <a:ext cx="7488696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Muuta mielenkiistoista:</a:t>
            </a:r>
          </a:p>
          <a:p>
            <a:pPr/>
            <a:r>
              <a:t>Ilves on kissaeläin. Ihmiset eivät näe sitä usein, sillä se on arka.</a:t>
            </a:r>
          </a:p>
        </p:txBody>
      </p:sp>
      <p:pic>
        <p:nvPicPr>
          <p:cNvPr id="152" name="D9F0DF12-28C7-4E98-9BFB-30144C76A74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7400" y="3195078"/>
            <a:ext cx="6350000" cy="640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 rot="1858894">
            <a:off x="7448874" y="3249967"/>
            <a:ext cx="2678429" cy="2026450"/>
          </a:xfrm>
          <a:prstGeom prst="wedgeEllipseCallout">
            <a:avLst>
              <a:gd name="adj1" fmla="val -49266"/>
              <a:gd name="adj2" fmla="val 65517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Hello... Can you see me?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 rot="2428209">
            <a:off x="3525782" y="3140949"/>
            <a:ext cx="305021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Flickr</a:t>
            </a:r>
          </a:p>
        </p:txBody>
      </p:sp>
      <p:sp>
        <p:nvSpPr>
          <p:cNvPr id="156" name="Shape 156"/>
          <p:cNvSpPr/>
          <p:nvPr/>
        </p:nvSpPr>
        <p:spPr>
          <a:xfrm>
            <a:off x="8119998" y="5826185"/>
            <a:ext cx="176570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Pisara 4</a:t>
            </a:r>
          </a:p>
        </p:txBody>
      </p:sp>
      <p:sp>
        <p:nvSpPr>
          <p:cNvPr id="157" name="Shape 157"/>
          <p:cNvSpPr/>
          <p:nvPr/>
        </p:nvSpPr>
        <p:spPr>
          <a:xfrm rot="19699250">
            <a:off x="8817492" y="2624780"/>
            <a:ext cx="225299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Wikipedia</a:t>
            </a:r>
          </a:p>
        </p:txBody>
      </p:sp>
      <p:sp>
        <p:nvSpPr>
          <p:cNvPr id="158" name="Shape 158"/>
          <p:cNvSpPr/>
          <p:nvPr/>
        </p:nvSpPr>
        <p:spPr>
          <a:xfrm>
            <a:off x="-32452" y="-1705848"/>
            <a:ext cx="1257758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59" name="Shape 159"/>
          <p:cNvSpPr/>
          <p:nvPr/>
        </p:nvSpPr>
        <p:spPr>
          <a:xfrm rot="19400030">
            <a:off x="2973766" y="5442680"/>
            <a:ext cx="184160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Pixalbay</a:t>
            </a:r>
          </a:p>
        </p:txBody>
      </p:sp>
      <p:sp>
        <p:nvSpPr>
          <p:cNvPr id="160" name="Shape 160"/>
          <p:cNvSpPr/>
          <p:nvPr/>
        </p:nvSpPr>
        <p:spPr>
          <a:xfrm rot="20306382">
            <a:off x="6427976" y="3733800"/>
            <a:ext cx="839157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Nisäkäskirja</a:t>
            </a:r>
          </a:p>
        </p:txBody>
      </p:sp>
      <p:sp>
        <p:nvSpPr>
          <p:cNvPr id="161" name="Shape 161"/>
          <p:cNvSpPr/>
          <p:nvPr/>
        </p:nvSpPr>
        <p:spPr>
          <a:xfrm rot="2101985">
            <a:off x="957860" y="1949812"/>
            <a:ext cx="222245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Wikimedia</a:t>
            </a:r>
          </a:p>
        </p:txBody>
      </p:sp>
      <p:sp>
        <p:nvSpPr>
          <p:cNvPr id="162" name="Shape 162"/>
          <p:cNvSpPr/>
          <p:nvPr/>
        </p:nvSpPr>
        <p:spPr>
          <a:xfrm>
            <a:off x="5318687" y="207438"/>
            <a:ext cx="2367426" cy="2251556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63" name="Shape 163"/>
          <p:cNvSpPr/>
          <p:nvPr/>
        </p:nvSpPr>
        <p:spPr>
          <a:xfrm>
            <a:off x="449286" y="6639514"/>
            <a:ext cx="12413032" cy="1728589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1" name="Shape 171"/>
          <p:cNvSpPr/>
          <p:nvPr/>
        </p:nvSpPr>
        <p:spPr>
          <a:xfrm>
            <a:off x="-176464" y="7593721"/>
            <a:ext cx="659235" cy="1863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05" h="21600" fill="norm" stroke="1" extrusionOk="0">
                <a:moveTo>
                  <a:pt x="1230" y="21600"/>
                </a:moveTo>
                <a:cubicBezTo>
                  <a:pt x="-2795" y="11869"/>
                  <a:pt x="3063" y="4669"/>
                  <a:pt x="18805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/>
        </p:nvSpPr>
        <p:spPr>
          <a:xfrm flipH="1" flipV="1">
            <a:off x="12532502" y="7483223"/>
            <a:ext cx="1239740" cy="188966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6" name="Shape 166"/>
          <p:cNvSpPr/>
          <p:nvPr/>
        </p:nvSpPr>
        <p:spPr>
          <a:xfrm flipV="1">
            <a:off x="993863" y="3331349"/>
            <a:ext cx="1" cy="37711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7" name="Shape 167"/>
          <p:cNvSpPr/>
          <p:nvPr/>
        </p:nvSpPr>
        <p:spPr>
          <a:xfrm flipV="1">
            <a:off x="12516996" y="2435119"/>
            <a:ext cx="1" cy="488336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8" name="Shape 168"/>
          <p:cNvSpPr/>
          <p:nvPr/>
        </p:nvSpPr>
        <p:spPr>
          <a:xfrm flipV="1">
            <a:off x="6655801" y="8428054"/>
            <a:ext cx="1" cy="13298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9" name="Shape 169"/>
          <p:cNvSpPr/>
          <p:nvPr/>
        </p:nvSpPr>
        <p:spPr>
          <a:xfrm>
            <a:off x="7888660" y="4240194"/>
            <a:ext cx="367085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Kingofwallpapers</a:t>
            </a:r>
          </a:p>
        </p:txBody>
      </p:sp>
      <p:sp>
        <p:nvSpPr>
          <p:cNvPr id="170" name="Shape 170"/>
          <p:cNvSpPr/>
          <p:nvPr/>
        </p:nvSpPr>
        <p:spPr>
          <a:xfrm>
            <a:off x="5682640" y="1009365"/>
            <a:ext cx="16395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Lähteet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