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”Kirjoita lainaus tähän.”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823229" y="2508091"/>
            <a:ext cx="5542424" cy="2756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MUURAHAINEN</a:t>
            </a:r>
          </a:p>
        </p:txBody>
      </p:sp>
      <p:sp>
        <p:nvSpPr>
          <p:cNvPr id="120" name="Shape 120"/>
          <p:cNvSpPr/>
          <p:nvPr/>
        </p:nvSpPr>
        <p:spPr>
          <a:xfrm>
            <a:off x="8067729" y="7420218"/>
            <a:ext cx="2729294" cy="9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Kerttu ja Eve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D093585-0A3D-4E16-97DC-BC2E7857988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7247373" y="3902356"/>
            <a:ext cx="6525845" cy="3854327"/>
          </a:xfrm>
          <a:prstGeom prst="rect">
            <a:avLst/>
          </a:prstGeom>
          <a:ln w="889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97692" y="1311636"/>
            <a:ext cx="895181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Muurahaisen ulkonäkö</a:t>
            </a:r>
          </a:p>
        </p:txBody>
      </p:sp>
      <p:sp>
        <p:nvSpPr>
          <p:cNvPr id="124" name="Shape 124"/>
          <p:cNvSpPr/>
          <p:nvPr/>
        </p:nvSpPr>
        <p:spPr>
          <a:xfrm>
            <a:off x="566581" y="3318455"/>
            <a:ext cx="7921938" cy="6952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Muurahaisen keskiruumis </a:t>
            </a:r>
          </a:p>
          <a:p>
            <a:pPr/>
            <a:r>
              <a:t>on tummanpunainen ja</a:t>
            </a:r>
          </a:p>
          <a:p>
            <a:pPr/>
            <a:r>
              <a:t>takaruumis musta.</a:t>
            </a:r>
          </a:p>
          <a:p>
            <a:pPr/>
          </a:p>
          <a:p>
            <a:pPr/>
            <a:r>
              <a:t>Muurahaisella on kuusi </a:t>
            </a:r>
          </a:p>
          <a:p>
            <a:pPr/>
            <a:r>
              <a:t>jalkaa, koiraalla ja </a:t>
            </a:r>
          </a:p>
          <a:p>
            <a:pPr/>
            <a:r>
              <a:t>kuningattarella on siivet.</a:t>
            </a:r>
          </a:p>
          <a:p>
            <a:pPr/>
            <a:r>
              <a:t>Muurahaisen pituus on </a:t>
            </a:r>
          </a:p>
          <a:p>
            <a:pPr/>
            <a:r>
              <a:t>noin 5-10 mm.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2087559" y="742008"/>
            <a:ext cx="838279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Elintavat</a:t>
            </a:r>
          </a:p>
        </p:txBody>
      </p:sp>
      <p:sp>
        <p:nvSpPr>
          <p:cNvPr id="127" name="Shape 127"/>
          <p:cNvSpPr/>
          <p:nvPr/>
        </p:nvSpPr>
        <p:spPr>
          <a:xfrm>
            <a:off x="681249" y="2770571"/>
            <a:ext cx="12133188" cy="558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Muurahainen elää yhdyskunnissa.</a:t>
            </a:r>
          </a:p>
          <a:p>
            <a:pPr/>
            <a:r>
              <a:t>Ylivoimainen enemmistö hyönteisistä</a:t>
            </a:r>
          </a:p>
          <a:p>
            <a:pPr/>
            <a:r>
              <a:t>elää elämänsä erakkona. Muunmuassa muurahaiset, ampiaiset, mehiläiset ja </a:t>
            </a:r>
          </a:p>
          <a:p>
            <a:pPr/>
            <a:r>
              <a:t>termiitit muodostavat kuitenkin hyvin järjestyneitä yhdyskuntia, joissa on nähtävissä eri sosiaaliluokkia ja</a:t>
            </a:r>
          </a:p>
          <a:p>
            <a:pPr/>
            <a:r>
              <a:t>jopa eräänlaisia "ammatteja".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FBB23F42-AE6D-420C-98CE-892BA3F7EC9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6130" y="5526099"/>
            <a:ext cx="6104906" cy="3429241"/>
          </a:xfrm>
          <a:prstGeom prst="rect">
            <a:avLst/>
          </a:prstGeom>
          <a:ln w="889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2793467" y="697609"/>
            <a:ext cx="776302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Elinpaikka</a:t>
            </a:r>
          </a:p>
        </p:txBody>
      </p:sp>
      <p:sp>
        <p:nvSpPr>
          <p:cNvPr id="131" name="Shape 131"/>
          <p:cNvSpPr/>
          <p:nvPr/>
        </p:nvSpPr>
        <p:spPr>
          <a:xfrm>
            <a:off x="461013" y="2083153"/>
            <a:ext cx="12082774" cy="2837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Muurahaiset asuvat muurahaiskeossa.</a:t>
            </a:r>
          </a:p>
          <a:p>
            <a:pPr/>
            <a:r>
              <a:t>Vaeltajamuurahaiset eivät asetu </a:t>
            </a:r>
          </a:p>
          <a:p>
            <a:pPr/>
            <a:r>
              <a:t>paikoilleen, vaan yöpyvät tietyissä </a:t>
            </a:r>
          </a:p>
          <a:p>
            <a:pPr/>
            <a:r>
              <a:t>Paikoissa ja jatkavat matkaa aamulla.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5591213" y="774310"/>
            <a:ext cx="237462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Ravinto</a:t>
            </a:r>
          </a:p>
        </p:txBody>
      </p:sp>
      <p:sp>
        <p:nvSpPr>
          <p:cNvPr id="134" name="Shape 134"/>
          <p:cNvSpPr/>
          <p:nvPr/>
        </p:nvSpPr>
        <p:spPr>
          <a:xfrm>
            <a:off x="1985724" y="5299666"/>
            <a:ext cx="924811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Hyönteiset ja niiden toukat.</a:t>
            </a:r>
          </a:p>
        </p:txBody>
      </p:sp>
      <p:sp>
        <p:nvSpPr>
          <p:cNvPr id="135" name="Shape 135"/>
          <p:cNvSpPr/>
          <p:nvPr/>
        </p:nvSpPr>
        <p:spPr>
          <a:xfrm>
            <a:off x="1952787" y="2630473"/>
            <a:ext cx="379152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Hämähäkit</a:t>
            </a:r>
          </a:p>
        </p:txBody>
      </p:sp>
      <p:sp>
        <p:nvSpPr>
          <p:cNvPr id="136" name="Shape 136"/>
          <p:cNvSpPr/>
          <p:nvPr/>
        </p:nvSpPr>
        <p:spPr>
          <a:xfrm>
            <a:off x="1919958" y="3496036"/>
            <a:ext cx="419466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Kastemadot</a:t>
            </a:r>
          </a:p>
        </p:txBody>
      </p:sp>
      <p:sp>
        <p:nvSpPr>
          <p:cNvPr id="137" name="Shape 137"/>
          <p:cNvSpPr/>
          <p:nvPr/>
        </p:nvSpPr>
        <p:spPr>
          <a:xfrm>
            <a:off x="1907043" y="4486636"/>
            <a:ext cx="658288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kirvojen mesikaste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4039389" y="866351"/>
            <a:ext cx="443513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Lisääntyminen</a:t>
            </a:r>
          </a:p>
        </p:txBody>
      </p:sp>
      <p:sp>
        <p:nvSpPr>
          <p:cNvPr id="140" name="Shape 140"/>
          <p:cNvSpPr/>
          <p:nvPr/>
        </p:nvSpPr>
        <p:spPr>
          <a:xfrm>
            <a:off x="1592063" y="3457936"/>
            <a:ext cx="9820674" cy="283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007533" indent="-1007533">
              <a:buSzPct val="100000"/>
              <a:buAutoNum type="arabicPeriod" startAt="1"/>
            </a:pPr>
            <a:r>
              <a:t>Kuningatar munii munia.</a:t>
            </a:r>
          </a:p>
          <a:p>
            <a:pPr marL="1007533" indent="-1007533">
              <a:buSzPct val="100000"/>
              <a:buAutoNum type="arabicPeriod" startAt="1"/>
            </a:pPr>
            <a:r>
              <a:t>Munista kehittyy toukkia. </a:t>
            </a:r>
          </a:p>
          <a:p>
            <a:pPr marL="1007533" indent="-1007533">
              <a:buSzPct val="100000"/>
              <a:buAutoNum type="arabicPeriod" startAt="1"/>
            </a:pPr>
            <a:r>
              <a:t>Toukat koteloituvat.</a:t>
            </a:r>
          </a:p>
          <a:p>
            <a:pPr marL="1007533" indent="-1007533">
              <a:buSzPct val="100000"/>
              <a:buAutoNum type="arabicPeriod" startAt="1"/>
            </a:pPr>
            <a:r>
              <a:t>Kotiloista kuoriutuvat uudet</a:t>
            </a:r>
          </a:p>
        </p:txBody>
      </p:sp>
      <p:sp>
        <p:nvSpPr>
          <p:cNvPr id="141" name="Shape 141"/>
          <p:cNvSpPr/>
          <p:nvPr/>
        </p:nvSpPr>
        <p:spPr>
          <a:xfrm>
            <a:off x="2518768" y="6188260"/>
            <a:ext cx="8343985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kuningattaret, työläiset ja</a:t>
            </a:r>
          </a:p>
          <a:p>
            <a:pPr/>
            <a:r>
              <a:t>koiraat.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47284" y="2366967"/>
            <a:ext cx="12710232" cy="695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Muurahainen on hyönteinen.</a:t>
            </a:r>
          </a:p>
          <a:p>
            <a:pPr/>
            <a:r>
              <a:t>Muurahaisen tieteellinen nimi on formicidae. Muurahaiset jaksavat kantaa 6 kertaa itsensä kokoisia asioita. Vaeltajamuurahaiset kantavat kuningatarta matkallaan, sillä kuningatar ei voi olla hetkeäkään munimatta. Työläiset kantavat munia koko matkan. Jotkut muurahaiset syntyvätkin kesken matkan.</a:t>
            </a:r>
          </a:p>
        </p:txBody>
      </p:sp>
      <p:sp>
        <p:nvSpPr>
          <p:cNvPr id="144" name="Shape 144"/>
          <p:cNvSpPr/>
          <p:nvPr/>
        </p:nvSpPr>
        <p:spPr>
          <a:xfrm>
            <a:off x="1512562" y="666928"/>
            <a:ext cx="9404419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Muuta mielenkiintoista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28097D97-D87F-41F0-AC4E-ABD15952305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642" y="5237640"/>
            <a:ext cx="6258883" cy="4141621"/>
          </a:xfrm>
          <a:prstGeom prst="rect">
            <a:avLst/>
          </a:prstGeom>
          <a:ln w="88900">
            <a:miter lim="400000"/>
          </a:ln>
        </p:spPr>
      </p:pic>
      <p:pic>
        <p:nvPicPr>
          <p:cNvPr id="147" name="DA0D3587-2644-407C-8965-B8CBBF9012A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064" y="1439509"/>
            <a:ext cx="5589681" cy="37250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8" name="BD825EDF-A68D-4EB5-8673-0D4E642E7310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9265" y="5147558"/>
            <a:ext cx="5810803" cy="4321785"/>
          </a:xfrm>
          <a:prstGeom prst="rect">
            <a:avLst/>
          </a:prstGeom>
          <a:ln w="88900">
            <a:miter lim="400000"/>
          </a:ln>
        </p:spPr>
      </p:pic>
      <p:pic>
        <p:nvPicPr>
          <p:cNvPr id="149" name="CD093585-0A3D-4E16-97DC-BC2E78579884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90331" y="1542199"/>
            <a:ext cx="5959145" cy="3519620"/>
          </a:xfrm>
          <a:prstGeom prst="rect">
            <a:avLst/>
          </a:prstGeom>
          <a:ln w="889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606497" y="176042"/>
            <a:ext cx="6505124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Kuvia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5385522" y="651588"/>
            <a:ext cx="2233756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Lähteet</a:t>
            </a:r>
          </a:p>
        </p:txBody>
      </p:sp>
      <p:sp>
        <p:nvSpPr>
          <p:cNvPr id="153" name="Shape 153"/>
          <p:cNvSpPr/>
          <p:nvPr/>
        </p:nvSpPr>
        <p:spPr>
          <a:xfrm>
            <a:off x="1860083" y="2011449"/>
            <a:ext cx="3792846" cy="146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66750" indent="-666750">
              <a:buSzPct val="100000"/>
              <a:buChar char="-"/>
            </a:pPr>
            <a:r>
              <a:t>Pisara 4</a:t>
            </a:r>
          </a:p>
          <a:p>
            <a:pPr marL="666750" indent="-666750">
              <a:buSzPct val="100000"/>
              <a:buChar char="-"/>
            </a:pPr>
            <a:r>
              <a:t>Wikipedia</a:t>
            </a:r>
          </a:p>
        </p:txBody>
      </p:sp>
      <p:sp>
        <p:nvSpPr>
          <p:cNvPr id="154" name="Shape 154"/>
          <p:cNvSpPr/>
          <p:nvPr/>
        </p:nvSpPr>
        <p:spPr>
          <a:xfrm>
            <a:off x="1865386" y="3496036"/>
            <a:ext cx="863741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66750" indent="-666750">
              <a:buSzPct val="100000"/>
              <a:buChar char="-"/>
            </a:lvl1pPr>
          </a:lstStyle>
          <a:p>
            <a:pPr/>
            <a:r>
              <a:t>koululaisen luonto-opas</a:t>
            </a:r>
          </a:p>
        </p:txBody>
      </p:sp>
      <p:sp>
        <p:nvSpPr>
          <p:cNvPr id="155" name="Shape 155"/>
          <p:cNvSpPr/>
          <p:nvPr/>
        </p:nvSpPr>
        <p:spPr>
          <a:xfrm>
            <a:off x="1862958" y="4230815"/>
            <a:ext cx="1029133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Suuri Suomalainen luonto-opas</a:t>
            </a:r>
          </a:p>
        </p:txBody>
      </p:sp>
      <p:sp>
        <p:nvSpPr>
          <p:cNvPr id="156" name="Shape 156"/>
          <p:cNvSpPr/>
          <p:nvPr/>
        </p:nvSpPr>
        <p:spPr>
          <a:xfrm>
            <a:off x="5719621" y="5764380"/>
            <a:ext cx="1964403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Kuvat </a:t>
            </a:r>
          </a:p>
        </p:txBody>
      </p:sp>
      <p:sp>
        <p:nvSpPr>
          <p:cNvPr id="157" name="Shape 157"/>
          <p:cNvSpPr/>
          <p:nvPr/>
        </p:nvSpPr>
        <p:spPr>
          <a:xfrm>
            <a:off x="2444405" y="7104392"/>
            <a:ext cx="2931006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pixabay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