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italic.fntdata"/><Relationship Id="rId6" Type="http://schemas.openxmlformats.org/officeDocument/2006/relationships/slide" Target="slides/slide1.xml"/><Relationship Id="rId18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9b68b68d1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9b68b68d1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9b68b68d1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9b68b68d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5a88b58e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5a88b58e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55a88b58e3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55a88b58e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5a88b58e3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5a88b58e3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55a88b58e3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55a88b58e3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5a88b58e3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5a88b58e3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55a88b58e3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55a88b58e3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9b68b68d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9b68b68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9b68b68d1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9b68b68d1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9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Relationship Id="rId4" Type="http://schemas.openxmlformats.org/officeDocument/2006/relationships/image" Target="../media/image15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g"/><Relationship Id="rId4" Type="http://schemas.openxmlformats.org/officeDocument/2006/relationships/image" Target="../media/image8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Relationship Id="rId4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744575"/>
            <a:ext cx="8520600" cy="9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i" sz="5280">
                <a:latin typeface="Comic Sans MS"/>
                <a:ea typeface="Comic Sans MS"/>
                <a:cs typeface="Comic Sans MS"/>
                <a:sym typeface="Comic Sans MS"/>
              </a:rPr>
              <a:t>Akatemian vuosi 24-25</a:t>
            </a:r>
            <a:endParaRPr sz="528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5" name="Google Shape;55;p13" title="luki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2875" y="1929250"/>
            <a:ext cx="4798200" cy="214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latin typeface="Comic Sans MS"/>
                <a:ea typeface="Comic Sans MS"/>
                <a:cs typeface="Comic Sans MS"/>
                <a:sym typeface="Comic Sans MS"/>
              </a:rPr>
              <a:t>                           JÄÄKIEKKO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0" name="Google Shape;130;p22"/>
          <p:cNvSpPr txBox="1"/>
          <p:nvPr>
            <p:ph idx="1" type="body"/>
          </p:nvPr>
        </p:nvSpPr>
        <p:spPr>
          <a:xfrm>
            <a:off x="311700" y="1152475"/>
            <a:ext cx="8520600" cy="376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i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Treenejä on tehty tosissaan, mutta ei totisena.</a:t>
            </a:r>
            <a:endParaRPr sz="23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Terveisiä valmentaja Kari Mattilalta: “Jääkiekkoakatemian läpikäyneitä pelaajia nousi jälleen Jääkarhujen edustusjoukkueeseen ja osalle oli tarjolla joukkueessa jo isoa roolia miesten peleissä. Kehitys on ollut huomattavaa myös heillä, joille pelivuosia ei ole vielä niin </a:t>
            </a:r>
            <a:r>
              <a:rPr lang="fi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montaa kertynyt. “ </a:t>
            </a:r>
            <a:endParaRPr sz="23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31" name="Google Shape;131;p22"/>
          <p:cNvPicPr preferRelativeResize="0"/>
          <p:nvPr/>
        </p:nvPicPr>
        <p:blipFill rotWithShape="1">
          <a:blip r:embed="rId3">
            <a:alphaModFix/>
          </a:blip>
          <a:srcRect b="26800" l="22090" r="22096" t="20056"/>
          <a:stretch/>
        </p:blipFill>
        <p:spPr>
          <a:xfrm>
            <a:off x="413375" y="3501650"/>
            <a:ext cx="2705100" cy="1371600"/>
          </a:xfrm>
          <a:prstGeom prst="rect">
            <a:avLst/>
          </a:prstGeom>
          <a:noFill/>
          <a:ln>
            <a:noFill/>
          </a:ln>
          <a:effectLst>
            <a:outerShdw blurRad="1428750" rotWithShape="0" algn="bl" dir="5400000" dist="19050">
              <a:schemeClr val="accent4">
                <a:alpha val="50000"/>
              </a:schemeClr>
            </a:outerShdw>
          </a:effectLst>
        </p:spPr>
      </p:pic>
      <p:pic>
        <p:nvPicPr>
          <p:cNvPr id="132" name="Google Shape;132;p22"/>
          <p:cNvPicPr preferRelativeResize="0"/>
          <p:nvPr/>
        </p:nvPicPr>
        <p:blipFill rotWithShape="1">
          <a:blip r:embed="rId4">
            <a:alphaModFix/>
          </a:blip>
          <a:srcRect b="19803" l="22588" r="22263" t="20531"/>
          <a:stretch/>
        </p:blipFill>
        <p:spPr>
          <a:xfrm>
            <a:off x="5830750" y="3399725"/>
            <a:ext cx="2556500" cy="1473525"/>
          </a:xfrm>
          <a:prstGeom prst="rect">
            <a:avLst/>
          </a:prstGeom>
          <a:noFill/>
          <a:ln>
            <a:noFill/>
          </a:ln>
          <a:effectLst>
            <a:outerShdw blurRad="1428750" rotWithShape="0" algn="bl" dir="5400000" dist="19050">
              <a:schemeClr val="accent4">
                <a:alpha val="50000"/>
              </a:schemeClr>
            </a:outerShdw>
          </a:effectLst>
        </p:spPr>
      </p:pic>
      <p:pic>
        <p:nvPicPr>
          <p:cNvPr descr="an illustration of a hockey stick and puck (Tarjoaja: Tenor)" id="133" name="Google Shape;13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10250" y="3020225"/>
            <a:ext cx="1788350" cy="178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6DB"/>
            </a:gs>
            <a:gs pos="100000">
              <a:srgbClr val="FAD15C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ile:Kiitos! (Kaunolla).jpg - Wikimedia Commons" id="138" name="Google Shape;13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8950" y="0"/>
            <a:ext cx="5143500" cy="5143500"/>
          </a:xfrm>
          <a:prstGeom prst="rect">
            <a:avLst/>
          </a:prstGeom>
          <a:noFill/>
          <a:ln cap="flat" cmpd="sng" w="9525">
            <a:solidFill>
              <a:srgbClr val="FFF2CC"/>
            </a:solidFill>
            <a:prstDash val="dot"/>
            <a:round/>
            <a:headEnd len="sm" w="sm" type="none"/>
            <a:tailEnd len="sm" w="sm" type="none"/>
          </a:ln>
          <a:effectLst>
            <a:outerShdw blurRad="1428750" rotWithShape="0" algn="bl" dir="5400000" dist="19050">
              <a:srgbClr val="CCCCCC">
                <a:alpha val="50000"/>
              </a:srgbClr>
            </a:outerShdw>
          </a:effectLst>
        </p:spPr>
      </p:pic>
      <p:sp>
        <p:nvSpPr>
          <p:cNvPr id="139" name="Google Shape;139;p23"/>
          <p:cNvSpPr txBox="1"/>
          <p:nvPr/>
        </p:nvSpPr>
        <p:spPr>
          <a:xfrm>
            <a:off x="1853400" y="471925"/>
            <a:ext cx="3414600" cy="7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31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Urheilijoille ja valmentajille</a:t>
            </a:r>
            <a:endParaRPr sz="3100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a person is holding a yellow flower with green leaves (Tarjoaja: Tenor)" id="140" name="Google Shape;14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2450" y="1261900"/>
            <a:ext cx="3011550" cy="2515531"/>
          </a:xfrm>
          <a:prstGeom prst="rect">
            <a:avLst/>
          </a:prstGeom>
          <a:noFill/>
          <a:ln cap="flat" cmpd="sng" w="9525">
            <a:solidFill>
              <a:srgbClr val="FFF2CC"/>
            </a:solidFill>
            <a:prstDash val="dot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2682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>
                <a:latin typeface="Comic Sans MS"/>
                <a:ea typeface="Comic Sans MS"/>
                <a:cs typeface="Comic Sans MS"/>
                <a:sym typeface="Comic Sans MS"/>
              </a:rPr>
              <a:t>Mitä uutta kaudella 24-25?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i" sz="29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Uudet akatemiat: </a:t>
            </a:r>
            <a:r>
              <a:rPr b="1" lang="fi" sz="29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yleisakatemia sekä sulkapalloakatemia</a:t>
            </a:r>
            <a:endParaRPr b="1" sz="29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i" sz="29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Sulkapalloakatemiassa on tällä hetkellä mukana vain yläkoululaisia.</a:t>
            </a:r>
            <a:endParaRPr sz="29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i" sz="29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Yleisakatemia puolestaa luo mahdollisuuden harjoittaa eri lajeihin tarvittavia perusominaisuuksia, jos oman lajin akatemiaa ei lukion tarjonnasta löydy tai akatemian harjoitusaika ei sovi omaan lukujärjestykseen. </a:t>
            </a:r>
            <a:endParaRPr sz="29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i" sz="29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Telinevoimistelijat saivat uudet harjoitustilat Kettukalliontielle.</a:t>
            </a:r>
            <a:endParaRPr sz="29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7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 title="luki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7325" y="3618975"/>
            <a:ext cx="3200400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24645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latin typeface="Comic Sans MS"/>
                <a:ea typeface="Comic Sans MS"/>
                <a:cs typeface="Comic Sans MS"/>
                <a:sym typeface="Comic Sans MS"/>
              </a:rPr>
              <a:t>               </a:t>
            </a:r>
            <a:r>
              <a:rPr b="1" lang="fi">
                <a:latin typeface="Comic Sans MS"/>
                <a:ea typeface="Comic Sans MS"/>
                <a:cs typeface="Comic Sans MS"/>
                <a:sym typeface="Comic Sans MS"/>
              </a:rPr>
              <a:t>Akatemioiden kuulumisia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 b="15958" l="24585" r="35214" t="45493"/>
          <a:stretch/>
        </p:blipFill>
        <p:spPr>
          <a:xfrm>
            <a:off x="792800" y="1102650"/>
            <a:ext cx="6832200" cy="3490625"/>
          </a:xfrm>
          <a:prstGeom prst="rect">
            <a:avLst/>
          </a:prstGeom>
          <a:noFill/>
          <a:ln>
            <a:noFill/>
          </a:ln>
          <a:effectLst>
            <a:outerShdw blurRad="1400175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D9EAD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latin typeface="Comic Sans MS"/>
                <a:ea typeface="Comic Sans MS"/>
                <a:cs typeface="Comic Sans MS"/>
                <a:sym typeface="Comic Sans MS"/>
              </a:rPr>
              <a:t>                                 </a:t>
            </a:r>
            <a:r>
              <a:rPr b="1" lang="fi">
                <a:latin typeface="Comic Sans MS"/>
                <a:ea typeface="Comic Sans MS"/>
                <a:cs typeface="Comic Sans MS"/>
                <a:sym typeface="Comic Sans MS"/>
              </a:rPr>
              <a:t>Palautteet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/>
          </a:p>
        </p:txBody>
      </p:sp>
      <p:sp>
        <p:nvSpPr>
          <p:cNvPr id="75" name="Google Shape;75;p16"/>
          <p:cNvSpPr txBox="1"/>
          <p:nvPr/>
        </p:nvSpPr>
        <p:spPr>
          <a:xfrm>
            <a:off x="3065925" y="3179625"/>
            <a:ext cx="5948100" cy="4893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600">
                <a:solidFill>
                  <a:schemeClr val="dk1"/>
                </a:solidFill>
                <a:highlight>
                  <a:srgbClr val="EAD1DC"/>
                </a:highlight>
                <a:latin typeface="Comic Sans MS"/>
                <a:ea typeface="Comic Sans MS"/>
                <a:cs typeface="Comic Sans MS"/>
                <a:sym typeface="Comic Sans MS"/>
              </a:rPr>
              <a:t>“</a:t>
            </a:r>
            <a:r>
              <a:rPr lang="fi" sz="1600">
                <a:solidFill>
                  <a:srgbClr val="202124"/>
                </a:solidFill>
                <a:highlight>
                  <a:srgbClr val="EAD1DC"/>
                </a:highlight>
                <a:latin typeface="Comic Sans MS"/>
                <a:ea typeface="Comic Sans MS"/>
                <a:cs typeface="Comic Sans MS"/>
                <a:sym typeface="Comic Sans MS"/>
              </a:rPr>
              <a:t>Akatemia on ollut kivaa ja monipuolista, ja sopivan rankkaa”</a:t>
            </a:r>
            <a:endParaRPr sz="2300">
              <a:solidFill>
                <a:schemeClr val="dk2"/>
              </a:solidFill>
              <a:highlight>
                <a:srgbClr val="EAD1DC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2351000" y="2309675"/>
            <a:ext cx="39474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3210075" y="2146563"/>
            <a:ext cx="3947400" cy="4893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600">
                <a:solidFill>
                  <a:srgbClr val="202124"/>
                </a:solidFill>
                <a:highlight>
                  <a:srgbClr val="9FC5E8"/>
                </a:highlight>
                <a:latin typeface="Comic Sans MS"/>
                <a:ea typeface="Comic Sans MS"/>
                <a:cs typeface="Comic Sans MS"/>
                <a:sym typeface="Comic Sans MS"/>
              </a:rPr>
              <a:t>“On ollut mukava ja osaava valmennus”</a:t>
            </a:r>
            <a:endParaRPr sz="2300">
              <a:solidFill>
                <a:schemeClr val="dk2"/>
              </a:solidFill>
              <a:highlight>
                <a:srgbClr val="9FC5E8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4898225" y="4212675"/>
            <a:ext cx="3153600" cy="788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600">
                <a:solidFill>
                  <a:schemeClr val="dk1"/>
                </a:solidFill>
                <a:highlight>
                  <a:srgbClr val="FFE599"/>
                </a:highlight>
                <a:latin typeface="Comic Sans MS"/>
                <a:ea typeface="Comic Sans MS"/>
                <a:cs typeface="Comic Sans MS"/>
                <a:sym typeface="Comic Sans MS"/>
              </a:rPr>
              <a:t>“</a:t>
            </a:r>
            <a:r>
              <a:rPr lang="fi" sz="1550">
                <a:solidFill>
                  <a:srgbClr val="202124"/>
                </a:solidFill>
                <a:highlight>
                  <a:srgbClr val="FFE599"/>
                </a:highlight>
                <a:latin typeface="Comic Sans MS"/>
                <a:ea typeface="Comic Sans MS"/>
                <a:cs typeface="Comic Sans MS"/>
                <a:sym typeface="Comic Sans MS"/>
              </a:rPr>
              <a:t>On ollut tosi hyviä treenejä ja hyvä valmentaja!”</a:t>
            </a:r>
            <a:endParaRPr sz="2300">
              <a:solidFill>
                <a:schemeClr val="dk2"/>
              </a:solidFill>
              <a:highlight>
                <a:srgbClr val="FFE599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1263600" y="1168975"/>
            <a:ext cx="7101000" cy="6741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450">
                <a:solidFill>
                  <a:srgbClr val="202124"/>
                </a:solidFill>
                <a:highlight>
                  <a:srgbClr val="B6D7A8"/>
                </a:highlight>
                <a:latin typeface="Comic Sans MS"/>
                <a:ea typeface="Comic Sans MS"/>
                <a:cs typeface="Comic Sans MS"/>
                <a:sym typeface="Comic Sans MS"/>
              </a:rPr>
              <a:t>“Olen tykänny käydä yleisakatemiassa ja oon saanu vinkkejä punntisalitreeneihin ja uusia liikkeitä treeneihin.”</a:t>
            </a:r>
            <a:endParaRPr sz="1450">
              <a:solidFill>
                <a:srgbClr val="202124"/>
              </a:solidFill>
              <a:highlight>
                <a:srgbClr val="B6D7A8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Foam Sports Ball Assorted - The Toy Network – The Red Balloon Toy ..."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400" y="2250950"/>
            <a:ext cx="2798975" cy="279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C9DAF8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latin typeface="Comic Sans MS"/>
                <a:ea typeface="Comic Sans MS"/>
                <a:cs typeface="Comic Sans MS"/>
                <a:sym typeface="Comic Sans MS"/>
              </a:rPr>
              <a:t>                            </a:t>
            </a:r>
            <a:r>
              <a:rPr b="1" lang="fi">
                <a:latin typeface="Comic Sans MS"/>
                <a:ea typeface="Comic Sans MS"/>
                <a:cs typeface="Comic Sans MS"/>
                <a:sym typeface="Comic Sans MS"/>
              </a:rPr>
              <a:t>UINTIAKATEMIA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947" y="1163350"/>
            <a:ext cx="3121852" cy="3832073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dot"/>
            <a:round/>
            <a:headEnd len="sm" w="sm" type="none"/>
            <a:tailEnd len="sm" w="sm" type="none"/>
          </a:ln>
          <a:effectLst>
            <a:outerShdw blurRad="1428750" rotWithShape="0" algn="bl" dir="5400000" dist="19050">
              <a:schemeClr val="dk1">
                <a:alpha val="50000"/>
              </a:schemeClr>
            </a:outerShdw>
          </a:effectLst>
        </p:spPr>
      </p:pic>
      <p:sp>
        <p:nvSpPr>
          <p:cNvPr id="87" name="Google Shape;87;p17"/>
          <p:cNvSpPr txBox="1"/>
          <p:nvPr/>
        </p:nvSpPr>
        <p:spPr>
          <a:xfrm>
            <a:off x="3938650" y="2307338"/>
            <a:ext cx="4545300" cy="15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i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Uinnin saralla akatemiaurheiljat ovat saavuttaneet kuluneella kaudella upeaa menestystä.</a:t>
            </a:r>
            <a:endParaRPr b="1"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3944050" y="3951425"/>
            <a:ext cx="4534500" cy="1044000"/>
          </a:xfrm>
          <a:prstGeom prst="rect">
            <a:avLst/>
          </a:prstGeom>
          <a:solidFill>
            <a:srgbClr val="C9DAF8"/>
          </a:solidFill>
          <a:ln cap="flat" cmpd="sng" w="2857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Uinnissa valmentajina toimivat: 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Sami Hämäläinen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Nina ja Jani Ojakippola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a gold medal with a red white and blue ribbon has the number 1 on it (Tarjoaja: Tenor)" id="89" name="Google Shape;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8900" y="394400"/>
            <a:ext cx="1666125" cy="191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E0E3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/>
        </p:nvSpPr>
        <p:spPr>
          <a:xfrm>
            <a:off x="295775" y="2788150"/>
            <a:ext cx="6709500" cy="1718100"/>
          </a:xfrm>
          <a:prstGeom prst="rect">
            <a:avLst/>
          </a:prstGeom>
          <a:solidFill>
            <a:srgbClr val="A2C4C9"/>
          </a:solidFill>
          <a:ln cap="flat" cmpd="sng" w="28575">
            <a:solidFill>
              <a:srgbClr val="76A5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i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Riialiina Kiljalan</a:t>
            </a:r>
            <a:r>
              <a:rPr lang="fi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kauden parhaita tuloksia ovat neljä nuorten Sm-mitalia: hopeaa 50 metrin rintauinnista ja 100 metrin sekauinnista, pronssia 100 metrin rintauinnista ja 50 metrin vapaauinnista.</a:t>
            </a:r>
            <a:endParaRPr sz="2400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5" name="Google Shape;95;p18"/>
          <p:cNvSpPr txBox="1"/>
          <p:nvPr/>
        </p:nvSpPr>
        <p:spPr>
          <a:xfrm>
            <a:off x="295775" y="450225"/>
            <a:ext cx="6709500" cy="1402800"/>
          </a:xfrm>
          <a:prstGeom prst="rect">
            <a:avLst/>
          </a:prstGeom>
          <a:solidFill>
            <a:srgbClr val="A2C4C9"/>
          </a:solidFill>
          <a:ln cap="flat" cmpd="sng" w="28575">
            <a:solidFill>
              <a:srgbClr val="76A5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i" sz="1700">
                <a:solidFill>
                  <a:schemeClr val="dk1"/>
                </a:solidFill>
                <a:highlight>
                  <a:srgbClr val="A2C4C9"/>
                </a:highlight>
                <a:latin typeface="Comic Sans MS"/>
                <a:ea typeface="Comic Sans MS"/>
                <a:cs typeface="Comic Sans MS"/>
                <a:sym typeface="Comic Sans MS"/>
              </a:rPr>
              <a:t>Malla Hämäläinen </a:t>
            </a:r>
            <a:r>
              <a:rPr lang="fi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aloitti pitkän radan kautensa rikkomalla kolmessa lajissa nuorten (U18) EM-kisojen A-aikarajat. Malla alitti myös aikuisten sarjan </a:t>
            </a:r>
            <a:r>
              <a:rPr b="1" lang="fi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EM-kisarajan (Pariisi 2026).</a:t>
            </a:r>
            <a:endParaRPr b="1" sz="2400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7694" y="2788150"/>
            <a:ext cx="2601005" cy="1718100"/>
          </a:xfrm>
          <a:prstGeom prst="rect">
            <a:avLst/>
          </a:prstGeom>
          <a:noFill/>
          <a:ln>
            <a:noFill/>
          </a:ln>
          <a:effectLst>
            <a:outerShdw blurRad="14287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97" name="Google Shape;9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5263" y="450225"/>
            <a:ext cx="924914" cy="1402800"/>
          </a:xfrm>
          <a:prstGeom prst="rect">
            <a:avLst/>
          </a:prstGeom>
          <a:noFill/>
          <a:ln>
            <a:noFill/>
          </a:ln>
          <a:effectLst>
            <a:outerShdw blurRad="14287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ree swimmers swimming in a pool (Tarjoaja: Getty Images)"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662" y="-22400"/>
            <a:ext cx="7778673" cy="518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311700" y="271650"/>
            <a:ext cx="8520600" cy="1342200"/>
          </a:xfrm>
          <a:prstGeom prst="rect">
            <a:avLst/>
          </a:prstGeom>
          <a:solidFill>
            <a:srgbClr val="FCE5CD"/>
          </a:solidFill>
          <a:ln cap="flat" cmpd="sng" w="28575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0140"/>
              <a:buFont typeface="Arial"/>
              <a:buNone/>
            </a:pPr>
            <a:r>
              <a:rPr lang="fi" sz="274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Suomen 16 parhaan joukkoon pääsivät: : Iida-Carita Niskanen, Nella Hämäläinen, Tommi Kangas, Emil Koskela ja Malla Hämäläinen.</a:t>
            </a:r>
            <a:endParaRPr sz="274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9"/>
          <p:cNvSpPr txBox="1"/>
          <p:nvPr/>
        </p:nvSpPr>
        <p:spPr>
          <a:xfrm>
            <a:off x="1339725" y="2635900"/>
            <a:ext cx="6731100" cy="1857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fi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Saku Numminen</a:t>
            </a:r>
            <a:r>
              <a:rPr lang="fi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alitti Nuorten SM-rajan eli Saku pääsee ensi kesänä ensimmäisiin SM-kisoihin.</a:t>
            </a:r>
            <a:endParaRPr sz="1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SM-kisoissa abiturientti, tuleva ylioppilas </a:t>
            </a:r>
            <a:r>
              <a:rPr b="1" lang="fi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Torsti  Saarela </a:t>
            </a:r>
            <a:r>
              <a:rPr lang="fi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ui nuorten SM-kilpailuissa viidenneksi  200 metrin perhosuinnissa.</a:t>
            </a:r>
            <a:endParaRPr sz="1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4A86E8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latin typeface="Comic Sans MS"/>
                <a:ea typeface="Comic Sans MS"/>
                <a:cs typeface="Comic Sans MS"/>
                <a:sym typeface="Comic Sans MS"/>
              </a:rPr>
              <a:t>					</a:t>
            </a:r>
            <a:r>
              <a:rPr lang="fi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TELINEVOIMISTELU</a:t>
            </a:r>
            <a:endParaRPr>
              <a:solidFill>
                <a:schemeClr val="lt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solidFill>
                  <a:srgbClr val="4A86E8"/>
                </a:solidFill>
                <a:latin typeface="Comic Sans MS"/>
                <a:ea typeface="Comic Sans MS"/>
                <a:cs typeface="Comic Sans MS"/>
                <a:sym typeface="Comic Sans MS"/>
              </a:rPr>
              <a:t>Uudet upeat tilat mahdollistavat täysipainoisen treenaamisen kaikilla telineillä.</a:t>
            </a:r>
            <a:endParaRPr>
              <a:solidFill>
                <a:srgbClr val="4A86E8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fi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b="1" sz="23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9267" y="1555150"/>
            <a:ext cx="3951033" cy="2959350"/>
          </a:xfrm>
          <a:prstGeom prst="rect">
            <a:avLst/>
          </a:prstGeom>
          <a:noFill/>
          <a:ln>
            <a:noFill/>
          </a:ln>
          <a:effectLst>
            <a:outerShdw blurRad="1428750" rotWithShape="0" algn="bl" dist="466725">
              <a:schemeClr val="dk1">
                <a:alpha val="0"/>
              </a:schemeClr>
            </a:outerShdw>
          </a:effectLst>
        </p:spPr>
      </p:pic>
      <p:sp>
        <p:nvSpPr>
          <p:cNvPr id="112" name="Google Shape;112;p20"/>
          <p:cNvSpPr txBox="1"/>
          <p:nvPr/>
        </p:nvSpPr>
        <p:spPr>
          <a:xfrm>
            <a:off x="252300" y="3742425"/>
            <a:ext cx="2153100" cy="10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600">
                <a:solidFill>
                  <a:srgbClr val="4A86E8"/>
                </a:solidFill>
                <a:latin typeface="Comic Sans MS"/>
                <a:ea typeface="Comic Sans MS"/>
                <a:cs typeface="Comic Sans MS"/>
                <a:sym typeface="Comic Sans MS"/>
              </a:rPr>
              <a:t>Valmenajana toimii Nina Hietanen</a:t>
            </a:r>
            <a:endParaRPr sz="1200">
              <a:solidFill>
                <a:srgbClr val="4A86E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 rotWithShape="1">
          <a:blip r:embed="rId3">
            <a:alphaModFix/>
          </a:blip>
          <a:srcRect b="11754" l="0" r="0" t="9299"/>
          <a:stretch/>
        </p:blipFill>
        <p:spPr>
          <a:xfrm>
            <a:off x="424250" y="468424"/>
            <a:ext cx="3057675" cy="4206650"/>
          </a:xfrm>
          <a:prstGeom prst="rect">
            <a:avLst/>
          </a:prstGeom>
          <a:noFill/>
          <a:ln>
            <a:noFill/>
          </a:ln>
          <a:effectLst>
            <a:outerShdw blurRad="714375" rotWithShape="0" algn="bl" dir="5400000" dist="19050">
              <a:srgbClr val="FFD966">
                <a:alpha val="50000"/>
              </a:srgbClr>
            </a:outerShdw>
          </a:effectLst>
        </p:spPr>
      </p:pic>
      <p:sp>
        <p:nvSpPr>
          <p:cNvPr id="118" name="Google Shape;118;p21"/>
          <p:cNvSpPr txBox="1"/>
          <p:nvPr/>
        </p:nvSpPr>
        <p:spPr>
          <a:xfrm>
            <a:off x="3873375" y="468425"/>
            <a:ext cx="4730400" cy="11634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Akatemiaurheilijat ovat kilpailleet kauden aikana paljon ja menestystä on tullut kiitettävästi.</a:t>
            </a:r>
            <a:r>
              <a:rPr lang="fi" sz="18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800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9" name="Google Shape;119;p21"/>
          <p:cNvSpPr txBox="1"/>
          <p:nvPr/>
        </p:nvSpPr>
        <p:spPr>
          <a:xfrm>
            <a:off x="3971250" y="2048700"/>
            <a:ext cx="4730400" cy="19356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Parhaasta menestyksestä on vastannut </a:t>
            </a:r>
            <a:r>
              <a:rPr b="1" lang="fi"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Helmi Hietanen.</a:t>
            </a:r>
            <a:r>
              <a:rPr lang="fi"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Kauden paras tulos on Voimisteluliiton mestaruuskilpailuiden viisi hopeamitalia (4-ottelu sekä hyppy, nojapuut puomi ja permanto)</a:t>
            </a:r>
            <a:endParaRPr sz="2000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a silver medal with a red white and blue ribbon has the number 2 on it (Tarjoaja: Tenor)" id="120" name="Google Shape;12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9975" y="3919100"/>
            <a:ext cx="86173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ilver medal with a red white and blue ribbon has the number 2 on it (Tarjoaja: Tenor)" id="121" name="Google Shape;12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6350" y="3919100"/>
            <a:ext cx="86173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ilver medal with a red white and blue ribbon has the number 2 on it (Tarjoaja: Tenor)" id="122" name="Google Shape;12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2725" y="3919100"/>
            <a:ext cx="86173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ilver medal with a red white and blue ribbon has the number 2 on it (Tarjoaja: Tenor)" id="123" name="Google Shape;12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4438" y="3919100"/>
            <a:ext cx="86173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ilver medal with a red white and blue ribbon has the number 2 on it (Tarjoaja: Tenor)" id="124" name="Google Shape;12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39925" y="3919100"/>
            <a:ext cx="861736" cy="98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