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5143500" cx="9144000"/>
  <p:notesSz cx="6858000" cy="9144000"/>
  <p:embeddedFontLst>
    <p:embeddedFont>
      <p:font typeface="Raleway"/>
      <p:regular r:id="rId13"/>
      <p:bold r:id="rId14"/>
      <p:italic r:id="rId15"/>
      <p:boldItalic r:id="rId16"/>
    </p:embeddedFont>
    <p:embeddedFont>
      <p:font typeface="Robo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Raleway-regular.fntdata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Raleway-italic.fntdata"/><Relationship Id="rId14" Type="http://schemas.openxmlformats.org/officeDocument/2006/relationships/font" Target="fonts/Raleway-bold.fntdata"/><Relationship Id="rId17" Type="http://schemas.openxmlformats.org/officeDocument/2006/relationships/font" Target="fonts/Roboto-regular.fntdata"/><Relationship Id="rId16" Type="http://schemas.openxmlformats.org/officeDocument/2006/relationships/font" Target="fonts/Raleway-bold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Roboto-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Roboto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03eb38355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03eb38355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61a168e9a8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61a168e9a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5313d935df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5313d935df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531d797681_0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531d797681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531d797681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531d797681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03eb383552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03eb383552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4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5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2" name="Google Shape;62;p1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9" name="Google Shape;69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0" name="Google Shape;70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1" name="Google Shape;71;p1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7" name="Google Shape;77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8" name="Google Shape;78;p1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1" name="Google Shape;81;p2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4" name="Google Shape;84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5" name="Google Shape;85;p21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86" name="Google Shape;86;p21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7" name="Google Shape;87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8" name="Google Shape;88;p2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91" name="Google Shape;91;p2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3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95" name="Google Shape;95;p23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6" name="Google Shape;96;p2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hyperlink" Target="https://www.google.com/maps/place/Bratislava,+Slovakia/@48.1353587,16.8041166,11z/data=!3m1!4b1!4m6!3m5!1s0x476c89360aca6197:0x631f9b82fd884368!8m2!3d48.1485965!4d17.1077478!16zL20vMDE1Zzc?entry=ttu" TargetMode="External"/><Relationship Id="rId10" Type="http://schemas.openxmlformats.org/officeDocument/2006/relationships/image" Target="../media/image4.png"/><Relationship Id="rId9" Type="http://schemas.openxmlformats.org/officeDocument/2006/relationships/hyperlink" Target="https://www.google.com/maps/place/Bratislava,+Slovakia/@48.1353587,16.8041166,11z/data=!3m1!4b1!4m6!3m5!1s0x476c89360aca6197:0x631f9b82fd884368!8m2!3d48.1485965!4d17.1077478!16zL20vMDE1Zzc?entry=ttu" TargetMode="External"/><Relationship Id="rId5" Type="http://schemas.openxmlformats.org/officeDocument/2006/relationships/hyperlink" Target="https://www.google.com/maps/place/61231+Bad+Nauheim,+Saksa/@50.3769155,8.7118874,13z/data=!3m1!4b1!4m6!3m5!1s0x47bcfdd8dcacb2f3:0x422435029b0a2d0!8m2!3d50.3672668!4d8.7393914!16zL20vMGNzYmpk?entry=ttu" TargetMode="External"/><Relationship Id="rId6" Type="http://schemas.openxmlformats.org/officeDocument/2006/relationships/hyperlink" Target="https://www.ayto-carreno.es/instituto-de-ensenanza-secundaria-de-candas" TargetMode="External"/><Relationship Id="rId7" Type="http://schemas.openxmlformats.org/officeDocument/2006/relationships/hyperlink" Target="https://www.google.com/maps/place/Cand%C3%A1s,+33430+Carre%C3%B1o,+Asturias,+Espanja/@43.590511,-5.7733697,16z/data=!3m1!4b1!4m6!3m5!1s0xd3680e6c3317ab9:0x3315127340d45067!8m2!3d43.5899183!4d-5.7674848!16s%2Fm%2F05q3s6j?entry=ttu" TargetMode="External"/><Relationship Id="rId8" Type="http://schemas.openxmlformats.org/officeDocument/2006/relationships/hyperlink" Target="https://www.gamca.sk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 txBox="1"/>
          <p:nvPr>
            <p:ph type="title"/>
          </p:nvPr>
        </p:nvSpPr>
        <p:spPr>
          <a:xfrm>
            <a:off x="311700" y="27987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Perusopetuksen kehittämishanke 2021-2027</a:t>
            </a:r>
            <a:endParaRPr/>
          </a:p>
        </p:txBody>
      </p:sp>
      <p:sp>
        <p:nvSpPr>
          <p:cNvPr id="104" name="Google Shape;104;p25"/>
          <p:cNvSpPr txBox="1"/>
          <p:nvPr>
            <p:ph idx="1" type="body"/>
          </p:nvPr>
        </p:nvSpPr>
        <p:spPr>
          <a:xfrm>
            <a:off x="223400" y="983925"/>
            <a:ext cx="6780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Char char="●"/>
            </a:pPr>
            <a:r>
              <a:rPr b="1" lang="fi" sz="1700">
                <a:solidFill>
                  <a:schemeClr val="accent5"/>
                </a:solidFill>
              </a:rPr>
              <a:t>Mukana kaikki perusopetuksen koulut; oppilaat ja henkilökunta. </a:t>
            </a:r>
            <a:endParaRPr b="1" sz="1700">
              <a:solidFill>
                <a:schemeClr val="accent5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Char char="○"/>
            </a:pPr>
            <a:r>
              <a:rPr lang="fi" sz="1500">
                <a:solidFill>
                  <a:schemeClr val="accent5"/>
                </a:solidFill>
              </a:rPr>
              <a:t>Henkilöstön täydennyskoulutus ja Job Shadowing. </a:t>
            </a:r>
            <a:endParaRPr sz="1500">
              <a:solidFill>
                <a:schemeClr val="accent5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Char char="○"/>
            </a:pPr>
            <a:r>
              <a:rPr lang="fi" sz="1500">
                <a:solidFill>
                  <a:schemeClr val="accent5"/>
                </a:solidFill>
              </a:rPr>
              <a:t>Tutkimusten mukaan oppilaat hyötyvät vahvasti henkilökunnan kansainvälisyysosaamisen lisääntymisestä.</a:t>
            </a:r>
            <a:endParaRPr sz="1500">
              <a:solidFill>
                <a:schemeClr val="accent5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Char char="●"/>
            </a:pPr>
            <a:r>
              <a:rPr b="1" lang="fi" sz="1700">
                <a:solidFill>
                  <a:schemeClr val="accent5"/>
                </a:solidFill>
              </a:rPr>
              <a:t>Yläkoulujen oppilailla mahdollisuus osallistua oppilasliikkuvuuksiin. </a:t>
            </a:r>
            <a:endParaRPr b="1" sz="1700">
              <a:solidFill>
                <a:schemeClr val="accent5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Char char="○"/>
            </a:pPr>
            <a:r>
              <a:rPr lang="fi" sz="1500">
                <a:solidFill>
                  <a:schemeClr val="accent5"/>
                </a:solidFill>
              </a:rPr>
              <a:t>Matkustaminen avaa mahdollisuuksia oppilaille! </a:t>
            </a:r>
            <a:endParaRPr sz="1500">
              <a:solidFill>
                <a:schemeClr val="accent5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Char char="○"/>
            </a:pPr>
            <a:r>
              <a:rPr lang="fi" sz="1500">
                <a:solidFill>
                  <a:schemeClr val="accent5"/>
                </a:solidFill>
              </a:rPr>
              <a:t>Isännöintivuoro lisää kansainvälisyyttä koko kouluun ja kaupunkiin! </a:t>
            </a:r>
            <a:endParaRPr sz="1500">
              <a:solidFill>
                <a:schemeClr val="accent5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Char char="●"/>
            </a:pPr>
            <a:r>
              <a:rPr b="1" lang="fi" sz="1700">
                <a:solidFill>
                  <a:schemeClr val="accent5"/>
                </a:solidFill>
              </a:rPr>
              <a:t>Job Shadowing -opettajat eri puolilta Eurooppaa ylivieskalaisille kouluille. </a:t>
            </a:r>
            <a:endParaRPr b="1" sz="1700">
              <a:solidFill>
                <a:schemeClr val="accent5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Char char="●"/>
            </a:pPr>
            <a:r>
              <a:rPr b="1" lang="fi" sz="1700">
                <a:solidFill>
                  <a:schemeClr val="accent5"/>
                </a:solidFill>
              </a:rPr>
              <a:t>Pääkoordinaattorit Mervi Tikkanen ja Liisa Koponen. </a:t>
            </a:r>
            <a:endParaRPr b="1" sz="1700">
              <a:solidFill>
                <a:schemeClr val="accent5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 sz="1700">
              <a:solidFill>
                <a:schemeClr val="accent5"/>
              </a:solidFill>
            </a:endParaRPr>
          </a:p>
        </p:txBody>
      </p:sp>
      <p:pic>
        <p:nvPicPr>
          <p:cNvPr id="105" name="Google Shape;10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5950" y="3681064"/>
            <a:ext cx="2518049" cy="71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92850" y="2188500"/>
            <a:ext cx="1384250" cy="133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5"/>
          <p:cNvPicPr preferRelativeResize="0"/>
          <p:nvPr/>
        </p:nvPicPr>
        <p:blipFill rotWithShape="1">
          <a:blip r:embed="rId5">
            <a:alphaModFix/>
          </a:blip>
          <a:srcRect b="23902" l="0" r="0" t="0"/>
          <a:stretch/>
        </p:blipFill>
        <p:spPr>
          <a:xfrm>
            <a:off x="6914400" y="903281"/>
            <a:ext cx="2014749" cy="11307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1650" y="4251375"/>
            <a:ext cx="2962350" cy="84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6"/>
          <p:cNvSpPr txBox="1"/>
          <p:nvPr>
            <p:ph idx="1" type="body"/>
          </p:nvPr>
        </p:nvSpPr>
        <p:spPr>
          <a:xfrm>
            <a:off x="217850" y="12509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300"/>
              <a:buChar char="●"/>
            </a:pPr>
            <a:r>
              <a:rPr lang="fi" sz="2300">
                <a:solidFill>
                  <a:schemeClr val="accent5"/>
                </a:solidFill>
              </a:rPr>
              <a:t>Kaksivuotinen projekti (</a:t>
            </a:r>
            <a:r>
              <a:rPr lang="fi" sz="2300">
                <a:solidFill>
                  <a:schemeClr val="accent5"/>
                </a:solidFill>
              </a:rPr>
              <a:t>2024-2026). </a:t>
            </a:r>
            <a:endParaRPr sz="2300">
              <a:solidFill>
                <a:schemeClr val="accent5"/>
              </a:solidFill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300"/>
              <a:buChar char="●"/>
            </a:pPr>
            <a:r>
              <a:rPr lang="fi" sz="2300">
                <a:solidFill>
                  <a:schemeClr val="accent5"/>
                </a:solidFill>
              </a:rPr>
              <a:t>O</a:t>
            </a:r>
            <a:r>
              <a:rPr lang="fi" sz="2300">
                <a:solidFill>
                  <a:schemeClr val="accent5"/>
                </a:solidFill>
              </a:rPr>
              <a:t>sa kaupungin perusopetuksen kehittämishanketta (2021-2027).</a:t>
            </a:r>
            <a:endParaRPr sz="2300">
              <a:solidFill>
                <a:schemeClr val="accent5"/>
              </a:solidFill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300"/>
              <a:buChar char="●"/>
            </a:pPr>
            <a:r>
              <a:rPr lang="fi" sz="2300">
                <a:solidFill>
                  <a:schemeClr val="accent5"/>
                </a:solidFill>
              </a:rPr>
              <a:t>Mukana neljä koulua: </a:t>
            </a:r>
            <a:endParaRPr sz="2300">
              <a:solidFill>
                <a:schemeClr val="accent5"/>
              </a:solidFill>
            </a:endParaRPr>
          </a:p>
          <a:p>
            <a:pPr indent="-3746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300"/>
              <a:buChar char="○"/>
            </a:pPr>
            <a:r>
              <a:rPr lang="fi" sz="2300">
                <a:solidFill>
                  <a:schemeClr val="accent5"/>
                </a:solidFill>
              </a:rPr>
              <a:t>Ylivieskan yläkoulut (Kaisaniemi ja Taanila), Suomi  </a:t>
            </a:r>
            <a:endParaRPr sz="2300">
              <a:solidFill>
                <a:schemeClr val="accent5"/>
              </a:solidFill>
            </a:endParaRPr>
          </a:p>
          <a:p>
            <a:pPr indent="-374650" lvl="1" marL="9144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300"/>
              <a:buChar char="○"/>
            </a:pPr>
            <a:r>
              <a:rPr lang="fi" sz="2300" u="sng">
                <a:solidFill>
                  <a:schemeClr val="hlink"/>
                </a:solidFill>
                <a:hlinkClick r:id="rId4"/>
              </a:rPr>
              <a:t>Ernst-Ludwig-Schule</a:t>
            </a:r>
            <a:r>
              <a:rPr lang="fi" sz="2300">
                <a:solidFill>
                  <a:schemeClr val="accent5"/>
                </a:solidFill>
              </a:rPr>
              <a:t>, </a:t>
            </a:r>
            <a:r>
              <a:rPr lang="fi" sz="2300" u="sng">
                <a:solidFill>
                  <a:schemeClr val="hlink"/>
                </a:solidFill>
                <a:hlinkClick r:id="rId5"/>
              </a:rPr>
              <a:t>Bad Nauheim</a:t>
            </a:r>
            <a:r>
              <a:rPr lang="fi" sz="2300">
                <a:solidFill>
                  <a:schemeClr val="accent5"/>
                </a:solidFill>
              </a:rPr>
              <a:t>, Saksa</a:t>
            </a:r>
            <a:endParaRPr sz="2300">
              <a:solidFill>
                <a:schemeClr val="accent5"/>
              </a:solidFill>
            </a:endParaRPr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300"/>
              <a:buChar char="○"/>
            </a:pPr>
            <a:r>
              <a:rPr lang="fi" sz="2300" u="sng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6"/>
              </a:rPr>
              <a:t>Instituto de Enseñanza Secundaria de Candás,</a:t>
            </a:r>
            <a:r>
              <a:rPr lang="fi" sz="2300">
                <a:solidFill>
                  <a:schemeClr val="accent5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fi" sz="2300" u="sng">
                <a:solidFill>
                  <a:schemeClr val="hlink"/>
                </a:solidFill>
                <a:hlinkClick r:id="rId7"/>
              </a:rPr>
              <a:t>Candás,</a:t>
            </a:r>
            <a:r>
              <a:rPr lang="fi" sz="2300">
                <a:solidFill>
                  <a:schemeClr val="accent5"/>
                </a:solidFill>
              </a:rPr>
              <a:t> Espanja </a:t>
            </a:r>
            <a:endParaRPr sz="2300">
              <a:solidFill>
                <a:schemeClr val="accent5"/>
              </a:solidFill>
            </a:endParaRPr>
          </a:p>
          <a:p>
            <a:pPr indent="-3746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300"/>
              <a:buChar char="○"/>
            </a:pPr>
            <a:r>
              <a:rPr lang="fi" sz="2300" u="sng">
                <a:solidFill>
                  <a:schemeClr val="hlink"/>
                </a:solidFill>
                <a:highlight>
                  <a:srgbClr val="FFFFFF"/>
                </a:highlight>
                <a:hlinkClick r:id="rId8"/>
              </a:rPr>
              <a:t>Gamča (Gymnázium),</a:t>
            </a:r>
            <a:r>
              <a:rPr lang="fi" sz="2300">
                <a:solidFill>
                  <a:schemeClr val="accent5"/>
                </a:solidFill>
                <a:highlight>
                  <a:srgbClr val="FFFFFF"/>
                </a:highlight>
              </a:rPr>
              <a:t> </a:t>
            </a:r>
            <a:r>
              <a:rPr lang="fi" sz="2300" u="sng">
                <a:solidFill>
                  <a:schemeClr val="hlink"/>
                </a:solidFill>
                <a:hlinkClick r:id="rId9"/>
              </a:rPr>
              <a:t>Bratislava, </a:t>
            </a:r>
            <a:r>
              <a:rPr lang="fi" sz="2300">
                <a:solidFill>
                  <a:schemeClr val="accent5"/>
                </a:solidFill>
              </a:rPr>
              <a:t>Slovakia</a:t>
            </a:r>
            <a:endParaRPr sz="2300">
              <a:solidFill>
                <a:schemeClr val="accent5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5"/>
              </a:solidFill>
            </a:endParaRPr>
          </a:p>
        </p:txBody>
      </p:sp>
      <p:sp>
        <p:nvSpPr>
          <p:cNvPr id="114" name="Google Shape;114;p26"/>
          <p:cNvSpPr txBox="1"/>
          <p:nvPr>
            <p:ph type="title"/>
          </p:nvPr>
        </p:nvSpPr>
        <p:spPr>
          <a:xfrm>
            <a:off x="250325" y="314275"/>
            <a:ext cx="7474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Yläkoulun projekti: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Influencers of the 2025</a:t>
            </a:r>
            <a:endParaRPr>
              <a:solidFill>
                <a:schemeClr val="accent2"/>
              </a:solidFill>
            </a:endParaRPr>
          </a:p>
        </p:txBody>
      </p:sp>
      <p:pic>
        <p:nvPicPr>
          <p:cNvPr id="115" name="Google Shape;115;p2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431950" y="137675"/>
            <a:ext cx="1599150" cy="160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3976576"/>
            <a:ext cx="3388573" cy="967926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7"/>
          <p:cNvSpPr txBox="1"/>
          <p:nvPr>
            <p:ph idx="1" type="body"/>
          </p:nvPr>
        </p:nvSpPr>
        <p:spPr>
          <a:xfrm>
            <a:off x="265050" y="1118475"/>
            <a:ext cx="3789300" cy="3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●"/>
            </a:pPr>
            <a:r>
              <a:rPr b="1" lang="fi" sz="2400">
                <a:solidFill>
                  <a:schemeClr val="accent5"/>
                </a:solidFill>
              </a:rPr>
              <a:t>Tavoite 1: </a:t>
            </a:r>
            <a:r>
              <a:rPr b="1" lang="fi" sz="2400">
                <a:solidFill>
                  <a:schemeClr val="accent5"/>
                </a:solidFill>
              </a:rPr>
              <a:t>Kestävät elämäntavat tavaksi</a:t>
            </a:r>
            <a:endParaRPr b="1" sz="2400">
              <a:solidFill>
                <a:schemeClr val="accent5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●"/>
            </a:pPr>
            <a:r>
              <a:rPr b="1" lang="fi" sz="2400">
                <a:solidFill>
                  <a:schemeClr val="accent5"/>
                </a:solidFill>
              </a:rPr>
              <a:t>Tavoite 2: </a:t>
            </a:r>
            <a:r>
              <a:rPr b="1" lang="fi" sz="2400">
                <a:solidFill>
                  <a:schemeClr val="accent5"/>
                </a:solidFill>
              </a:rPr>
              <a:t>O</a:t>
            </a:r>
            <a:r>
              <a:rPr b="1" lang="fi" sz="2400">
                <a:solidFill>
                  <a:schemeClr val="accent5"/>
                </a:solidFill>
              </a:rPr>
              <a:t>ppilaat toimivat ja vaikuttavat tulevaisuuteen/tulevai-suudessa </a:t>
            </a:r>
            <a:endParaRPr b="1" sz="2400">
              <a:solidFill>
                <a:schemeClr val="accent5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●"/>
            </a:pPr>
            <a:r>
              <a:rPr b="1" lang="fi" sz="2400">
                <a:solidFill>
                  <a:schemeClr val="accent5"/>
                </a:solidFill>
              </a:rPr>
              <a:t>Tavoite 3: Lisätä kansainvälisyyttä </a:t>
            </a:r>
            <a:endParaRPr sz="2400">
              <a:solidFill>
                <a:schemeClr val="accent5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5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5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22" name="Google Shape;122;p27"/>
          <p:cNvSpPr txBox="1"/>
          <p:nvPr>
            <p:ph type="title"/>
          </p:nvPr>
        </p:nvSpPr>
        <p:spPr>
          <a:xfrm>
            <a:off x="265050" y="437675"/>
            <a:ext cx="7474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fi"/>
              <a:t>Influencers of the 2025</a:t>
            </a:r>
            <a:endParaRPr>
              <a:solidFill>
                <a:schemeClr val="accent2"/>
              </a:solidFill>
            </a:endParaRPr>
          </a:p>
        </p:txBody>
      </p:sp>
      <p:pic>
        <p:nvPicPr>
          <p:cNvPr id="123" name="Google Shape;12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88325" y="1452725"/>
            <a:ext cx="5055675" cy="2843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83450" y="51525"/>
            <a:ext cx="1599150" cy="160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7725" y="1491038"/>
            <a:ext cx="1976351" cy="2635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97074" y="4516800"/>
            <a:ext cx="2194024" cy="62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8"/>
          <p:cNvSpPr txBox="1"/>
          <p:nvPr>
            <p:ph type="title"/>
          </p:nvPr>
        </p:nvSpPr>
        <p:spPr>
          <a:xfrm>
            <a:off x="265050" y="357925"/>
            <a:ext cx="7474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fi"/>
              <a:t>Influencers of the 2025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32" name="Google Shape;132;p28"/>
          <p:cNvSpPr txBox="1"/>
          <p:nvPr>
            <p:ph idx="1" type="body"/>
          </p:nvPr>
        </p:nvSpPr>
        <p:spPr>
          <a:xfrm>
            <a:off x="173400" y="1100400"/>
            <a:ext cx="5529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●"/>
            </a:pPr>
            <a:r>
              <a:rPr b="1" lang="fi">
                <a:solidFill>
                  <a:schemeClr val="accent5"/>
                </a:solidFill>
              </a:rPr>
              <a:t>Aikataulu: </a:t>
            </a:r>
            <a:r>
              <a:rPr b="1" lang="fi" sz="1800">
                <a:solidFill>
                  <a:schemeClr val="accent5"/>
                </a:solidFill>
              </a:rPr>
              <a:t> </a:t>
            </a:r>
            <a:endParaRPr b="1" sz="1800">
              <a:solidFill>
                <a:schemeClr val="accent5"/>
              </a:solidFill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○"/>
            </a:pPr>
            <a:r>
              <a:rPr lang="fi" sz="1800">
                <a:solidFill>
                  <a:schemeClr val="accent5"/>
                </a:solidFill>
              </a:rPr>
              <a:t>Ensimmäiset opintoviikot: </a:t>
            </a:r>
            <a:endParaRPr sz="1800">
              <a:solidFill>
                <a:schemeClr val="accent5"/>
              </a:solidFill>
            </a:endParaRPr>
          </a:p>
          <a:p>
            <a:pPr indent="-3429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■"/>
            </a:pPr>
            <a:r>
              <a:rPr b="1" lang="fi" sz="1800">
                <a:solidFill>
                  <a:schemeClr val="accent5"/>
                </a:solidFill>
              </a:rPr>
              <a:t>Slovakia (Bratislava) marraskuu 2024, </a:t>
            </a:r>
            <a:endParaRPr b="1" sz="1800">
              <a:solidFill>
                <a:schemeClr val="accent5"/>
              </a:solidFill>
            </a:endParaRPr>
          </a:p>
          <a:p>
            <a:pPr indent="-3429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■"/>
            </a:pPr>
            <a:r>
              <a:rPr b="1" lang="fi" sz="1800">
                <a:solidFill>
                  <a:schemeClr val="accent5"/>
                </a:solidFill>
              </a:rPr>
              <a:t>Suomi helmikuu 2025 (10.-14.2.2025)</a:t>
            </a:r>
            <a:endParaRPr b="1" sz="1800">
              <a:solidFill>
                <a:schemeClr val="accent5"/>
              </a:solidFill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○"/>
            </a:pPr>
            <a:r>
              <a:rPr lang="fi" sz="1800">
                <a:solidFill>
                  <a:schemeClr val="accent5"/>
                </a:solidFill>
              </a:rPr>
              <a:t>Kolmas opintoviikko: </a:t>
            </a:r>
            <a:r>
              <a:rPr b="1" lang="fi" sz="1800">
                <a:solidFill>
                  <a:schemeClr val="accent5"/>
                </a:solidFill>
              </a:rPr>
              <a:t>Saksa (Bad Nauheim) syksy 2025</a:t>
            </a:r>
            <a:endParaRPr b="1" sz="1800">
              <a:solidFill>
                <a:schemeClr val="accent5"/>
              </a:solidFill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○"/>
            </a:pPr>
            <a:r>
              <a:rPr lang="fi" sz="1800">
                <a:solidFill>
                  <a:schemeClr val="accent5"/>
                </a:solidFill>
              </a:rPr>
              <a:t>Neljäs viikko: </a:t>
            </a:r>
            <a:r>
              <a:rPr b="1" lang="fi" sz="1800">
                <a:solidFill>
                  <a:schemeClr val="accent5"/>
                </a:solidFill>
              </a:rPr>
              <a:t>Espanja (Candás) kevät 2026. </a:t>
            </a:r>
            <a:endParaRPr b="1" sz="1800">
              <a:solidFill>
                <a:schemeClr val="accent5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5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33" name="Google Shape;133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83450" y="51525"/>
            <a:ext cx="1599150" cy="160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>
                <a:solidFill>
                  <a:schemeClr val="accent5"/>
                </a:solidFill>
              </a:rPr>
              <a:t>Erasmus-k</a:t>
            </a:r>
            <a:r>
              <a:rPr lang="fi">
                <a:solidFill>
                  <a:schemeClr val="accent5"/>
                </a:solidFill>
              </a:rPr>
              <a:t>erholaisen mahdollisuudet 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139" name="Google Shape;139;p29"/>
          <p:cNvSpPr txBox="1"/>
          <p:nvPr>
            <p:ph idx="1" type="body"/>
          </p:nvPr>
        </p:nvSpPr>
        <p:spPr>
          <a:xfrm>
            <a:off x="311700" y="1068425"/>
            <a:ext cx="6801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b="1" lang="fi" sz="1900">
                <a:solidFill>
                  <a:srgbClr val="000000"/>
                </a:solidFill>
              </a:rPr>
              <a:t>Oppia uusia asioita kestävästä kehityksestä ja hyvinvoinnista. </a:t>
            </a:r>
            <a:endParaRPr b="1" sz="1900">
              <a:solidFill>
                <a:srgbClr val="000000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</a:pPr>
            <a:r>
              <a:rPr lang="fi" sz="1900">
                <a:solidFill>
                  <a:srgbClr val="000000"/>
                </a:solidFill>
              </a:rPr>
              <a:t>Opit</a:t>
            </a:r>
            <a:r>
              <a:rPr b="1" lang="fi" sz="1900">
                <a:solidFill>
                  <a:srgbClr val="000000"/>
                </a:solidFill>
              </a:rPr>
              <a:t> toimimaan ryhmässä. </a:t>
            </a:r>
            <a:endParaRPr b="1" sz="1900">
              <a:solidFill>
                <a:srgbClr val="000000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</a:pPr>
            <a:r>
              <a:rPr lang="fi" sz="1900">
                <a:solidFill>
                  <a:srgbClr val="000000"/>
                </a:solidFill>
              </a:rPr>
              <a:t>Mahdollisuus</a:t>
            </a:r>
            <a:r>
              <a:rPr b="1" lang="fi" sz="1900">
                <a:solidFill>
                  <a:srgbClr val="000000"/>
                </a:solidFill>
              </a:rPr>
              <a:t> matkustaa ja opiskella ulkomailla käytännössä ilmaiseksi. </a:t>
            </a:r>
            <a:endParaRPr b="1" sz="1900">
              <a:solidFill>
                <a:srgbClr val="000000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fi" sz="1900">
                <a:solidFill>
                  <a:srgbClr val="000000"/>
                </a:solidFill>
              </a:rPr>
              <a:t>Mahdollisuus saada</a:t>
            </a:r>
            <a:r>
              <a:rPr b="1" lang="fi" sz="1900">
                <a:solidFill>
                  <a:srgbClr val="000000"/>
                </a:solidFill>
              </a:rPr>
              <a:t> eurooppalainen, saman ikäinen nuori “vaihto-oppilaaksi” kotiin. </a:t>
            </a:r>
            <a:endParaRPr b="1" sz="19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0" name="Google Shape;14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9875" y="3102603"/>
            <a:ext cx="2722074" cy="204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31949" y="2524548"/>
            <a:ext cx="1964200" cy="261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83450" y="51525"/>
            <a:ext cx="1599150" cy="160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>
                <a:solidFill>
                  <a:schemeClr val="accent5"/>
                </a:solidFill>
              </a:rPr>
              <a:t>Kotien mahdollisuudet 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148" name="Google Shape;148;p30"/>
          <p:cNvSpPr txBox="1"/>
          <p:nvPr>
            <p:ph idx="1" type="body"/>
          </p:nvPr>
        </p:nvSpPr>
        <p:spPr>
          <a:xfrm>
            <a:off x="311700" y="1068425"/>
            <a:ext cx="6801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fi" sz="1900">
                <a:solidFill>
                  <a:srgbClr val="000000"/>
                </a:solidFill>
              </a:rPr>
              <a:t>Mahdollisuus saada</a:t>
            </a:r>
            <a:r>
              <a:rPr b="1" lang="fi" sz="1900">
                <a:solidFill>
                  <a:srgbClr val="000000"/>
                </a:solidFill>
              </a:rPr>
              <a:t> eurooppalainen nuori “vaihto-oppilaaksi” kotiin: </a:t>
            </a:r>
            <a:r>
              <a:rPr lang="fi" sz="1900">
                <a:solidFill>
                  <a:srgbClr val="000000"/>
                </a:solidFill>
              </a:rPr>
              <a:t>kielikylpy kotona!</a:t>
            </a:r>
            <a:r>
              <a:rPr b="1" lang="fi" sz="1900">
                <a:solidFill>
                  <a:srgbClr val="000000"/>
                </a:solidFill>
              </a:rPr>
              <a:t> </a:t>
            </a:r>
            <a:endParaRPr b="1" sz="19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9" name="Google Shape;14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3450" y="51525"/>
            <a:ext cx="1599150" cy="160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8132" y="2001423"/>
            <a:ext cx="7407742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