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0" roundtripDataSignature="AMtx7mgaE0Yz6t0+xzbUK8MwCgq8C36Ak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102" y="4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customschemas.google.com/relationships/presentationmetadata" Target="metadata"/><Relationship Id="rId4" Type="http://schemas.openxmlformats.org/officeDocument/2006/relationships/slide" Target="slides/slide3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5" name="Google Shape;95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0" name="Google Shape;10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7" name="Google Shape;10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3" name="Google Shape;11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0" name="Google Shape;120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dia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7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7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uvatekstillinen sisältö" type="objTx">
  <p:cSld name="OBJECT_WITH_CAPTION_TEXT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6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70" name="Google Shape;70;p16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1" name="Google Shape;71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uvatekstillinen kuva" type="picTx">
  <p:cSld name="PICTURE_WITH_CAPTION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7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Google Shape;77;p17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8" name="Google Shape;78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pystysuora teksti" type="vertTx">
  <p:cSld name="VERTICAL_TEXT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8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4" name="Google Shape;84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ystysuora otsikko ja teksti" type="vertTitleAndTx">
  <p:cSld name="VERTICAL_TITLE_AND_VERTICAL_TEXT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9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19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0" name="Google Shape;90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8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8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1pPr>
            <a:lvl2pPr marL="914400" lvl="1" indent="-3175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2pPr>
            <a:lvl3pPr marL="1371600" lvl="2" indent="-3175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3pPr>
            <a:lvl4pPr marL="1828800" lvl="3" indent="-3175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4pPr>
            <a:lvl5pPr marL="2286000" lvl="4" indent="-3175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5pPr>
            <a:lvl6pPr marL="2743200" lvl="5" indent="-3175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6pPr>
            <a:lvl7pPr marL="3200400" lvl="6" indent="-3175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7pPr>
            <a:lvl8pPr marL="3657600" lvl="7" indent="-3175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8pPr>
            <a:lvl9pPr marL="4114800" lvl="8" indent="-317500" algn="l">
              <a:lnSpc>
                <a:spcPct val="90000"/>
              </a:lnSpc>
              <a:spcBef>
                <a:spcPts val="2133"/>
              </a:spcBef>
              <a:spcAft>
                <a:spcPts val="2133"/>
              </a:spcAft>
              <a:buClr>
                <a:schemeClr val="dk1"/>
              </a:buClr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4" name="Google Shape;24;p8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lvl="0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9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9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3332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 sz="1867"/>
            </a:lvl1pPr>
            <a:lvl2pPr marL="914400" lvl="1" indent="-3048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  <a:defRPr sz="1600"/>
            </a:lvl2pPr>
            <a:lvl3pPr marL="1371600" lvl="2" indent="-3048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200"/>
              <a:buChar char="■"/>
              <a:defRPr sz="1600"/>
            </a:lvl3pPr>
            <a:lvl4pPr marL="1828800" lvl="3" indent="-3048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  <a:defRPr sz="1600"/>
            </a:lvl4pPr>
            <a:lvl5pPr marL="2286000" lvl="4" indent="-3048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  <a:defRPr sz="1600"/>
            </a:lvl5pPr>
            <a:lvl6pPr marL="2743200" lvl="5" indent="-3048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200"/>
              <a:buChar char="■"/>
              <a:defRPr sz="1600"/>
            </a:lvl6pPr>
            <a:lvl7pPr marL="3200400" lvl="6" indent="-3048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  <a:defRPr sz="1600"/>
            </a:lvl7pPr>
            <a:lvl8pPr marL="3657600" lvl="7" indent="-3048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  <a:defRPr sz="1600"/>
            </a:lvl8pPr>
            <a:lvl9pPr marL="4114800" lvl="8" indent="-304800" algn="l">
              <a:lnSpc>
                <a:spcPct val="90000"/>
              </a:lnSpc>
              <a:spcBef>
                <a:spcPts val="2133"/>
              </a:spcBef>
              <a:spcAft>
                <a:spcPts val="2133"/>
              </a:spcAft>
              <a:buClr>
                <a:schemeClr val="dk1"/>
              </a:buClr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8" name="Google Shape;28;p9"/>
          <p:cNvSpPr txBox="1">
            <a:spLocks noGrp="1"/>
          </p:cNvSpPr>
          <p:nvPr>
            <p:ph type="body" idx="2"/>
          </p:nvPr>
        </p:nvSpPr>
        <p:spPr>
          <a:xfrm>
            <a:off x="6443200" y="1536633"/>
            <a:ext cx="53332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 sz="1867"/>
            </a:lvl1pPr>
            <a:lvl2pPr marL="914400" lvl="1" indent="-3048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  <a:defRPr sz="1600"/>
            </a:lvl2pPr>
            <a:lvl3pPr marL="1371600" lvl="2" indent="-3048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200"/>
              <a:buChar char="■"/>
              <a:defRPr sz="1600"/>
            </a:lvl3pPr>
            <a:lvl4pPr marL="1828800" lvl="3" indent="-3048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  <a:defRPr sz="1600"/>
            </a:lvl4pPr>
            <a:lvl5pPr marL="2286000" lvl="4" indent="-3048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  <a:defRPr sz="1600"/>
            </a:lvl5pPr>
            <a:lvl6pPr marL="2743200" lvl="5" indent="-3048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200"/>
              <a:buChar char="■"/>
              <a:defRPr sz="1600"/>
            </a:lvl6pPr>
            <a:lvl7pPr marL="3200400" lvl="6" indent="-3048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  <a:defRPr sz="1600"/>
            </a:lvl7pPr>
            <a:lvl8pPr marL="3657600" lvl="7" indent="-3048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  <a:defRPr sz="1600"/>
            </a:lvl8pPr>
            <a:lvl9pPr marL="4114800" lvl="8" indent="-304800" algn="l">
              <a:lnSpc>
                <a:spcPct val="90000"/>
              </a:lnSpc>
              <a:spcBef>
                <a:spcPts val="2133"/>
              </a:spcBef>
              <a:spcAft>
                <a:spcPts val="2133"/>
              </a:spcAft>
              <a:buClr>
                <a:schemeClr val="dk1"/>
              </a:buClr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9" name="Google Shape;29;p9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lvl="0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sisältö" type="obj">
  <p:cSld name="OBJEC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san ylätunniste" type="secHead">
  <p:cSld name="SECTION_HEADER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1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1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9" name="Google Shape;39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aksi sisältökohdetta" type="twoObj">
  <p:cSld name="TWO_OBJECTS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5" name="Google Shape;45;p12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ailu" type="twoTxTwoObj">
  <p:cSld name="TWO_OBJECTS_WITH_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3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3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4" name="Google Shape;54;p13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ain otsikko" type="titleOnly">
  <p:cSld name="TITLE_ONLY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yhjä" type="blank">
  <p:cSld name="BLANK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5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"/>
          <p:cNvSpPr txBox="1">
            <a:spLocks noGrp="1"/>
          </p:cNvSpPr>
          <p:nvPr>
            <p:ph type="ctrTitle"/>
          </p:nvPr>
        </p:nvSpPr>
        <p:spPr>
          <a:xfrm>
            <a:off x="415600" y="2060600"/>
            <a:ext cx="11360800" cy="273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rPr lang="fi" sz="3200" b="1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  <a:t>Skeema 1</a:t>
            </a:r>
            <a:br>
              <a:rPr lang="fi" sz="3200" b="1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lang="fi" sz="3200" b="1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" sz="3200" b="1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  <a:t>3.9 Kognitiivinen toiminta on aktiivista tiedonkäsittelyä</a:t>
            </a:r>
            <a:br>
              <a:rPr lang="fi" sz="3200" b="1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lang="fi" sz="3200" b="1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" sz="3200" b="1">
                <a:latin typeface="Calibri"/>
                <a:ea typeface="Calibri"/>
                <a:cs typeface="Calibri"/>
                <a:sym typeface="Calibri"/>
              </a:rPr>
              <a:t>Ydinsisältö</a:t>
            </a:r>
            <a:endParaRPr sz="3200" b="1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"/>
          <p:cNvSpPr txBox="1">
            <a:spLocks noGrp="1"/>
          </p:cNvSpPr>
          <p:nvPr>
            <p:ph type="title"/>
          </p:nvPr>
        </p:nvSpPr>
        <p:spPr>
          <a:xfrm>
            <a:off x="415600" y="83292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fi"/>
              <a:t>Kognitiiviset toiminnot</a:t>
            </a:r>
            <a:endParaRPr/>
          </a:p>
        </p:txBody>
      </p:sp>
      <p:sp>
        <p:nvSpPr>
          <p:cNvPr id="103" name="Google Shape;103;p2"/>
          <p:cNvSpPr txBox="1">
            <a:spLocks noGrp="1"/>
          </p:cNvSpPr>
          <p:nvPr>
            <p:ph type="body" idx="1"/>
          </p:nvPr>
        </p:nvSpPr>
        <p:spPr>
          <a:xfrm>
            <a:off x="415600" y="1668713"/>
            <a:ext cx="544672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609585" lvl="0" indent="-47412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fi" sz="2400" dirty="0"/>
              <a:t>Kognitiiviset toiminnot liittyvät tiedonkäsittelyyn. </a:t>
            </a:r>
            <a:endParaRPr sz="2400" dirty="0"/>
          </a:p>
          <a:p>
            <a:pPr marL="609585" lvl="0" indent="-47412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fi" sz="2400" dirty="0"/>
              <a:t>Kognitiivisiin toimintoihin kuuluvat </a:t>
            </a:r>
          </a:p>
          <a:p>
            <a:pPr marL="935565" lvl="1" indent="-342900">
              <a:spcBef>
                <a:spcPts val="0"/>
              </a:spcBef>
              <a:buSzPts val="2000"/>
              <a:buFontTx/>
              <a:buChar char="-"/>
            </a:pPr>
            <a:r>
              <a:rPr lang="fi-FI" dirty="0"/>
              <a:t>h</a:t>
            </a:r>
            <a:r>
              <a:rPr lang="fi" dirty="0"/>
              <a:t>avaitseminen</a:t>
            </a:r>
          </a:p>
          <a:p>
            <a:pPr marL="935565" lvl="1" indent="-342900">
              <a:spcBef>
                <a:spcPts val="0"/>
              </a:spcBef>
              <a:buSzPts val="2000"/>
              <a:buFontTx/>
              <a:buChar char="-"/>
            </a:pPr>
            <a:r>
              <a:rPr lang="fi-FI" dirty="0"/>
              <a:t>t</a:t>
            </a:r>
            <a:r>
              <a:rPr lang="fi" dirty="0"/>
              <a:t>arkkaavaisuus</a:t>
            </a:r>
          </a:p>
          <a:p>
            <a:pPr marL="935565" lvl="1" indent="-342900">
              <a:spcBef>
                <a:spcPts val="0"/>
              </a:spcBef>
              <a:buSzPts val="2000"/>
              <a:buFontTx/>
              <a:buChar char="-"/>
            </a:pPr>
            <a:r>
              <a:rPr lang="fi-FI" dirty="0"/>
              <a:t>a</a:t>
            </a:r>
            <a:r>
              <a:rPr lang="fi" dirty="0"/>
              <a:t>jattelu</a:t>
            </a:r>
          </a:p>
          <a:p>
            <a:pPr marL="935565" lvl="1" indent="-342900">
              <a:spcBef>
                <a:spcPts val="0"/>
              </a:spcBef>
              <a:buSzPts val="2000"/>
              <a:buFontTx/>
              <a:buChar char="-"/>
            </a:pPr>
            <a:r>
              <a:rPr lang="fi-FI" dirty="0"/>
              <a:t>o</a:t>
            </a:r>
            <a:r>
              <a:rPr lang="fi" dirty="0"/>
              <a:t>ppiminen</a:t>
            </a:r>
          </a:p>
          <a:p>
            <a:pPr marL="935565" lvl="1" indent="-342900">
              <a:spcBef>
                <a:spcPts val="0"/>
              </a:spcBef>
              <a:buSzPts val="2000"/>
              <a:buFontTx/>
              <a:buChar char="-"/>
            </a:pPr>
            <a:r>
              <a:rPr lang="fi" dirty="0"/>
              <a:t>muistaminen </a:t>
            </a:r>
          </a:p>
          <a:p>
            <a:pPr marL="935565" lvl="1" indent="-342900">
              <a:spcBef>
                <a:spcPts val="0"/>
              </a:spcBef>
              <a:buSzPts val="2000"/>
              <a:buFontTx/>
              <a:buChar char="-"/>
            </a:pPr>
            <a:r>
              <a:rPr lang="fi" dirty="0"/>
              <a:t>kielen tuottaminen ja ymmärtäminen. </a:t>
            </a:r>
            <a:endParaRPr dirty="0"/>
          </a:p>
          <a:p>
            <a:pPr marL="609585" lvl="0" indent="-47412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fi" sz="2400" dirty="0"/>
              <a:t>Kognitiiviset toiminnot ovat </a:t>
            </a:r>
            <a:r>
              <a:rPr lang="fi" sz="2400"/>
              <a:t>tietoisia ja </a:t>
            </a:r>
            <a:r>
              <a:rPr lang="fi" sz="2400" dirty="0"/>
              <a:t>ei-tietoisia.</a:t>
            </a:r>
            <a:endParaRPr sz="2400" dirty="0"/>
          </a:p>
          <a:p>
            <a:pPr marL="609585" lvl="0" indent="-47412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fi" sz="2400" dirty="0"/>
              <a:t>Tiedonkäsittely on aktiivista.</a:t>
            </a:r>
            <a:endParaRPr sz="2400" dirty="0"/>
          </a:p>
          <a:p>
            <a:pPr marL="0" lvl="0" indent="0" algn="l" rtl="0">
              <a:lnSpc>
                <a:spcPct val="90000"/>
              </a:lnSpc>
              <a:spcBef>
                <a:spcPts val="2133"/>
              </a:spcBef>
              <a:spcAft>
                <a:spcPts val="2133"/>
              </a:spcAft>
              <a:buClr>
                <a:schemeClr val="dk1"/>
              </a:buClr>
              <a:buSzPts val="1800"/>
              <a:buNone/>
            </a:pPr>
            <a:endParaRPr dirty="0"/>
          </a:p>
        </p:txBody>
      </p:sp>
      <p:pic>
        <p:nvPicPr>
          <p:cNvPr id="104" name="Google Shape;104;p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014726" y="1748925"/>
            <a:ext cx="5446725" cy="3616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3"/>
          <p:cNvSpPr txBox="1">
            <a:spLocks noGrp="1"/>
          </p:cNvSpPr>
          <p:nvPr>
            <p:ph type="body" idx="1"/>
          </p:nvPr>
        </p:nvSpPr>
        <p:spPr>
          <a:xfrm>
            <a:off x="415600" y="1848305"/>
            <a:ext cx="11360800" cy="4390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609585" lvl="0" indent="-47412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fi" sz="2667" b="1"/>
              <a:t>Skeemat...</a:t>
            </a:r>
            <a:endParaRPr sz="2667" b="1"/>
          </a:p>
          <a:p>
            <a:pPr marL="1219170" lvl="1" indent="-47412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○"/>
            </a:pPr>
            <a:r>
              <a:rPr lang="fi" sz="2667"/>
              <a:t>ovat yksilön käsityksiä siitä, mitä asiat ja ilmiöt ovat ja miten ne toimivat.</a:t>
            </a:r>
            <a:endParaRPr sz="2667"/>
          </a:p>
          <a:p>
            <a:pPr marL="1219170" lvl="1" indent="-47412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○"/>
            </a:pPr>
            <a:r>
              <a:rPr lang="fi" sz="2667"/>
              <a:t>perustuvat yksilön aiempiin kokemuksiin ja tietoihin.</a:t>
            </a:r>
            <a:endParaRPr sz="2667"/>
          </a:p>
          <a:p>
            <a:pPr marL="1219170" lvl="1" indent="-47412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○"/>
            </a:pPr>
            <a:r>
              <a:rPr lang="fi" sz="2667"/>
              <a:t>ohjaavat toimintaa. </a:t>
            </a:r>
            <a:endParaRPr sz="2667"/>
          </a:p>
          <a:p>
            <a:pPr marL="1219170" lvl="1" indent="-47412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○"/>
            </a:pPr>
            <a:r>
              <a:rPr lang="fi" sz="2667"/>
              <a:t>vaikuttavat siihen, mihin kiinnitämme tarkkaavaisuutemme ja miten tulkitsemme havaitsemamme.</a:t>
            </a:r>
            <a:endParaRPr sz="2667"/>
          </a:p>
          <a:p>
            <a:pPr marL="1219170" lvl="1" indent="-47412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○"/>
            </a:pPr>
            <a:r>
              <a:rPr lang="fi" sz="2667"/>
              <a:t>helpottavat tiedon valikointia.</a:t>
            </a:r>
            <a:endParaRPr sz="2667"/>
          </a:p>
          <a:p>
            <a:pPr marL="1219170" lvl="1" indent="-47412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○"/>
            </a:pPr>
            <a:r>
              <a:rPr lang="fi" sz="2667"/>
              <a:t>johtavat helposti siihen, että ennakko-oletusten vastaiset asiat jäävät liian vähälle huomiolle.</a:t>
            </a:r>
            <a:endParaRPr sz="2667"/>
          </a:p>
          <a:p>
            <a:pPr marL="1219170" lvl="1" indent="-47412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○"/>
            </a:pPr>
            <a:r>
              <a:rPr lang="fi" sz="2667"/>
              <a:t>vaikuttavat myös muistiin.</a:t>
            </a:r>
            <a:endParaRPr sz="2667"/>
          </a:p>
        </p:txBody>
      </p:sp>
      <p:sp>
        <p:nvSpPr>
          <p:cNvPr id="110" name="Google Shape;110;p3"/>
          <p:cNvSpPr txBox="1">
            <a:spLocks noGrp="1"/>
          </p:cNvSpPr>
          <p:nvPr>
            <p:ph type="title"/>
          </p:nvPr>
        </p:nvSpPr>
        <p:spPr>
          <a:xfrm>
            <a:off x="415600" y="899602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fi"/>
              <a:t>Kognitiivista toimintaa ohjaavat skeemat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4"/>
          <p:cNvSpPr txBox="1">
            <a:spLocks noGrp="1"/>
          </p:cNvSpPr>
          <p:nvPr>
            <p:ph type="body" idx="1"/>
          </p:nvPr>
        </p:nvSpPr>
        <p:spPr>
          <a:xfrm>
            <a:off x="411299" y="1712791"/>
            <a:ext cx="6170476" cy="44069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609585" lvl="0" indent="-45718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fi" sz="2667">
                <a:solidFill>
                  <a:srgbClr val="000000"/>
                </a:solidFill>
              </a:rPr>
              <a:t>Skeemat ohjaavat havainnointia.</a:t>
            </a:r>
            <a:endParaRPr sz="2667">
              <a:solidFill>
                <a:srgbClr val="000000"/>
              </a:solidFill>
            </a:endParaRPr>
          </a:p>
          <a:p>
            <a:pPr marL="609585" lvl="0" indent="-45718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fi" sz="2667">
                <a:solidFill>
                  <a:srgbClr val="000000"/>
                </a:solidFill>
              </a:rPr>
              <a:t>Informaatiotulvasta poimitaan havainnoinnin kohteet skeemojen mukaisesti.</a:t>
            </a:r>
            <a:endParaRPr sz="2667">
              <a:solidFill>
                <a:srgbClr val="000000"/>
              </a:solidFill>
            </a:endParaRPr>
          </a:p>
          <a:p>
            <a:pPr marL="609585" lvl="0" indent="-45718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fi" sz="2667">
                <a:solidFill>
                  <a:srgbClr val="000000"/>
                </a:solidFill>
              </a:rPr>
              <a:t>Tehdyt havainnot muokkaavat skeemoja.</a:t>
            </a:r>
            <a:endParaRPr sz="2667">
              <a:solidFill>
                <a:srgbClr val="000000"/>
              </a:solidFill>
            </a:endParaRPr>
          </a:p>
          <a:p>
            <a:pPr marL="609585" lvl="0" indent="-45718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fi" sz="2667">
                <a:solidFill>
                  <a:srgbClr val="000000"/>
                </a:solidFill>
              </a:rPr>
              <a:t>Muokkaantunut skeema ohjaa edelleen uutta tiedonhakua, ja näin havaintokehä jatkaa ”pyörimistään”</a:t>
            </a:r>
            <a:r>
              <a:rPr lang="fi" sz="2667" b="1">
                <a:solidFill>
                  <a:srgbClr val="000000"/>
                </a:solidFill>
              </a:rPr>
              <a:t>.</a:t>
            </a:r>
            <a:endParaRPr sz="2667" b="1">
              <a:solidFill>
                <a:srgbClr val="000000"/>
              </a:solidFill>
            </a:endParaRPr>
          </a:p>
        </p:txBody>
      </p:sp>
      <p:sp>
        <p:nvSpPr>
          <p:cNvPr id="116" name="Google Shape;116;p4"/>
          <p:cNvSpPr txBox="1">
            <a:spLocks noGrp="1"/>
          </p:cNvSpPr>
          <p:nvPr>
            <p:ph type="title"/>
          </p:nvPr>
        </p:nvSpPr>
        <p:spPr>
          <a:xfrm>
            <a:off x="411299" y="907983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fi"/>
              <a:t>Ulrich Neisserin havaintokehä</a:t>
            </a:r>
            <a:endParaRPr/>
          </a:p>
        </p:txBody>
      </p:sp>
      <p:pic>
        <p:nvPicPr>
          <p:cNvPr id="117" name="Google Shape;117;p4"/>
          <p:cNvPicPr preferRelativeResize="0"/>
          <p:nvPr/>
        </p:nvPicPr>
        <p:blipFill rotWithShape="1">
          <a:blip r:embed="rId3">
            <a:alphaModFix/>
          </a:blip>
          <a:srcRect t="8196" b="-1539"/>
          <a:stretch/>
        </p:blipFill>
        <p:spPr>
          <a:xfrm>
            <a:off x="7316647" y="2000250"/>
            <a:ext cx="3170378" cy="354179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5"/>
          <p:cNvSpPr txBox="1">
            <a:spLocks noGrp="1"/>
          </p:cNvSpPr>
          <p:nvPr>
            <p:ph type="title"/>
          </p:nvPr>
        </p:nvSpPr>
        <p:spPr>
          <a:xfrm>
            <a:off x="415600" y="92011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fi"/>
              <a:t>Skeemat vaikuttavat laajasti</a:t>
            </a:r>
            <a:endParaRPr/>
          </a:p>
        </p:txBody>
      </p:sp>
      <p:sp>
        <p:nvSpPr>
          <p:cNvPr id="123" name="Google Shape;123;p5"/>
          <p:cNvSpPr txBox="1">
            <a:spLocks noGrp="1"/>
          </p:cNvSpPr>
          <p:nvPr>
            <p:ph type="body" idx="1"/>
          </p:nvPr>
        </p:nvSpPr>
        <p:spPr>
          <a:xfrm>
            <a:off x="415600" y="1709433"/>
            <a:ext cx="5680400" cy="4748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609585" lvl="0" indent="-47412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fi" sz="2667"/>
              <a:t>Muistamme asiat skeemojemme mukaisesti.</a:t>
            </a:r>
            <a:endParaRPr sz="2667"/>
          </a:p>
          <a:p>
            <a:pPr marL="609585" lvl="0" indent="-47412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fi" sz="2667"/>
              <a:t>Toisinaan skeemaan sopimattomat asiat muistetaan parhaiten.</a:t>
            </a:r>
            <a:endParaRPr sz="2667"/>
          </a:p>
          <a:p>
            <a:pPr marL="609585" lvl="0" indent="-47412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fi" sz="2667"/>
              <a:t>Kokonaista tilannetta koskeva skeema, joka on ikään kuin käsikirjoitus tilanteesta, on </a:t>
            </a:r>
            <a:r>
              <a:rPr lang="fi" sz="2667" b="1"/>
              <a:t>skripti</a:t>
            </a:r>
            <a:r>
              <a:rPr lang="fi" sz="2667"/>
              <a:t>.</a:t>
            </a:r>
            <a:endParaRPr sz="2667"/>
          </a:p>
          <a:p>
            <a:pPr marL="609585" lvl="0" indent="-47412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fi" sz="2667" b="1"/>
              <a:t>Minäkäsitys</a:t>
            </a:r>
            <a:r>
              <a:rPr lang="fi" sz="2667"/>
              <a:t> on laaja skeema asiasta nimeltä ”minä itse”. </a:t>
            </a:r>
            <a:endParaRPr sz="2667"/>
          </a:p>
          <a:p>
            <a:pPr marL="609585" lvl="0" indent="-47412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fi" sz="2667" b="1"/>
              <a:t>Maailmankuva </a:t>
            </a:r>
            <a:r>
              <a:rPr lang="fi" sz="2667"/>
              <a:t>on laaja skeema siitä, millainen maailma on ja miten siinä tulee toimia.</a:t>
            </a:r>
            <a:endParaRPr sz="2667"/>
          </a:p>
        </p:txBody>
      </p:sp>
      <p:pic>
        <p:nvPicPr>
          <p:cNvPr id="124" name="Google Shape;124;p5" descr="Kuva, joka sisältää kohteen teksti, ulko, tehdas, tuleminen&#10;&#10;Kuvaus luotu automaattisesti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486525" y="2413031"/>
            <a:ext cx="5147722" cy="32294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199</Words>
  <Application>Microsoft Office PowerPoint</Application>
  <PresentationFormat>Laajakuva</PresentationFormat>
  <Paragraphs>32</Paragraphs>
  <Slides>5</Slides>
  <Notes>5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Office-teema</vt:lpstr>
      <vt:lpstr>Skeema 1  3.9 Kognitiivinen toiminta on aktiivista tiedonkäsittelyä  Ydinsisältö</vt:lpstr>
      <vt:lpstr>Kognitiiviset toiminnot</vt:lpstr>
      <vt:lpstr>Kognitiivista toimintaa ohjaavat skeemat</vt:lpstr>
      <vt:lpstr>Ulrich Neisserin havaintokehä</vt:lpstr>
      <vt:lpstr>Skeemat vaikuttavat laajasti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Skeema 1  3.9 Kognitiivinen toiminta on aktiivista tiedonkäsittelyä  Ydinsisältö</dc:title>
  <dc:creator>Sokratous, Hanna</dc:creator>
  <cp:lastModifiedBy>Hanna Sokratous</cp:lastModifiedBy>
  <cp:revision>2</cp:revision>
  <dcterms:created xsi:type="dcterms:W3CDTF">2020-11-04T14:23:58Z</dcterms:created>
  <dcterms:modified xsi:type="dcterms:W3CDTF">2021-06-24T08:31:50Z</dcterms:modified>
</cp:coreProperties>
</file>