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4" r:id="rId4"/>
    <p:sldId id="265" r:id="rId5"/>
    <p:sldId id="262" r:id="rId6"/>
    <p:sldId id="296" r:id="rId7"/>
    <p:sldId id="263" r:id="rId8"/>
    <p:sldId id="297" r:id="rId9"/>
    <p:sldId id="261" r:id="rId10"/>
    <p:sldId id="298" r:id="rId11"/>
    <p:sldId id="305" r:id="rId12"/>
    <p:sldId id="312" r:id="rId13"/>
    <p:sldId id="313" r:id="rId14"/>
    <p:sldId id="314" r:id="rId15"/>
    <p:sldId id="315" r:id="rId16"/>
    <p:sldId id="316" r:id="rId17"/>
    <p:sldId id="317" r:id="rId18"/>
    <p:sldId id="300" r:id="rId19"/>
    <p:sldId id="299" r:id="rId20"/>
    <p:sldId id="260" r:id="rId21"/>
    <p:sldId id="270" r:id="rId22"/>
    <p:sldId id="271" r:id="rId23"/>
    <p:sldId id="272" r:id="rId24"/>
    <p:sldId id="306" r:id="rId25"/>
    <p:sldId id="318" r:id="rId26"/>
    <p:sldId id="266" r:id="rId27"/>
    <p:sldId id="264" r:id="rId28"/>
    <p:sldId id="288" r:id="rId29"/>
    <p:sldId id="267" r:id="rId30"/>
    <p:sldId id="289" r:id="rId31"/>
    <p:sldId id="290" r:id="rId32"/>
    <p:sldId id="291" r:id="rId33"/>
    <p:sldId id="268" r:id="rId34"/>
    <p:sldId id="293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11" r:id="rId44"/>
    <p:sldId id="294" r:id="rId45"/>
    <p:sldId id="274" r:id="rId46"/>
    <p:sldId id="301" r:id="rId47"/>
    <p:sldId id="302" r:id="rId48"/>
    <p:sldId id="275" r:id="rId49"/>
    <p:sldId id="303" r:id="rId50"/>
    <p:sldId id="308" r:id="rId51"/>
    <p:sldId id="327" r:id="rId52"/>
    <p:sldId id="309" r:id="rId53"/>
    <p:sldId id="276" r:id="rId54"/>
    <p:sldId id="287" r:id="rId55"/>
    <p:sldId id="277" r:id="rId56"/>
    <p:sldId id="278" r:id="rId57"/>
    <p:sldId id="279" r:id="rId58"/>
    <p:sldId id="280" r:id="rId59"/>
    <p:sldId id="281" r:id="rId60"/>
    <p:sldId id="282" r:id="rId61"/>
    <p:sldId id="283" r:id="rId62"/>
    <p:sldId id="284" r:id="rId63"/>
    <p:sldId id="285" r:id="rId64"/>
    <p:sldId id="286" r:id="rId65"/>
    <p:sldId id="292" r:id="rId66"/>
    <p:sldId id="295" r:id="rId67"/>
    <p:sldId id="310" r:id="rId68"/>
    <p:sldId id="273" r:id="rId6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60A34-33D0-4400-8A5D-EFD42D527549}" type="datetimeFigureOut">
              <a:rPr lang="fi-FI" smtClean="0"/>
              <a:pPr/>
              <a:t>11.8.2020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3804-9FC2-4BC6-BB82-31F9DB7ACF6D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vaka.wordpress.com/mediakasvatus-ja-tvt-taidot/omat-uutise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wXDNrSZwq8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Audio&amp;Video\Musaa\POweriin%20wawwit\Tik%20Tak%20-%20Ympyr&#228;&#228;%20-%2007%20-%20Heilutaan.wav" TargetMode="External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cap="all" dirty="0" smtClean="0"/>
              <a:t>Varhaiskasvatuksen oppimisympäristöt 2 </a:t>
            </a:r>
            <a:r>
              <a:rPr lang="fi-FI" cap="all" smtClean="0"/>
              <a:t>osp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Noin kolmen vuoden iässä lapsi aloittaa ensimmäisen itsenäisyyteen pyrkivän ajanjakson, vaikka samalla hän vielä tarvitsee aikuisen läheisyyttä. </a:t>
            </a:r>
          </a:p>
          <a:p>
            <a:r>
              <a:rPr lang="fi-FI" dirty="0" smtClean="0"/>
              <a:t>Toisaalta ympäristö voi positiivisesti vaikuttaa siihen, että lapsella on turvallinen olo harjoitella itsenäisyyttään.</a:t>
            </a:r>
            <a:endParaRPr lang="fi-F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Mitä teille tulee mieleen seuraavista kuvista oppimisympäristöihin liittyen?</a:t>
            </a:r>
            <a:endParaRPr lang="fi-F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haukilahden_kirjasto6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3500" y="2043906"/>
            <a:ext cx="6477000" cy="36385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iPadPunainen2-1400x9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2671" y="1600200"/>
            <a:ext cx="6798657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järvenran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Lamminpään_päiväkoti_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8438" y="1600200"/>
            <a:ext cx="6367123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metsä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060848"/>
            <a:ext cx="4982095" cy="331535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valttielukat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34896"/>
            <a:ext cx="8229600" cy="325657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Millainen on hyvä leikkikenttä?</a:t>
            </a:r>
            <a:endParaRPr lang="fi-FI" dirty="0"/>
          </a:p>
        </p:txBody>
      </p:sp>
      <p:pic>
        <p:nvPicPr>
          <p:cNvPr id="4" name="Sisällön paikkamerkki 3" descr="leikkikenttä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772816"/>
            <a:ext cx="5107632" cy="339657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smtClean="0"/>
              <a:t>Leikki-iässä on tärkeää, että leikkialueita ei ole rajattu aidoilla.  </a:t>
            </a:r>
            <a:r>
              <a:rPr lang="fi-FI" dirty="0" smtClean="0">
                <a:sym typeface="Wingdings" pitchFamily="2" charset="2"/>
              </a:rPr>
              <a:t> </a:t>
            </a:r>
            <a:r>
              <a:rPr lang="fi-FI" dirty="0" err="1" smtClean="0">
                <a:sym typeface="Wingdings" pitchFamily="2" charset="2"/>
              </a:rPr>
              <a:t>Huom</a:t>
            </a:r>
            <a:r>
              <a:rPr lang="fi-FI" dirty="0" smtClean="0">
                <a:sym typeface="Wingdings" pitchFamily="2" charset="2"/>
              </a:rPr>
              <a:t>! turvallisuus</a:t>
            </a:r>
            <a:endParaRPr lang="fi-FI" dirty="0" smtClean="0"/>
          </a:p>
          <a:p>
            <a:r>
              <a:rPr lang="fi-FI" dirty="0" smtClean="0"/>
              <a:t>Leikkikenttätutkimuksissa on todettu, että kiinteiden leikkivälineiden käyttöön käytetään vain muutama minuutti tunnissa</a:t>
            </a:r>
          </a:p>
          <a:p>
            <a:r>
              <a:rPr lang="fi-FI" dirty="0" smtClean="0"/>
              <a:t> Paljon käytetyimpiä olivat irtaimet materiaalit ja leikkivälineet ja vapaat tilat, joissa oli mahdollisuus esimerkiksi pelata joukkuepelejä, rakentaa tai kaivaa. </a:t>
            </a:r>
          </a:p>
          <a:p>
            <a:r>
              <a:rPr lang="fi-FI" dirty="0" smtClean="0"/>
              <a:t>Oleellista on, että leikkialueita ei suunnitella vain yksittäisiksi aidatuiksi leikkialueiksi, vaan koko ympäristö tulisi suunnitella lasten toimintaan soveltuvaksi, turvalliseksi ja monipuoliseksi kokonaisuudeksi.</a:t>
            </a:r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cap="all" dirty="0" smtClean="0"/>
              <a:t>Varhaiskasvatuksen oppimisympäristöt 2 </a:t>
            </a:r>
            <a:r>
              <a:rPr lang="fi-FI" cap="all" dirty="0" err="1" smtClean="0"/>
              <a:t>osp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i-FI" i="1" dirty="0" smtClean="0"/>
              <a:t>Opiskelija </a:t>
            </a:r>
            <a:r>
              <a:rPr lang="fi-FI" i="1" dirty="0"/>
              <a:t>osaa</a:t>
            </a:r>
            <a:endParaRPr lang="fi-FI" dirty="0" smtClean="0"/>
          </a:p>
          <a:p>
            <a:r>
              <a:rPr lang="fi-FI" dirty="0"/>
              <a:t>Luoda yhdessä työyhteisön kanssa oppimista, kehitystä ja vuorovaikutusta edistävää oppimisympäristöä</a:t>
            </a:r>
          </a:p>
          <a:p>
            <a:pPr>
              <a:buNone/>
            </a:pPr>
            <a:r>
              <a:rPr lang="fi-FI" i="1" dirty="0"/>
              <a:t> </a:t>
            </a:r>
            <a:endParaRPr lang="fi-FI" dirty="0"/>
          </a:p>
          <a:p>
            <a:pPr>
              <a:buNone/>
            </a:pPr>
            <a:r>
              <a:rPr lang="fi-FI" i="1" dirty="0"/>
              <a:t>Sisältö</a:t>
            </a:r>
            <a:endParaRPr lang="fi-FI" dirty="0" smtClean="0"/>
          </a:p>
          <a:p>
            <a:r>
              <a:rPr lang="fi-FI" dirty="0"/>
              <a:t>Oppimisympäristöjä merkitys lapsen oppimiselle, kehitykselle ja vuorovaikutukselle</a:t>
            </a:r>
            <a:endParaRPr lang="fi-FI" dirty="0" smtClean="0"/>
          </a:p>
          <a:p>
            <a:r>
              <a:rPr lang="fi-FI" dirty="0"/>
              <a:t>Leikkiin, fyysiseen aktiivisuuteen, tutkimiseen ja taiteelliseen ilmaisuun ohjaavat sekä kannustavat oppimisympäristöt</a:t>
            </a:r>
            <a:endParaRPr lang="fi-FI" dirty="0" smtClean="0"/>
          </a:p>
          <a:p>
            <a:r>
              <a:rPr lang="fi-FI" dirty="0"/>
              <a:t>Oppimisympäristön välineiden, materiaalien ja ympäristöjen asianmukaisuus ja turvallisuus</a:t>
            </a:r>
            <a:endParaRPr lang="fi-FI" dirty="0" smtClean="0"/>
          </a:p>
          <a:p>
            <a:r>
              <a:rPr lang="fi-FI" dirty="0"/>
              <a:t>Oppimisympäristön viihtyisyys ja innostavuus</a:t>
            </a:r>
            <a:endParaRPr lang="fi-FI" dirty="0" smtClean="0"/>
          </a:p>
          <a:p>
            <a:pPr>
              <a:buNone/>
            </a:pPr>
            <a:r>
              <a:rPr lang="fi-FI" i="1" dirty="0"/>
              <a:t> </a:t>
            </a:r>
            <a:endParaRPr lang="fi-FI" dirty="0"/>
          </a:p>
          <a:p>
            <a:pPr>
              <a:buNone/>
            </a:pPr>
            <a:r>
              <a:rPr lang="fi-FI" i="1" dirty="0"/>
              <a:t>Suoritus ja arviointi </a:t>
            </a:r>
            <a:endParaRPr lang="fi-FI" dirty="0"/>
          </a:p>
          <a:p>
            <a:r>
              <a:rPr lang="fi-FI" dirty="0"/>
              <a:t>aktiivinen osallistuminen ja oppimistehtävät, tutustumiskäynnit</a:t>
            </a:r>
          </a:p>
          <a:p>
            <a:r>
              <a:rPr lang="fi-FI" dirty="0"/>
              <a:t>S / K / </a:t>
            </a:r>
            <a:r>
              <a:rPr lang="fi-FI" dirty="0" err="1"/>
              <a:t>Hyl</a:t>
            </a:r>
            <a:endParaRPr lang="fi-FI" dirty="0"/>
          </a:p>
          <a:p>
            <a:endParaRPr lang="fi-F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 err="1" smtClean="0"/>
              <a:t>Tuomiston</a:t>
            </a:r>
            <a:r>
              <a:rPr lang="fi-FI" dirty="0" smtClean="0"/>
              <a:t> (2003) tutkimus osoitti, ettei päiväkodin pihan ominaisuuksilla, kiinteiden leikkivälineiden määrällä tai salitilojen koolla ole yhteyttä lasten fyysiseen aktiivisuuteen.</a:t>
            </a:r>
          </a:p>
          <a:p>
            <a:r>
              <a:rPr lang="fi-FI" dirty="0" smtClean="0"/>
              <a:t>Ympäristötekijöillä kuitenkin on merkitystä lasten fyysiseen aktiivisuuteen, joka on varsin monitahoinen käsite. </a:t>
            </a:r>
          </a:p>
          <a:p>
            <a:r>
              <a:rPr lang="fi-FI" dirty="0" err="1" smtClean="0"/>
              <a:t>Tuomiston</a:t>
            </a:r>
            <a:r>
              <a:rPr lang="fi-FI" dirty="0" smtClean="0"/>
              <a:t> mukaan saattaisi olla järkevää katsoa muualle ympäristöön, sen sijaan, että tarkastellaan tilojen kokoa ja välineiden määrää.</a:t>
            </a:r>
          </a:p>
          <a:p>
            <a:r>
              <a:rPr lang="fi-FI" dirty="0" smtClean="0"/>
              <a:t> Esimerkiksi henkilökunnan määrällä ja heidän asenteillaan saattaa olla ratkaiseva merkitys lasten aktiivisuuteen.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i-FI" i="1" dirty="0" smtClean="0"/>
              <a:t>David &amp; </a:t>
            </a:r>
            <a:r>
              <a:rPr lang="fi-FI" i="1" dirty="0" err="1" smtClean="0"/>
              <a:t>Weinstein</a:t>
            </a:r>
            <a:r>
              <a:rPr lang="fi-FI" i="1" dirty="0" smtClean="0"/>
              <a:t> 1987</a:t>
            </a:r>
          </a:p>
          <a:p>
            <a:r>
              <a:rPr lang="fi-FI" dirty="0" smtClean="0"/>
              <a:t>Lapsen kasvaessa oppimisesta tulee vähemmän konkreettista, jolloin esineillä ja paikoilla ei ole enää niin suurta merkitystä. </a:t>
            </a:r>
          </a:p>
          <a:p>
            <a:r>
              <a:rPr lang="fi-FI" dirty="0" smtClean="0"/>
              <a:t>Koetulla fyysisellä ympäristöllä on suuri vaikutus lapsen kehittymiseen. </a:t>
            </a:r>
          </a:p>
          <a:p>
            <a:r>
              <a:rPr lang="fi-FI" dirty="0" smtClean="0"/>
              <a:t>Sosiaalisen ympäristön merkitys kasvaa lapsen vanhetessa ja fyysisen ympäristön merkitys pienenee. 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Vanhempien osalta lasten fyysisen ympäristön suunnitteluun kuuluu se, että lapsille annetaan selvät rajat ja määritellään ne. </a:t>
            </a:r>
          </a:p>
          <a:p>
            <a:r>
              <a:rPr lang="fi-FI" dirty="0" smtClean="0"/>
              <a:t>Näiden rajojen sisällä lapsi voi taas sitten liikkua vapaasti. </a:t>
            </a:r>
          </a:p>
          <a:p>
            <a:r>
              <a:rPr lang="fi-FI" dirty="0" smtClean="0"/>
              <a:t>Rajoja tulisi laajentaa asteittain lapsen kasvaessa. (Allas 1981, 80.)</a:t>
            </a:r>
          </a:p>
          <a:p>
            <a:endParaRPr lang="fi-FI" dirty="0" smtClean="0"/>
          </a:p>
          <a:p>
            <a:endParaRPr lang="fi-FI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smtClean="0"/>
              <a:t>Lapsen elinympäristössä täytyisi myös hyödyntää luonnon materiaaleja. </a:t>
            </a:r>
          </a:p>
          <a:p>
            <a:r>
              <a:rPr lang="fi-FI" dirty="0" smtClean="0"/>
              <a:t>Luonnon muokkaamat leikkipaikat ovat lasten mieleen ja ne ovat erittäin monipuolisia.  </a:t>
            </a:r>
          </a:p>
          <a:p>
            <a:r>
              <a:rPr lang="fi-FI" dirty="0" smtClean="0"/>
              <a:t>Rakennetut ympäristöt tulisi suunnitella niin, että niissä olisi hyödynnetty luonnon materiaaleja. </a:t>
            </a:r>
          </a:p>
          <a:p>
            <a:r>
              <a:rPr lang="fi-FI" dirty="0" smtClean="0"/>
              <a:t>Kehityksellisesti hyvissä leikkipaikoissa on pensaita, kiviä ja puita, joilla voi kiipeillä tai rakennella. (Karvinen ym. 2002, 15.)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Millaisen leikkikentän lapset suunnittelisivat?</a:t>
            </a:r>
          </a:p>
          <a:p>
            <a:r>
              <a:rPr lang="fi-FI" dirty="0" smtClean="0"/>
              <a:t>Tehkää suunnitelma/piirros pareittain/pienissä ryhmissä</a:t>
            </a:r>
            <a:endParaRPr lang="fi-FI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 kaikki tilat ja paikat välineineen ja tarvikkeineen</a:t>
            </a:r>
          </a:p>
          <a:p>
            <a:r>
              <a:rPr lang="fi-FI" dirty="0" smtClean="0"/>
              <a:t>Käytännöt ja yhteisöt auttavat ja vahvistavat lasten kehitystä, vuorovaikutusta ja tukevat heidän monipuolista oppimistaan ja laaja-alaista osaamistaan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Oppimisympäristö ja Vasu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VK laki </a:t>
            </a:r>
            <a:r>
              <a:rPr lang="fi-FI" dirty="0" smtClean="0">
                <a:sym typeface="Wingdings" pitchFamily="2" charset="2"/>
              </a:rPr>
              <a:t> </a:t>
            </a:r>
            <a:r>
              <a:rPr lang="fi-FI" dirty="0" err="1" smtClean="0">
                <a:sym typeface="Wingdings" pitchFamily="2" charset="2"/>
              </a:rPr>
              <a:t>vk:n</a:t>
            </a:r>
            <a:r>
              <a:rPr lang="fi-FI" dirty="0" smtClean="0">
                <a:sym typeface="Wingdings" pitchFamily="2" charset="2"/>
              </a:rPr>
              <a:t> oppimisympäristön tulee olla kehittävä, terveellinen ja turvallinen.</a:t>
            </a:r>
          </a:p>
          <a:p>
            <a:r>
              <a:rPr lang="fi-FI" dirty="0" smtClean="0">
                <a:sym typeface="Wingdings" pitchFamily="2" charset="2"/>
              </a:rPr>
              <a:t>Oppimisympäristö ei tarkoita vain fyysisiä tiloja  psyykkinen ja sosiaalinen ulottuvuus (Vasu)</a:t>
            </a:r>
          </a:p>
          <a:p>
            <a:r>
              <a:rPr lang="fi-FI" dirty="0" smtClean="0">
                <a:sym typeface="Wingdings" pitchFamily="2" charset="2"/>
              </a:rPr>
              <a:t>Esim. pienryhmätoiminta</a:t>
            </a:r>
            <a:endParaRPr lang="fi-FI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Pienryhmätoiminta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i="1" dirty="0" smtClean="0"/>
              <a:t>Varhaiskasvatuksen oppimisympäristöissä toimitaan joustavasti erikokoisissa ryhmissä, joissa jokaisella yhteisön jäsenellä on mahdollisuus osallistua toimintaan ja vuorovaikutukseen. Toiminta pedagogisesti tarkoituksenmukaisissa ryhmissä edistää lasten ja henkilöstön keskittymistä sekä lapsilähtöistä toimintaa. </a:t>
            </a:r>
            <a:r>
              <a:rPr lang="fi-FI" dirty="0" smtClean="0"/>
              <a:t>(Vasu 2018) 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Mitä tämä mielestänne tarkoittaa?</a:t>
            </a:r>
            <a:endParaRPr lang="fi-FI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Pienryhmätoiminta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i-FI" dirty="0" smtClean="0"/>
              <a:t>Toteutetaan monin eri tavoin</a:t>
            </a:r>
          </a:p>
          <a:p>
            <a:pPr>
              <a:buFontTx/>
              <a:buChar char="-"/>
            </a:pPr>
            <a:r>
              <a:rPr lang="fi-FI" dirty="0" smtClean="0"/>
              <a:t>Tavoitteellisuus/pedagogiset tavoitteet tärkeitä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Etuina:</a:t>
            </a:r>
          </a:p>
          <a:p>
            <a:pPr>
              <a:buNone/>
            </a:pPr>
            <a:r>
              <a:rPr lang="fi-FI" dirty="0" smtClean="0"/>
              <a:t> - enemmän tukea osakseen tarvitsevat lapset saavat mahdollisuuden toimia ryhmässä</a:t>
            </a:r>
          </a:p>
          <a:p>
            <a:pPr>
              <a:buNone/>
            </a:pPr>
            <a:r>
              <a:rPr lang="fi-FI" dirty="0" smtClean="0"/>
              <a:t>- Enemmän aikaa aikuisilta yksittäisille lapsille</a:t>
            </a:r>
            <a:endParaRPr lang="fi-FI" dirty="0"/>
          </a:p>
        </p:txBody>
      </p:sp>
      <p:pic>
        <p:nvPicPr>
          <p:cNvPr id="4" name="Kuva 3" descr="kesäkerh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708920"/>
            <a:ext cx="3982513" cy="180119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Ilmapiiri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Vaikea määritellä teoreettisesti</a:t>
            </a:r>
          </a:p>
          <a:p>
            <a:endParaRPr lang="fi-FI" dirty="0" smtClean="0"/>
          </a:p>
          <a:p>
            <a:r>
              <a:rPr lang="fi-FI" dirty="0" smtClean="0"/>
              <a:t>Millainen on päiväkotiryhmä, jossa on hyvä ilmapiiri?</a:t>
            </a:r>
            <a:endParaRPr lang="fi-FI" dirty="0"/>
          </a:p>
        </p:txBody>
      </p:sp>
      <p:pic>
        <p:nvPicPr>
          <p:cNvPr id="4" name="Kuva 3" descr="lata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149080"/>
            <a:ext cx="2581275" cy="1771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Mitä </a:t>
            </a:r>
            <a:r>
              <a:rPr lang="fi-FI" smtClean="0"/>
              <a:t>tarkoittaa </a:t>
            </a:r>
            <a:r>
              <a:rPr lang="fi-FI" smtClean="0"/>
              <a:t>oppimisympäristö? </a:t>
            </a:r>
            <a:r>
              <a:rPr lang="fi-FI" dirty="0" smtClean="0"/>
              <a:t>Miten määrittelisit käsitteen?</a:t>
            </a:r>
            <a:endParaRPr lang="fi-FI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Ilmapiiri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Sosiaaliset ja emotionaaliset taidot</a:t>
            </a:r>
          </a:p>
          <a:p>
            <a:r>
              <a:rPr lang="fi-FI" dirty="0" smtClean="0"/>
              <a:t>Vastavuoroinen vuorovaikutus</a:t>
            </a:r>
          </a:p>
          <a:p>
            <a:r>
              <a:rPr lang="fi-FI" dirty="0" smtClean="0"/>
              <a:t>Kokemus yhteisöön kuulumisesta ja siellä vaikuttamisesta (vrt. osallisuus)</a:t>
            </a:r>
          </a:p>
          <a:p>
            <a:r>
              <a:rPr lang="fi-FI" dirty="0" smtClean="0"/>
              <a:t>”ryhmän energia”</a:t>
            </a:r>
          </a:p>
          <a:p>
            <a:r>
              <a:rPr lang="fi-FI" dirty="0" smtClean="0"/>
              <a:t>Työntekijöiden keskinäinen kemia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”lämmin ilmapiiri”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Tehtävä tarkoitettu esim. tiimipalaveria varten, mutta nyt voitte pohtia kysymyksiä omaa luokkaanne ajatellen</a:t>
            </a:r>
          </a:p>
          <a:p>
            <a:r>
              <a:rPr lang="fi-FI" dirty="0" smtClean="0"/>
              <a:t>Jokainen kirjaa ensin ajatuksiaan, kokemuksiaan ja tunteitaan seuraavan dian muistilistaa apuna käyttäen</a:t>
            </a:r>
          </a:p>
          <a:p>
            <a:r>
              <a:rPr lang="fi-FI" dirty="0" smtClean="0"/>
              <a:t>Käsitellään yhdessä vastaukset</a:t>
            </a:r>
          </a:p>
          <a:p>
            <a:pPr>
              <a:buNone/>
            </a:pPr>
            <a:r>
              <a:rPr lang="fi-FI" dirty="0" smtClean="0">
                <a:sym typeface="Wingdings" pitchFamily="2" charset="2"/>
              </a:rPr>
              <a:t> huoneentaulu, ajatuskartta…?!?</a:t>
            </a:r>
            <a:endParaRPr lang="fi-FI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 smtClean="0"/>
              <a:t>Millainen ilmapiiri työyhteisössämme vallitsee?</a:t>
            </a:r>
          </a:p>
          <a:p>
            <a:r>
              <a:rPr lang="fi-FI" dirty="0" smtClean="0"/>
              <a:t>Millä tavalla oma toimintani tukee myönteistä ilmapiiriä?</a:t>
            </a:r>
          </a:p>
          <a:p>
            <a:r>
              <a:rPr lang="fi-FI" dirty="0" smtClean="0"/>
              <a:t>Haittaako oma toimintani joskus ilmapiiriä?</a:t>
            </a:r>
          </a:p>
          <a:p>
            <a:r>
              <a:rPr lang="fi-FI" dirty="0" smtClean="0"/>
              <a:t>Sallitaanko työyhteisössä eriävät mielipiteet? Miten tämä näkyy käytännössä?</a:t>
            </a:r>
          </a:p>
          <a:p>
            <a:r>
              <a:rPr lang="fi-FI" dirty="0" smtClean="0"/>
              <a:t>Miten selvitämme mahdolliset ristiriitatilanteet?</a:t>
            </a:r>
          </a:p>
          <a:p>
            <a:r>
              <a:rPr lang="fi-FI" dirty="0" smtClean="0"/>
              <a:t>Millainen tunnelma ristiriitojen selvittämisen jälkeen vallitsee?</a:t>
            </a:r>
          </a:p>
          <a:p>
            <a:r>
              <a:rPr lang="fi-FI" dirty="0" smtClean="0"/>
              <a:t>Millä tavalla kerron ajatuksistani, näkemyksistäni tai tunteistani? Sanoitanko kokemuksiani vai osoitanko ne käyttäytymiselläni?</a:t>
            </a:r>
          </a:p>
          <a:p>
            <a:r>
              <a:rPr lang="fi-FI" dirty="0" smtClean="0"/>
              <a:t>Onko minun kanssani miellyttävää keskustella?</a:t>
            </a:r>
          </a:p>
          <a:p>
            <a:r>
              <a:rPr lang="fi-FI" dirty="0" smtClean="0"/>
              <a:t>Osaanko tehdä kompromisseja vai haluanko pitäytyä omassa kannassani?</a:t>
            </a:r>
          </a:p>
          <a:p>
            <a:r>
              <a:rPr lang="fi-FI" dirty="0" smtClean="0"/>
              <a:t>Puhunko työkavereistani tai esimiehestäni selän takana vai keskustelenko heidän kanssaan kasvotusten?</a:t>
            </a:r>
            <a:endParaRPr lang="fi-FI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Fyysiset tilat/fyysinen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Vasun mukaan oppimisympäristöissä tulee voida toteuttaa monenlaista pedagogista toimintaa </a:t>
            </a:r>
            <a:r>
              <a:rPr lang="fi-FI" dirty="0" smtClean="0">
                <a:sym typeface="Wingdings" pitchFamily="2" charset="2"/>
              </a:rPr>
              <a:t> tilojen tulee olla muuntuvia</a:t>
            </a:r>
          </a:p>
          <a:p>
            <a:r>
              <a:rPr lang="fi-FI" dirty="0" smtClean="0">
                <a:sym typeface="Wingdings" pitchFamily="2" charset="2"/>
              </a:rPr>
              <a:t>Kodinomaisuus, viihtyvyys</a:t>
            </a:r>
          </a:p>
          <a:p>
            <a:r>
              <a:rPr lang="fi-FI" dirty="0" smtClean="0">
                <a:sym typeface="Wingdings" pitchFamily="2" charset="2"/>
              </a:rPr>
              <a:t>Mahdollistaa lasten aktiivisen </a:t>
            </a:r>
            <a:r>
              <a:rPr lang="fi-FI" dirty="0" err="1" smtClean="0">
                <a:sym typeface="Wingdings" pitchFamily="2" charset="2"/>
              </a:rPr>
              <a:t>toimijuuden</a:t>
            </a:r>
            <a:endParaRPr lang="fi-FI" dirty="0" smtClean="0">
              <a:sym typeface="Wingdings" pitchFamily="2" charset="2"/>
            </a:endParaRPr>
          </a:p>
          <a:p>
            <a:r>
              <a:rPr lang="fi-FI" dirty="0" smtClean="0">
                <a:sym typeface="Wingdings" pitchFamily="2" charset="2"/>
              </a:rPr>
              <a:t>Vanhat tilat?  pienillä muutoksilla voidaan saada vaikutusta käytäntöön (hyllyt, leikkitila)</a:t>
            </a:r>
            <a:endParaRPr lang="fi-FI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Fyysiset tilat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Ei pelkästään päiväkotirakennus</a:t>
            </a:r>
          </a:p>
          <a:p>
            <a:r>
              <a:rPr lang="fi-FI" dirty="0" smtClean="0"/>
              <a:t>Lasten rooli suunnittelussa/osallisuus</a:t>
            </a:r>
            <a:endParaRPr lang="fi-FI" dirty="0"/>
          </a:p>
        </p:txBody>
      </p:sp>
      <p:pic>
        <p:nvPicPr>
          <p:cNvPr id="4" name="Kuva 3" descr="vasaramaen_kirjasto_antti_korpinen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852936"/>
            <a:ext cx="3811352" cy="1804040"/>
          </a:xfrm>
          <a:prstGeom prst="rect">
            <a:avLst/>
          </a:prstGeom>
        </p:spPr>
      </p:pic>
      <p:pic>
        <p:nvPicPr>
          <p:cNvPr id="5" name="Kuva 4" descr="Bra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797152"/>
            <a:ext cx="3433564" cy="1686261"/>
          </a:xfrm>
          <a:prstGeom prst="rect">
            <a:avLst/>
          </a:prstGeom>
        </p:spPr>
      </p:pic>
      <p:pic>
        <p:nvPicPr>
          <p:cNvPr id="6" name="Kuva 5" descr="luon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852936"/>
            <a:ext cx="4352483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Fyysiset tilat/fyysinen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Ergonomisuus</a:t>
            </a:r>
          </a:p>
          <a:p>
            <a:r>
              <a:rPr lang="fi-FI" dirty="0" smtClean="0"/>
              <a:t>Ekologisuus</a:t>
            </a:r>
          </a:p>
          <a:p>
            <a:r>
              <a:rPr lang="fi-FI" dirty="0" smtClean="0"/>
              <a:t>Esteettömyys</a:t>
            </a:r>
          </a:p>
          <a:p>
            <a:r>
              <a:rPr lang="fi-FI" dirty="0" smtClean="0"/>
              <a:t>Valaistus ja akustiikka</a:t>
            </a:r>
            <a:endParaRPr lang="fi-FI" dirty="0"/>
          </a:p>
        </p:txBody>
      </p:sp>
      <p:pic>
        <p:nvPicPr>
          <p:cNvPr id="4" name="Kuva 3" descr="to get ups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068960"/>
            <a:ext cx="2676131" cy="267613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Psyykkinen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Mielihyvän kokeminen, viihtyvyys, oppimisen ja kehityksen mahdollisuudet</a:t>
            </a:r>
          </a:p>
          <a:p>
            <a:r>
              <a:rPr lang="fi-FI" dirty="0" smtClean="0"/>
              <a:t>Yhdenvertaisuus, sukupuolten tasa-arvo</a:t>
            </a:r>
          </a:p>
          <a:p>
            <a:r>
              <a:rPr lang="fi-FI" dirty="0" smtClean="0"/>
              <a:t>Osallisuus</a:t>
            </a:r>
          </a:p>
          <a:p>
            <a:r>
              <a:rPr lang="fi-FI" dirty="0" smtClean="0"/>
              <a:t>Vahvan itsetunnon muodostuminen</a:t>
            </a:r>
          </a:p>
          <a:p>
            <a:r>
              <a:rPr lang="fi-FI" dirty="0" smtClean="0"/>
              <a:t>Kiusaamisen ennaltaehkäisy</a:t>
            </a:r>
            <a:endParaRPr lang="fi-FI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Emotionaalinen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Rohkaisee ja ymmärtää</a:t>
            </a:r>
          </a:p>
          <a:p>
            <a:r>
              <a:rPr lang="fi-FI" dirty="0" smtClean="0"/>
              <a:t>Turvallisuutta, kokemuksia ja elämyksiä vuorovaikutuksen kautta</a:t>
            </a:r>
          </a:p>
          <a:p>
            <a:r>
              <a:rPr lang="fi-FI" dirty="0" smtClean="0"/>
              <a:t>Ilmaisu, sadut, kertomukset, kuvakirjat, näytelmät, draama </a:t>
            </a:r>
            <a:r>
              <a:rPr lang="fi-FI" dirty="0" smtClean="0">
                <a:sym typeface="Wingdings" pitchFamily="2" charset="2"/>
              </a:rPr>
              <a:t> tunteiden käsittely</a:t>
            </a:r>
            <a:endParaRPr lang="fi-FI" dirty="0"/>
          </a:p>
        </p:txBody>
      </p:sp>
      <p:pic>
        <p:nvPicPr>
          <p:cNvPr id="4" name="Kuva 3" descr="draa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437112"/>
            <a:ext cx="2371725" cy="193357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Kognitiivinen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Tukee oppimisprosesseja</a:t>
            </a:r>
          </a:p>
          <a:p>
            <a:r>
              <a:rPr lang="fi-FI" dirty="0" smtClean="0"/>
              <a:t>Oppimaan oppimisen tukemista</a:t>
            </a:r>
          </a:p>
          <a:p>
            <a:r>
              <a:rPr lang="fi-FI" dirty="0" smtClean="0"/>
              <a:t>Kehittää tietojen hankinta- ja käsittelytaitoja</a:t>
            </a:r>
          </a:p>
          <a:p>
            <a:r>
              <a:rPr lang="fi-FI" dirty="0" smtClean="0"/>
              <a:t>Yksin, pareittain, ryhmissä</a:t>
            </a:r>
          </a:p>
          <a:p>
            <a:r>
              <a:rPr lang="fi-FI" dirty="0" smtClean="0"/>
              <a:t>Digitaaliset oppimisympäristöt</a:t>
            </a:r>
          </a:p>
          <a:p>
            <a:r>
              <a:rPr lang="fi-FI" dirty="0" err="1" smtClean="0"/>
              <a:t>Tvt</a:t>
            </a:r>
            <a:r>
              <a:rPr lang="fi-FI" dirty="0" smtClean="0"/>
              <a:t> </a:t>
            </a:r>
            <a:r>
              <a:rPr lang="fi-FI" dirty="0" smtClean="0">
                <a:sym typeface="Wingdings" pitchFamily="2" charset="2"/>
              </a:rPr>
              <a:t> tarkoituksenmukaisuus</a:t>
            </a:r>
            <a:endParaRPr lang="fi-FI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Tehtävä: </a:t>
            </a:r>
            <a:r>
              <a:rPr lang="fi-FI" dirty="0" err="1" smtClean="0"/>
              <a:t>tvt/digitaalisuus</a:t>
            </a:r>
            <a:r>
              <a:rPr lang="fi-FI" dirty="0" smtClean="0"/>
              <a:t> varhaiskasvatuksessa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Googlemaps</a:t>
            </a:r>
            <a:endParaRPr lang="fi-FI" dirty="0" smtClean="0"/>
          </a:p>
          <a:p>
            <a:r>
              <a:rPr lang="fi-FI" dirty="0" smtClean="0">
                <a:hlinkClick r:id="rId2"/>
              </a:rPr>
              <a:t>https://digivaka.wordpress.com/mediakasvatus-ja-tvt-taidot/omat-uutiset/</a:t>
            </a:r>
            <a:r>
              <a:rPr lang="fi-FI" dirty="0" smtClean="0"/>
              <a:t> </a:t>
            </a:r>
            <a:r>
              <a:rPr lang="fi-FI" dirty="0" smtClean="0">
                <a:sym typeface="Wingdings" pitchFamily="2" charset="2"/>
              </a:rPr>
              <a:t> omat uutiset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Käsitteiden määrittelyä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Sosiaalinen oppimisympäristö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Vanhemmat, sukulaiset, naapurit…</a:t>
            </a:r>
          </a:p>
          <a:p>
            <a:r>
              <a:rPr lang="fi-FI" dirty="0" smtClean="0"/>
              <a:t>Päiväkodin lapset</a:t>
            </a:r>
          </a:p>
          <a:p>
            <a:r>
              <a:rPr lang="fi-FI" dirty="0" smtClean="0"/>
              <a:t>Myös yleisen päätöksenteon vaikuttajat</a:t>
            </a:r>
          </a:p>
          <a:p>
            <a:r>
              <a:rPr lang="fi-FI" dirty="0" smtClean="0"/>
              <a:t>Yhteistyö kodin ja päiväkodin välillä</a:t>
            </a:r>
          </a:p>
          <a:p>
            <a:endParaRPr lang="fi-FI" dirty="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Oppimisympäristöt kokonaisuutena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Edellä mainitut oppimisympäristöt sulautuvat käytännössä yhteen</a:t>
            </a:r>
          </a:p>
          <a:p>
            <a:r>
              <a:rPr lang="fi-FI" dirty="0" smtClean="0"/>
              <a:t>Yhdessä lasten kanssa + vanhempien osallisuus</a:t>
            </a:r>
          </a:p>
          <a:p>
            <a:r>
              <a:rPr lang="fi-FI" dirty="0" smtClean="0"/>
              <a:t>Vasun tavoitteet + lasten vasut taustalla</a:t>
            </a:r>
            <a:endParaRPr lang="fi-FI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Kysymyksiä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Miten otat lapset mukaan suunnittelemaan ja rakentamaan oppimisympäristöä?</a:t>
            </a:r>
          </a:p>
          <a:p>
            <a:r>
              <a:rPr lang="fi-FI" dirty="0" smtClean="0"/>
              <a:t>Miten oppimisympäristöjen suunnittelu yleensä toteutetaan?</a:t>
            </a:r>
          </a:p>
          <a:p>
            <a:r>
              <a:rPr lang="fi-FI" dirty="0" smtClean="0"/>
              <a:t>Miten vanhemmat saadaan mukaan oppimisympäristöasiaan?</a:t>
            </a:r>
            <a:endParaRPr lang="fi-FI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Tehtävä: opetuskävely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Lähtekää lyhyelle kävelylle</a:t>
            </a:r>
          </a:p>
          <a:p>
            <a:r>
              <a:rPr lang="fi-FI" dirty="0" smtClean="0"/>
              <a:t>Miettikää seuraavan dian kysymyksiä</a:t>
            </a:r>
          </a:p>
          <a:p>
            <a:r>
              <a:rPr lang="fi-FI" dirty="0" smtClean="0"/>
              <a:t>Puretaan vastaukset kävelyn jälkeen</a:t>
            </a:r>
            <a:endParaRPr lang="fi-FI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Erilaiset oppimisympäristöt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Millaisia ympäristöjä olemme tähän saakka hyödyntäneet arjessamme? Miksi?</a:t>
            </a:r>
          </a:p>
          <a:p>
            <a:r>
              <a:rPr lang="fi-FI" dirty="0" smtClean="0"/>
              <a:t>Miten ympäristöjä on hyödynnetty? Miksi? Voisiko niitä hyödyntää monipuolisemmin?</a:t>
            </a:r>
          </a:p>
          <a:p>
            <a:r>
              <a:rPr lang="fi-FI" dirty="0" smtClean="0"/>
              <a:t>Millaisissa ympäristöissä haluaisimme toimia, esimerkiksi luonnossa tai julkisissa rakennuksissa? Miksi?</a:t>
            </a:r>
          </a:p>
          <a:p>
            <a:r>
              <a:rPr lang="fi-FI" dirty="0" smtClean="0"/>
              <a:t>Millä tavalla erilaisissa ympäristöissä voidaan toimia? Miten ympäristöt vastaavat esimerkiksi laaja-alaisen osaamisen ja oppimisen alueiden tavoitteisiin?</a:t>
            </a:r>
            <a:endParaRPr lang="fi-FI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i-FI" i="1" dirty="0" smtClean="0"/>
              <a:t>Salminen 1988</a:t>
            </a:r>
          </a:p>
          <a:p>
            <a:r>
              <a:rPr lang="fi-FI" dirty="0" smtClean="0"/>
              <a:t>Päiväkoti ei saisi olla oma, erillinen maailmansa, vaan sen tulisi olla luonnollinen osa ympäröivää yhteisöä. </a:t>
            </a:r>
          </a:p>
          <a:p>
            <a:r>
              <a:rPr lang="fi-FI" dirty="0" smtClean="0"/>
              <a:t>Sisätiloissa tulisi olla riittävästi tilaa ja päiväkodin fyysisen ympäristön tulisi olla mahdollisimman kodinomainen. </a:t>
            </a:r>
          </a:p>
          <a:p>
            <a:r>
              <a:rPr lang="fi-FI" dirty="0" smtClean="0"/>
              <a:t>Lasten perushoito vaatii myös turvallisen kasvuympäristön. </a:t>
            </a:r>
          </a:p>
          <a:p>
            <a:r>
              <a:rPr lang="fi-FI" dirty="0" smtClean="0"/>
              <a:t>Päiväkodin suunnittelussa tulee huomioida lasten perushoitoon liittyvien tilojen tarkoituksenmukaisuus ja turvallisuus. </a:t>
            </a:r>
          </a:p>
          <a:p>
            <a:r>
              <a:rPr lang="fi-FI" dirty="0" smtClean="0"/>
              <a:t>Ulkoleikkitilojen suunnittelussa tulisi huomioida eri-ikäisten lasten tarpeet. </a:t>
            </a:r>
          </a:p>
          <a:p>
            <a:r>
              <a:rPr lang="fi-FI" dirty="0" smtClean="0"/>
              <a:t>Pienillä lapsilla tulisi olla rauhallinen hiekkaleikkipaikka ja isommilla lapsilla tilaa seikkailuleikeille.</a:t>
            </a:r>
          </a:p>
          <a:p>
            <a:endParaRPr lang="fi-FI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Eräs ongelma päiväkotien suunnittelussa on se, että lapset eivät pääse itse osallistumaan päiväkodin suunnitteluun. </a:t>
            </a:r>
          </a:p>
          <a:p>
            <a:r>
              <a:rPr lang="fi-FI" dirty="0" smtClean="0"/>
              <a:t>Tällöin päiväkoti voi vastata vain aikuisten vaatimuksiin ja päiväkodista tulee ikään kuin aikuisten työpaikka ja monet esimerkiksi lapsen fyysiseen turvallisuuteen liittyvät asiat saattavat jäädä huomioimatta. (Andersson 1980, 18.) </a:t>
            </a:r>
          </a:p>
          <a:p>
            <a:endParaRPr lang="fi-FI" dirty="0" smtClean="0"/>
          </a:p>
          <a:p>
            <a:endParaRPr lang="fi-FI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Päiväkodit muuttuvat ajan mukana </a:t>
            </a:r>
            <a:r>
              <a:rPr lang="fi-FI" dirty="0" smtClean="0">
                <a:sym typeface="Wingdings" pitchFamily="2" charset="2"/>
              </a:rPr>
              <a:t></a:t>
            </a:r>
            <a:r>
              <a:rPr lang="fi-FI" dirty="0" smtClean="0"/>
              <a:t> kymmenen vuotta sitten päiväkoti saattoi olla täysin toimiva, mutta ei välttämättä ole sitä tällä hetkellä.</a:t>
            </a:r>
          </a:p>
          <a:p>
            <a:r>
              <a:rPr lang="fi-FI" dirty="0" smtClean="0"/>
              <a:t> Päiväkoteja tulisi muuttaa ja kehittää eri tilanteisiin turvallisemmiksi. </a:t>
            </a:r>
          </a:p>
          <a:p>
            <a:r>
              <a:rPr lang="fi-FI" dirty="0" smtClean="0"/>
              <a:t>Turvallisuus on tärkein edellytys, kun päiväkotia rakennetaan. (</a:t>
            </a:r>
            <a:r>
              <a:rPr lang="fi-FI" dirty="0" err="1" smtClean="0"/>
              <a:t>Kokljuschin</a:t>
            </a:r>
            <a:r>
              <a:rPr lang="fi-FI" dirty="0" smtClean="0"/>
              <a:t> 2001, 25.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i-FI" i="1" dirty="0" smtClean="0"/>
              <a:t>Karvonen ym. 2003</a:t>
            </a:r>
          </a:p>
          <a:p>
            <a:r>
              <a:rPr lang="fi-FI" dirty="0" smtClean="0"/>
              <a:t>Lasten liikkumisesta päiväkodissa on mahdoton puhua ilman, että turvallisuuskysymyksiä otetaan huomioon. </a:t>
            </a:r>
          </a:p>
          <a:p>
            <a:r>
              <a:rPr lang="fi-FI" dirty="0" smtClean="0"/>
              <a:t>Kotona lasten valvominen on helpompaa kuin päiväkodeissa, joissa lapsiryhmät ovat usein liian suuria ja henkilökuntaa lapsimäärään nähden on liian vähän. </a:t>
            </a:r>
          </a:p>
          <a:p>
            <a:pPr>
              <a:buFont typeface="Wingdings"/>
              <a:buChar char="à"/>
            </a:pPr>
            <a:r>
              <a:rPr lang="fi-FI" dirty="0" smtClean="0"/>
              <a:t>päädytään helposti sellaiseen tilanteeseen, jossa lapsille asetetaan suuri määrä kieltoja ja rajoituksia. </a:t>
            </a:r>
          </a:p>
          <a:p>
            <a:pPr>
              <a:buNone/>
            </a:pPr>
            <a:endParaRPr lang="fi-FI" dirty="0" smtClean="0"/>
          </a:p>
          <a:p>
            <a:r>
              <a:rPr lang="fi-FI" dirty="0" smtClean="0"/>
              <a:t>Kieltämisestä ja toiminnan rajoittamisesta voi tulla helposti jopa keskeisimpiä päivittäisiä huolenpidon aiheita.</a:t>
            </a:r>
          </a:p>
          <a:p>
            <a:pPr>
              <a:buNone/>
            </a:pPr>
            <a:r>
              <a:rPr lang="fi-FI" dirty="0" smtClean="0"/>
              <a:t> 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i-FI" i="1" dirty="0" smtClean="0"/>
              <a:t>Kyttä 1995</a:t>
            </a:r>
          </a:p>
          <a:p>
            <a:r>
              <a:rPr lang="fi-FI" dirty="0" smtClean="0"/>
              <a:t>Lasten liikkumisvapaus ja tutustuminen lähiympäristöön on rajoittunut viimeisen parinkymmenen vuoden aikana. </a:t>
            </a:r>
          </a:p>
          <a:p>
            <a:r>
              <a:rPr lang="fi-FI" dirty="0" smtClean="0"/>
              <a:t>Lasten on nykyisin vaikea saada muodostettua omaehtoista suhdetta ympäristöön, koska liikkumista rajoitetaan liikaa.</a:t>
            </a:r>
          </a:p>
          <a:p>
            <a:r>
              <a:rPr lang="fi-FI" dirty="0" smtClean="0"/>
              <a:t> Esimerkiksi Yhdysvalloissa on huolestuttu lasten toimintamahdollisuuksien kaventumisesta. </a:t>
            </a:r>
          </a:p>
          <a:p>
            <a:r>
              <a:rPr lang="fi-FI" dirty="0" smtClean="0"/>
              <a:t>Tällä on vaikutuksia aikuisuuteen asti, jolloin ihmisen toimintakyvyt voivat olla riittämättömät. 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Lapsi ja ympäristö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i-FI" i="1" dirty="0" smtClean="0"/>
              <a:t>Karvinen, </a:t>
            </a:r>
            <a:r>
              <a:rPr lang="fi-FI" i="1" dirty="0" err="1" smtClean="0"/>
              <a:t>Norra</a:t>
            </a:r>
            <a:r>
              <a:rPr lang="fi-FI" i="1" dirty="0" smtClean="0"/>
              <a:t>, </a:t>
            </a:r>
            <a:r>
              <a:rPr lang="fi-FI" i="1" dirty="0" err="1" smtClean="0"/>
              <a:t>Horelli</a:t>
            </a:r>
            <a:r>
              <a:rPr lang="fi-FI" i="1" dirty="0" smtClean="0"/>
              <a:t>, </a:t>
            </a:r>
            <a:r>
              <a:rPr lang="fi-FI" i="1" dirty="0" err="1" smtClean="0"/>
              <a:t>Kaaja</a:t>
            </a:r>
            <a:r>
              <a:rPr lang="fi-FI" i="1" dirty="0" smtClean="0"/>
              <a:t>, Kukkonen &amp; Kyttä 2002</a:t>
            </a:r>
          </a:p>
          <a:p>
            <a:r>
              <a:rPr lang="fi-FI" dirty="0" smtClean="0"/>
              <a:t>Lapsi kehittyy vuorovaikutuksessa ympäristönsä kanssa. </a:t>
            </a:r>
          </a:p>
          <a:p>
            <a:r>
              <a:rPr lang="fi-FI" dirty="0" smtClean="0"/>
              <a:t>Kehitystä voidaan kuvata lapsen kasvavaksi kyvyksi ymmärtää ympäristöä ja omaa suhdettaan siihen.</a:t>
            </a:r>
          </a:p>
          <a:p>
            <a:r>
              <a:rPr lang="fi-FI" dirty="0" smtClean="0"/>
              <a:t> Kehittyvä lapsi hakee ympäristöstään erilaisia mahdollisuuksia ja ulottuvuuksia toimia. </a:t>
            </a:r>
          </a:p>
          <a:p>
            <a:r>
              <a:rPr lang="fi-FI" dirty="0" smtClean="0"/>
              <a:t>Nykypäivänä lasta ympäröivä ympäristö muuttuu nopealla tahdilla. 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TEHTÄVÄ: päiväkodin sisätilat (sanatennis)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Millaisia kokemuksia teillä on päiväkodin sisätiloista? (vrt. Vasu)</a:t>
            </a:r>
          </a:p>
          <a:p>
            <a:r>
              <a:rPr lang="fi-FI" dirty="0" smtClean="0"/>
              <a:t>Millainen olisi Vasun mukainen päiväkoti sisätiloiltaan?</a:t>
            </a:r>
            <a:endParaRPr lang="fi-FI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Video/OPH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hlinkClick r:id="rId2"/>
              </a:rPr>
              <a:t>https://www.youtube.com/watch?v=iwXDNrSZwq8</a:t>
            </a: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Oppimisympäristöt kohdasta 41:16</a:t>
            </a:r>
            <a:endParaRPr lang="fi-FI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Välineet ja materiaalit osana oppimisympäristöjä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Tuloksia proseminaarista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b="1" dirty="0" smtClean="0"/>
              <a:t>PORTIT AUKI</a:t>
            </a:r>
            <a:r>
              <a:rPr lang="fi-FI" dirty="0" smtClean="0"/>
              <a:t> - Lasten fyysinen turvallisuus päiväkodissa henkilökunnan arvioimana</a:t>
            </a:r>
          </a:p>
          <a:p>
            <a:pPr>
              <a:buNone/>
            </a:pPr>
            <a:r>
              <a:rPr lang="fi-FI" dirty="0" smtClean="0"/>
              <a:t> </a:t>
            </a:r>
          </a:p>
          <a:p>
            <a:pPr>
              <a:buNone/>
            </a:pPr>
            <a:r>
              <a:rPr lang="fi-FI" dirty="0" smtClean="0"/>
              <a:t>Jussi Kangas &amp; Timo Mykkänen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Jyväskylän kaupungin päiväkodit 2005</a:t>
            </a:r>
            <a:endParaRPr lang="fi-FI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88913"/>
            <a:ext cx="6870700" cy="700087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Tutkimusongelmat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981075"/>
            <a:ext cx="7696200" cy="52562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8000"/>
                </a:solidFill>
              </a:rPr>
              <a:t>Pääongelma 1</a:t>
            </a:r>
            <a:r>
              <a:rPr lang="fi-FI" sz="2000" dirty="0">
                <a:solidFill>
                  <a:srgbClr val="000099"/>
                </a:solidFill>
              </a:rPr>
              <a:t>. Millaiseksi henkilökunta arvioi 0–3-vuotiaiden lasten fyysisen turvallisuuden päiväkodissa?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0099"/>
                </a:solidFill>
              </a:rPr>
              <a:t>Alaongelma 1. Millaiseksi henkilökunta arvioi 0–3-vuotiaiden lasten fyysisen turvallisuuden päiväkodin sisätiloissa?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0099"/>
                </a:solidFill>
              </a:rPr>
              <a:t>Alaongelma 2. Millaiseksi henkilökunta arvioi 0–3-vuotiaiden lasten fyysisen turvallisuuden päiväkodin ulkotiloissa?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000" dirty="0">
              <a:solidFill>
                <a:srgbClr val="008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8000"/>
                </a:solidFill>
              </a:rPr>
              <a:t>Pääongelma 2.</a:t>
            </a:r>
            <a:r>
              <a:rPr lang="fi-FI" sz="2000" dirty="0">
                <a:solidFill>
                  <a:srgbClr val="000099"/>
                </a:solidFill>
              </a:rPr>
              <a:t> Millaiseksi henkilökunta arvioi 3–6-vuotiaiden lasten fyysisen turvallisuuden päiväkodissa?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0099"/>
                </a:solidFill>
              </a:rPr>
              <a:t>Alaongelma 1. Millaiseksi henkilökunta arvioi 3–6-vuotiaiden lasten fyysisen turvallisuuden päiväkodin sisätiloissa?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0099"/>
                </a:solidFill>
              </a:rPr>
              <a:t>Alaongelma 2. Millaiseksi henkilökunta arvioi 3–6-vuotiden lasten fyysisen turvallisuuden päiväkodin ulkotiloissa?</a:t>
            </a:r>
          </a:p>
          <a:p>
            <a:pPr>
              <a:lnSpc>
                <a:spcPct val="80000"/>
              </a:lnSpc>
            </a:pPr>
            <a:endParaRPr lang="fi-FI" sz="2000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fi-FI" sz="2000" dirty="0">
                <a:solidFill>
                  <a:srgbClr val="000099"/>
                </a:solidFill>
              </a:rPr>
              <a:t> </a:t>
            </a:r>
            <a:r>
              <a:rPr lang="fi-FI" sz="2000" dirty="0">
                <a:solidFill>
                  <a:srgbClr val="008000"/>
                </a:solidFill>
              </a:rPr>
              <a:t>Pääongelma 3.</a:t>
            </a:r>
            <a:r>
              <a:rPr lang="fi-FI" sz="2000" dirty="0">
                <a:solidFill>
                  <a:srgbClr val="000099"/>
                </a:solidFill>
              </a:rPr>
              <a:t> Miten lasten fyysistä turvallisuutta                                        päiväkodeissa voidaan ennaltaehkäistä?</a:t>
            </a:r>
            <a:r>
              <a:rPr lang="fi-FI" sz="2000" dirty="0"/>
              <a:t>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8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0"/>
            <a:ext cx="3889375" cy="1203325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Tulokset</a:t>
            </a:r>
            <a:br>
              <a:rPr lang="fi-FI" sz="36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Sisätilat</a:t>
            </a:r>
          </a:p>
        </p:txBody>
      </p:sp>
      <p:sp>
        <p:nvSpPr>
          <p:cNvPr id="2621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3771900" cy="4968875"/>
          </a:xfrm>
        </p:spPr>
        <p:txBody>
          <a:bodyPr/>
          <a:lstStyle/>
          <a:p>
            <a:r>
              <a:rPr lang="fi-FI" sz="2000" dirty="0">
                <a:solidFill>
                  <a:schemeClr val="tx2"/>
                </a:solidFill>
              </a:rPr>
              <a:t>0-3-vuotiaat</a:t>
            </a:r>
          </a:p>
          <a:p>
            <a:pPr>
              <a:buFontTx/>
              <a:buChar char="-"/>
            </a:pPr>
            <a:r>
              <a:rPr lang="fi-FI" sz="2000" dirty="0">
                <a:solidFill>
                  <a:srgbClr val="000099"/>
                </a:solidFill>
              </a:rPr>
              <a:t>Sisätilat yleisesti jokseenkin riittäviä </a:t>
            </a:r>
          </a:p>
          <a:p>
            <a:pPr>
              <a:buFontTx/>
              <a:buChar char="-"/>
            </a:pPr>
            <a:r>
              <a:rPr lang="fi-FI" sz="2000" dirty="0">
                <a:solidFill>
                  <a:srgbClr val="000099"/>
                </a:solidFill>
              </a:rPr>
              <a:t>Sisätiloissa muutoksia toimivuuteen nähden tehty melko vähän</a:t>
            </a:r>
          </a:p>
          <a:p>
            <a:pPr>
              <a:buFontTx/>
              <a:buChar char="-"/>
            </a:pPr>
            <a:r>
              <a:rPr lang="fi-FI" sz="2000" dirty="0">
                <a:solidFill>
                  <a:srgbClr val="000099"/>
                </a:solidFill>
              </a:rPr>
              <a:t>Kolme tärkeintä lasten omaehtoista toimintaa edistävää tekijää olivat tilojen toimivuus, aikuisen rooli ja lasten käyttämän materiaalin saatavilla oleminen </a:t>
            </a:r>
          </a:p>
          <a:p>
            <a:pPr>
              <a:buFontTx/>
              <a:buNone/>
            </a:pPr>
            <a:endParaRPr lang="fi-FI" sz="2000" dirty="0">
              <a:solidFill>
                <a:srgbClr val="000099"/>
              </a:solidFill>
            </a:endParaRPr>
          </a:p>
        </p:txBody>
      </p:sp>
      <p:sp>
        <p:nvSpPr>
          <p:cNvPr id="26214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3-6-vuotiaat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Sisätilat yleisesti riittäviä</a:t>
            </a:r>
          </a:p>
          <a:p>
            <a:pPr>
              <a:buFontTx/>
              <a:buChar char="-"/>
            </a:pPr>
            <a:endParaRPr lang="fi-FI" sz="2000">
              <a:solidFill>
                <a:srgbClr val="000099"/>
              </a:solidFill>
            </a:endParaRP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Muutoksia sisätiloissa ei oltu juurikaan tehty</a:t>
            </a:r>
          </a:p>
          <a:p>
            <a:pPr>
              <a:buFontTx/>
              <a:buChar char="-"/>
            </a:pPr>
            <a:endParaRPr lang="fi-FI" sz="2000">
              <a:solidFill>
                <a:srgbClr val="000099"/>
              </a:solidFill>
            </a:endParaRP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Lasten omaehtoista toimintaa lisäsi tilojen toimivuus ja materiaalin saatavuus</a:t>
            </a:r>
          </a:p>
          <a:p>
            <a:pPr>
              <a:buFontTx/>
              <a:buNone/>
            </a:pPr>
            <a:endParaRPr lang="fi-FI" sz="200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2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62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62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62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62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62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62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62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8" grpId="0" build="p"/>
      <p:bldP spid="262149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6" name="Rectangle 4"/>
          <p:cNvSpPr>
            <a:spLocks noGrp="1" noChangeArrowheads="1"/>
          </p:cNvSpPr>
          <p:nvPr>
            <p:ph type="title"/>
          </p:nvPr>
        </p:nvSpPr>
        <p:spPr>
          <a:xfrm>
            <a:off x="2555875" y="258763"/>
            <a:ext cx="3600450" cy="1062037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Tulokset</a:t>
            </a:r>
            <a:br>
              <a:rPr lang="fi-FI" sz="36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Sisätilat</a:t>
            </a:r>
          </a:p>
        </p:txBody>
      </p:sp>
      <p:sp>
        <p:nvSpPr>
          <p:cNvPr id="2641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4313"/>
            <a:ext cx="3771900" cy="4002087"/>
          </a:xfrm>
        </p:spPr>
        <p:txBody>
          <a:bodyPr/>
          <a:lstStyle/>
          <a:p>
            <a:r>
              <a:rPr lang="fi-FI" sz="2000">
                <a:solidFill>
                  <a:srgbClr val="000099"/>
                </a:solidFill>
              </a:rPr>
              <a:t>Kolme eniten mainittua lasten omaehtoista toimintaa estävää tekijää olivat puolestaan aikuisten liian pieni määrä, tilojen ja materiaalin puutteellisuus sekä lasten suuri määrä</a:t>
            </a:r>
            <a:r>
              <a:rPr lang="fi-FI" sz="2000"/>
              <a:t> </a:t>
            </a:r>
            <a:endParaRPr lang="fi-FI" sz="2000">
              <a:solidFill>
                <a:srgbClr val="000099"/>
              </a:solidFill>
            </a:endParaRPr>
          </a:p>
          <a:p>
            <a:r>
              <a:rPr lang="fi-FI" sz="2000">
                <a:solidFill>
                  <a:srgbClr val="000099"/>
                </a:solidFill>
              </a:rPr>
              <a:t>Sisätilojen huoltoon oltiin yleisesti melko tyytyväisiä</a:t>
            </a:r>
            <a:endParaRPr lang="fi-FI" sz="2000"/>
          </a:p>
          <a:p>
            <a:endParaRPr lang="fi-FI" sz="2000">
              <a:solidFill>
                <a:srgbClr val="000099"/>
              </a:solidFill>
            </a:endParaRPr>
          </a:p>
        </p:txBody>
      </p:sp>
      <p:sp>
        <p:nvSpPr>
          <p:cNvPr id="2641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557338"/>
            <a:ext cx="3771900" cy="3929062"/>
          </a:xfrm>
        </p:spPr>
        <p:txBody>
          <a:bodyPr/>
          <a:lstStyle/>
          <a:p>
            <a:r>
              <a:rPr lang="fi-FI" sz="2000">
                <a:solidFill>
                  <a:srgbClr val="000099"/>
                </a:solidFill>
              </a:rPr>
              <a:t>Omaehtoista toimintaa sisätiloissa estävänä tekijänä nähtiin tilojen ja materiaalin puutteellisuus</a:t>
            </a:r>
            <a:r>
              <a:rPr lang="fi-FI" sz="2000"/>
              <a:t> </a:t>
            </a:r>
          </a:p>
          <a:p>
            <a:endParaRPr lang="fi-FI" sz="2000"/>
          </a:p>
          <a:p>
            <a:r>
              <a:rPr lang="fi-FI" sz="2000">
                <a:solidFill>
                  <a:srgbClr val="000099"/>
                </a:solidFill>
              </a:rPr>
              <a:t>Sisätilojen huoltoon oltiin melko tyytyväisiä tai tyytyväisiä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4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6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64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64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7" grpId="0" build="p"/>
      <p:bldP spid="26419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0"/>
            <a:ext cx="3889375" cy="1203325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Tulokset</a:t>
            </a:r>
            <a:br>
              <a:rPr lang="fi-FI" sz="36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Päivittäinen toiminta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0-3-vuotiaat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Kokonaisuutena vastaajat kokivat ryhmänsä päivittäisen toiminnan varsin turvalliseksi</a:t>
            </a:r>
            <a:r>
              <a:rPr lang="fi-FI" sz="1800"/>
              <a:t> 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Tietyt, vähemmän organisoidut tilanteet, nähtiin hieman turvattomampana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Tärkeimmät eri tilanteiden turvallisuuteen vaikuttavina seikkoina nähtiin työntekijöiden ammattitaito ja aikuisten määrä</a:t>
            </a:r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3-6-vuotiaat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päivittäiset tilanteet koettiin vähintään melko turvallisena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Tuonti- ja hakutilanteet nähtiin turvallisena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Päivittäisissä tilanteissa lasten turvallisuuteen vaikuttavina tekijöinä korostettiin aikuisten määrää, niin edistävänä kuin estävä asiana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2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2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72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72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72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2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72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/>
      <p:bldP spid="272388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0"/>
            <a:ext cx="3889375" cy="1203325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Tulokset</a:t>
            </a:r>
            <a:br>
              <a:rPr lang="fi-FI" sz="36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Päivittäinen toiminta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0-3-vuotiaat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Lasten toiminnan rajoittamista turvallisuussyistä tapahtui eniten vapaan leikin tilanteissa, ulkoilussa ja siirtymätilanteissa 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Henkilökuntaa näyttäisi olevan ihan riittävästi ryhmissä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Henkilökuntaa kuitenkin toivottiin yleisesti lisää</a:t>
            </a:r>
          </a:p>
        </p:txBody>
      </p:sp>
      <p:sp>
        <p:nvSpPr>
          <p:cNvPr id="274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3-6-vuotiaat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Useimmiten lasten toimintaa rajoitettiin ulkoilutilanteissa</a:t>
            </a:r>
          </a:p>
          <a:p>
            <a:pPr>
              <a:buFontTx/>
              <a:buChar char="-"/>
            </a:pPr>
            <a:endParaRPr lang="fi-FI" sz="2000">
              <a:solidFill>
                <a:srgbClr val="000099"/>
              </a:solidFill>
            </a:endParaRPr>
          </a:p>
          <a:p>
            <a:pPr>
              <a:buFontTx/>
              <a:buChar char="-"/>
            </a:pPr>
            <a:endParaRPr lang="fi-FI" sz="2000">
              <a:solidFill>
                <a:srgbClr val="000099"/>
              </a:solidFill>
            </a:endParaRP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Tyytyväisyys henkilökunnan määrään päivittäisissä tilanteissa oli selkeästi usein tyytyväisen puolella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moni toi esiin päivähoitoasetuksen toteutumattomuuden vastaajien ryhmissä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4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74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74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4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 build="p"/>
      <p:bldP spid="274436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0"/>
            <a:ext cx="3889375" cy="1203325"/>
          </a:xfrm>
        </p:spPr>
        <p:txBody>
          <a:bodyPr/>
          <a:lstStyle/>
          <a:p>
            <a:r>
              <a:rPr lang="fi-FI" sz="3200">
                <a:solidFill>
                  <a:srgbClr val="008000"/>
                </a:solidFill>
              </a:rPr>
              <a:t>Tulokset</a:t>
            </a:r>
            <a:br>
              <a:rPr lang="fi-FI" sz="3200">
                <a:solidFill>
                  <a:srgbClr val="008000"/>
                </a:solidFill>
              </a:rPr>
            </a:br>
            <a:r>
              <a:rPr lang="fi-FI" sz="2000">
                <a:solidFill>
                  <a:srgbClr val="008000"/>
                </a:solidFill>
              </a:rPr>
              <a:t>Ulkotilat ja liikenteellinen sijainti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0-3-vuotiaat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Päiväkotien liikenteellisten sijaintien suhteen on syytä pieneen huoleen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päiväkotien liikenteelliseen sijainnin turvallisuuteen vaikutti suurimmalta osin se, meneekö päiväkodin vieressä tie tai kevyen liikenteen väylä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Päiväkotien ulkotilat vastaajat näkivät jonkin verran turvattomampina kuin sisätilat </a:t>
            </a:r>
          </a:p>
        </p:txBody>
      </p:sp>
      <p:sp>
        <p:nvSpPr>
          <p:cNvPr id="276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3-6-vuotiaat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Yleisesti päiväkotiryhmien näkemykset päiväkodin liikenteellisestä sijainnista jakautuivat todella tasaisesti</a:t>
            </a: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Perusteluina liikenteellisen sijainnin turvallisuudelle annettiin läheiset tiet ja niiden aiheuttama turvattomuus</a:t>
            </a:r>
          </a:p>
          <a:p>
            <a:pPr>
              <a:buFontTx/>
              <a:buChar char="-"/>
            </a:pPr>
            <a:endParaRPr lang="fi-FI" sz="2000">
              <a:solidFill>
                <a:srgbClr val="000099"/>
              </a:solidFill>
            </a:endParaRPr>
          </a:p>
          <a:p>
            <a:pPr>
              <a:buFontTx/>
              <a:buChar char="-"/>
            </a:pPr>
            <a:r>
              <a:rPr lang="fi-FI" sz="2000">
                <a:solidFill>
                  <a:srgbClr val="000099"/>
                </a:solidFill>
              </a:rPr>
              <a:t>Päiväkodin piha koettiin useimmiten turvallisena ja melko turvallisena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76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76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76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76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76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build="p"/>
      <p:bldP spid="27648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 smtClean="0"/>
              <a:t>Lapsi tarvitsee virikkeiden ohella ympäristöstään pysyvyyttä. </a:t>
            </a:r>
          </a:p>
          <a:p>
            <a:r>
              <a:rPr lang="fi-FI" dirty="0" smtClean="0"/>
              <a:t>Lapsen sopeutumiskyky ympäristön muutoksiin on heikompi kuin aikuisella. </a:t>
            </a:r>
          </a:p>
          <a:p>
            <a:r>
              <a:rPr lang="fi-FI" dirty="0" smtClean="0"/>
              <a:t>On erittäin tärkeää tietää, mitkä ominaisuudet tukevat ja edistävät lasten kehitystä. </a:t>
            </a:r>
          </a:p>
          <a:p>
            <a:r>
              <a:rPr lang="fi-FI" dirty="0" smtClean="0"/>
              <a:t>Lapsi ei ole passiivinen vastaanottaja ympäristössään, vaan aktiivinen toimia, joka muokkaa ympäristöään. </a:t>
            </a:r>
          </a:p>
          <a:p>
            <a:r>
              <a:rPr lang="fi-FI" dirty="0" smtClean="0"/>
              <a:t>Hyvä yhteensopivuus fyysisen ympäristön ja lapsen kykyjen ja tarpeiden välillä tuottaa lapselle hyvinvointia.</a:t>
            </a:r>
            <a:endParaRPr lang="fi-FI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55875" y="0"/>
            <a:ext cx="4176713" cy="1131888"/>
          </a:xfrm>
        </p:spPr>
        <p:txBody>
          <a:bodyPr>
            <a:normAutofit fontScale="90000"/>
          </a:bodyPr>
          <a:lstStyle/>
          <a:p>
            <a:r>
              <a:rPr lang="fi-FI" sz="3600"/>
              <a:t>Päiväkodin pihan turvallisuusriskit</a:t>
            </a:r>
          </a:p>
        </p:txBody>
      </p:sp>
      <p:pic>
        <p:nvPicPr>
          <p:cNvPr id="14412" name="Picture 76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 l="2383" b="4597"/>
          <a:stretch>
            <a:fillRect/>
          </a:stretch>
        </p:blipFill>
        <p:spPr>
          <a:xfrm>
            <a:off x="0" y="1268413"/>
            <a:ext cx="4457700" cy="5329237"/>
          </a:xfrm>
          <a:noFill/>
          <a:ln/>
        </p:spPr>
      </p:pic>
      <p:sp>
        <p:nvSpPr>
          <p:cNvPr id="14413" name="Text Box 77"/>
          <p:cNvSpPr txBox="1">
            <a:spLocks noChangeArrowheads="1"/>
          </p:cNvSpPr>
          <p:nvPr/>
        </p:nvSpPr>
        <p:spPr bwMode="auto">
          <a:xfrm>
            <a:off x="323850" y="692150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i-FI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0-3-vuotiaat</a:t>
            </a:r>
          </a:p>
        </p:txBody>
      </p:sp>
      <p:sp>
        <p:nvSpPr>
          <p:cNvPr id="14414" name="Text Box 78"/>
          <p:cNvSpPr txBox="1">
            <a:spLocks noChangeArrowheads="1"/>
          </p:cNvSpPr>
          <p:nvPr/>
        </p:nvSpPr>
        <p:spPr bwMode="auto">
          <a:xfrm>
            <a:off x="6659563" y="692150"/>
            <a:ext cx="1871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i-FI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3-6-vuotiaat</a:t>
            </a:r>
          </a:p>
        </p:txBody>
      </p:sp>
      <p:pic>
        <p:nvPicPr>
          <p:cNvPr id="14415" name="Picture 79"/>
          <p:cNvPicPr>
            <a:picLocks noGrp="1" noChangeArrowheads="1"/>
          </p:cNvPicPr>
          <p:nvPr>
            <p:ph sz="half" idx="2"/>
          </p:nvPr>
        </p:nvPicPr>
        <p:blipFill>
          <a:blip r:embed="rId4" cstate="print"/>
          <a:srcRect l="2271" b="6754"/>
          <a:stretch>
            <a:fillRect/>
          </a:stretch>
        </p:blipFill>
        <p:spPr>
          <a:xfrm>
            <a:off x="4610100" y="1268413"/>
            <a:ext cx="4533900" cy="5329237"/>
          </a:xfrm>
          <a:noFill/>
          <a:ln/>
        </p:spPr>
      </p:pic>
    </p:spTree>
  </p:cSld>
  <p:clrMapOvr>
    <a:masterClrMapping/>
  </p:clrMapOvr>
  <p:transition spd="slow">
    <p:newsflash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827088" y="0"/>
            <a:ext cx="7705725" cy="968375"/>
          </a:xfrm>
        </p:spPr>
        <p:txBody>
          <a:bodyPr>
            <a:normAutofit fontScale="90000"/>
          </a:bodyPr>
          <a:lstStyle/>
          <a:p>
            <a:r>
              <a:rPr lang="fi-FI" sz="3200"/>
              <a:t>Päiväkodin pihan turvallisuutta edistävät tekijät</a:t>
            </a:r>
          </a:p>
        </p:txBody>
      </p:sp>
      <p:pic>
        <p:nvPicPr>
          <p:cNvPr id="289799" name="Picture 7"/>
          <p:cNvPicPr>
            <a:picLocks noGrp="1" noChangeArrowheads="1"/>
          </p:cNvPicPr>
          <p:nvPr>
            <p:ph sz="half" idx="2"/>
          </p:nvPr>
        </p:nvPicPr>
        <p:blipFill>
          <a:blip r:embed="rId3" cstate="print"/>
          <a:srcRect l="2271"/>
          <a:stretch>
            <a:fillRect/>
          </a:stretch>
        </p:blipFill>
        <p:spPr>
          <a:xfrm>
            <a:off x="4648200" y="1341438"/>
            <a:ext cx="4495800" cy="5516562"/>
          </a:xfrm>
          <a:noFill/>
          <a:ln/>
        </p:spPr>
      </p:pic>
      <p:pic>
        <p:nvPicPr>
          <p:cNvPr id="289800" name="Picture 8"/>
          <p:cNvPicPr>
            <a:picLocks noGrp="1" noChangeArrowheads="1"/>
          </p:cNvPicPr>
          <p:nvPr>
            <p:ph sz="half" idx="1"/>
          </p:nvPr>
        </p:nvPicPr>
        <p:blipFill>
          <a:blip r:embed="rId4" cstate="print"/>
          <a:srcRect l="2267"/>
          <a:stretch>
            <a:fillRect/>
          </a:stretch>
        </p:blipFill>
        <p:spPr>
          <a:xfrm>
            <a:off x="0" y="1341438"/>
            <a:ext cx="4495800" cy="5516562"/>
          </a:xfrm>
          <a:noFill/>
          <a:ln/>
        </p:spPr>
      </p:pic>
      <p:sp>
        <p:nvSpPr>
          <p:cNvPr id="289801" name="Text Box 9"/>
          <p:cNvSpPr txBox="1">
            <a:spLocks noChangeArrowheads="1"/>
          </p:cNvSpPr>
          <p:nvPr/>
        </p:nvSpPr>
        <p:spPr bwMode="auto">
          <a:xfrm>
            <a:off x="468313" y="765175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i-FI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0-3-vuotiaat</a:t>
            </a:r>
          </a:p>
        </p:txBody>
      </p:sp>
      <p:sp>
        <p:nvSpPr>
          <p:cNvPr id="289802" name="Text Box 10"/>
          <p:cNvSpPr txBox="1">
            <a:spLocks noChangeArrowheads="1"/>
          </p:cNvSpPr>
          <p:nvPr/>
        </p:nvSpPr>
        <p:spPr bwMode="auto">
          <a:xfrm>
            <a:off x="6443663" y="765175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i-FI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3-6-vuotiaat</a:t>
            </a:r>
          </a:p>
        </p:txBody>
      </p:sp>
    </p:spTree>
  </p:cSld>
  <p:clrMapOvr>
    <a:masterClrMapping/>
  </p:clrMapOvr>
  <p:transition spd="slow">
    <p:newsflash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0"/>
            <a:ext cx="3889375" cy="1203325"/>
          </a:xfrm>
        </p:spPr>
        <p:txBody>
          <a:bodyPr/>
          <a:lstStyle/>
          <a:p>
            <a:r>
              <a:rPr lang="fi-FI" sz="3200">
                <a:solidFill>
                  <a:srgbClr val="008000"/>
                </a:solidFill>
              </a:rPr>
              <a:t>Tulokset</a:t>
            </a:r>
            <a:br>
              <a:rPr lang="fi-FI" sz="3200">
                <a:solidFill>
                  <a:srgbClr val="008000"/>
                </a:solidFill>
              </a:rPr>
            </a:br>
            <a:r>
              <a:rPr lang="fi-FI" sz="2000">
                <a:solidFill>
                  <a:srgbClr val="008000"/>
                </a:solidFill>
              </a:rPr>
              <a:t>Ulkotilat ja liikenteellinen sijainti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0-3-vuotiaat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Leikkivälineiden laatu ja riittävyys, pihan monipuolisuus sekä aikuisen rooli olivat tärkeimpiä lasten omaehtoista toimintaa edistäviä tekijöitä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Suurin lasten omaehtoista toimintaa ulkotiloissa estävä tekijä näyttäisi olevan pihan huono huolto</a:t>
            </a:r>
          </a:p>
          <a:p>
            <a:pPr>
              <a:buFontTx/>
              <a:buChar char="-"/>
            </a:pPr>
            <a:endParaRPr lang="fi-FI" sz="1800">
              <a:solidFill>
                <a:srgbClr val="000099"/>
              </a:solidFill>
            </a:endParaRP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1412875"/>
            <a:ext cx="3771900" cy="4968875"/>
          </a:xfrm>
        </p:spPr>
        <p:txBody>
          <a:bodyPr/>
          <a:lstStyle/>
          <a:p>
            <a:r>
              <a:rPr lang="fi-FI" sz="2000">
                <a:solidFill>
                  <a:schemeClr val="tx2"/>
                </a:solidFill>
              </a:rPr>
              <a:t>3-6-vuotiaat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Lapsen omaehtoista toimintaa ulkotiloissa edistävänä tekijänä pidettiin monipuolista pihaa ja leikkivälineiden määrää korostettiin</a:t>
            </a:r>
          </a:p>
          <a:p>
            <a:pPr>
              <a:buFontTx/>
              <a:buChar char="-"/>
            </a:pPr>
            <a:r>
              <a:rPr lang="fi-FI" sz="1800">
                <a:solidFill>
                  <a:srgbClr val="000099"/>
                </a:solidFill>
              </a:rPr>
              <a:t>virikkeetön piha ja välineet tulivat esiin lasten omaehtoista toimintaa rajoittavana tekijänä </a:t>
            </a:r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93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93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93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1" grpId="0" build="p"/>
      <p:bldP spid="293892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0"/>
            <a:ext cx="3455987" cy="1060450"/>
          </a:xfrm>
        </p:spPr>
        <p:txBody>
          <a:bodyPr/>
          <a:lstStyle/>
          <a:p>
            <a:r>
              <a:rPr lang="fi-FI" sz="3600">
                <a:solidFill>
                  <a:srgbClr val="008000"/>
                </a:solidFill>
              </a:rPr>
              <a:t>Tulokset</a:t>
            </a:r>
            <a:br>
              <a:rPr lang="fi-FI" sz="36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Tapaturmat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2000">
                <a:solidFill>
                  <a:srgbClr val="000099"/>
                </a:solidFill>
              </a:rPr>
              <a:t>Yleisimpiä tapaturmia sekä sisä- että ulkotiloissa olivat kaatumiset ja putoamiset, joita sattui luonnollisesti enemmän 0-3-vuotiaiden ryhmissä</a:t>
            </a:r>
          </a:p>
          <a:p>
            <a:r>
              <a:rPr lang="fi-FI" sz="2000">
                <a:solidFill>
                  <a:srgbClr val="000099"/>
                </a:solidFill>
              </a:rPr>
              <a:t>Seuraavaksi useimmiten sattui esineen aiheuttamia tapaturmia ja esim. myrkytyksiä sattui selvästi harvemmin</a:t>
            </a:r>
          </a:p>
          <a:p>
            <a:r>
              <a:rPr lang="fi-FI" sz="2000">
                <a:solidFill>
                  <a:srgbClr val="000099"/>
                </a:solidFill>
              </a:rPr>
              <a:t>Muutamissa 0-3-vuotiaiden ryhmien vastauksissa sattui päivittäin lasten toisilleen aiheuttamia ”tapaturmia”, kuten tönimisiä, lyömisiä ja puremisia</a:t>
            </a:r>
          </a:p>
          <a:p>
            <a:r>
              <a:rPr lang="fi-FI" sz="2000">
                <a:solidFill>
                  <a:srgbClr val="000099"/>
                </a:solidFill>
              </a:rPr>
              <a:t>Yleensäkin sisä- ja ulkotilojen tapaturmien esiintyvyys oli melko samankaltainen</a:t>
            </a:r>
          </a:p>
        </p:txBody>
      </p:sp>
      <p:pic>
        <p:nvPicPr>
          <p:cNvPr id="294916" name="Tik Tak - Ympyrää - 07 - Heilutaa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76517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cmd type="call" cmd="playFrom(57)">
                                      <p:cBhvr>
                                        <p:cTn id="25" dur="148271" fill="hold"/>
                                        <p:tgtEl>
                                          <p:spTgt spid="2949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000"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4916"/>
                </p:tgtEl>
              </p:cMediaNode>
            </p:audio>
          </p:childTnLst>
        </p:cTn>
      </p:par>
    </p:tnLst>
    <p:bldLst>
      <p:bldP spid="294915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0"/>
            <a:ext cx="4608512" cy="863600"/>
          </a:xfrm>
        </p:spPr>
        <p:txBody>
          <a:bodyPr>
            <a:normAutofit fontScale="90000"/>
          </a:bodyPr>
          <a:lstStyle/>
          <a:p>
            <a:r>
              <a:rPr lang="fi-FI" sz="3200">
                <a:solidFill>
                  <a:srgbClr val="008000"/>
                </a:solidFill>
              </a:rPr>
              <a:t>Tulokset</a:t>
            </a:r>
            <a:br>
              <a:rPr lang="fi-FI" sz="3200">
                <a:solidFill>
                  <a:srgbClr val="008000"/>
                </a:solidFill>
              </a:rPr>
            </a:br>
            <a:r>
              <a:rPr lang="fi-FI" sz="2400">
                <a:solidFill>
                  <a:srgbClr val="008000"/>
                </a:solidFill>
              </a:rPr>
              <a:t>Turvallisuuden ennaltaehkäisy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81075"/>
            <a:ext cx="7696200" cy="5184775"/>
          </a:xfrm>
        </p:spPr>
        <p:txBody>
          <a:bodyPr/>
          <a:lstStyle/>
          <a:p>
            <a:r>
              <a:rPr lang="fi-FI" sz="2000">
                <a:solidFill>
                  <a:srgbClr val="000099"/>
                </a:solidFill>
              </a:rPr>
              <a:t>Sekä ryhmien että koko päiväkodin yhteiset sopimukset lasten fyysisestä turvallisuudesta olivat selvästi hyvin henkilökunnan tiedossa</a:t>
            </a:r>
          </a:p>
          <a:p>
            <a:r>
              <a:rPr lang="fi-FI" sz="2000">
                <a:solidFill>
                  <a:srgbClr val="000099"/>
                </a:solidFill>
              </a:rPr>
              <a:t>Henkilökunnan pysyvyys lasten fyysisen turvallisuuden kannalta nähtiin tärkeänä asiana jokaisessa vastauksessa</a:t>
            </a:r>
          </a:p>
          <a:p>
            <a:r>
              <a:rPr lang="fi-FI" sz="2000">
                <a:solidFill>
                  <a:srgbClr val="000099"/>
                </a:solidFill>
              </a:rPr>
              <a:t>vanhemmat voivat tehdä lastensa fyysisen turvallisuuden eteen huolehtimalla lasten turvallisesta vaatetuksesta</a:t>
            </a:r>
          </a:p>
          <a:p>
            <a:r>
              <a:rPr lang="fi-FI" sz="2000">
                <a:solidFill>
                  <a:srgbClr val="000099"/>
                </a:solidFill>
              </a:rPr>
              <a:t>vanhempien toivottiin ottavan vastuuta lapsen tuonti- ja hakutilanteista</a:t>
            </a:r>
          </a:p>
          <a:p>
            <a:r>
              <a:rPr lang="fi-FI" sz="2000">
                <a:solidFill>
                  <a:srgbClr val="000099"/>
                </a:solidFill>
              </a:rPr>
              <a:t>Useimmat päiväkodeissa järjestetyt fyysistä turvallisuutta koskevat koulutukset olivat ensiapu-koulutus ja päiväkodin omat asiaan liittyvät palaverit sekä keskustelut</a:t>
            </a:r>
          </a:p>
          <a:p>
            <a:pPr>
              <a:buFontTx/>
              <a:buNone/>
            </a:pPr>
            <a:endParaRPr lang="fi-FI"/>
          </a:p>
        </p:txBody>
      </p:sp>
    </p:spTree>
  </p:cSld>
  <p:clrMapOvr>
    <a:masterClrMapping/>
  </p:clrMapOvr>
  <p:transition spd="slow">
    <p:newsflash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5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5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95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5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95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Tehtävä kesäksi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dirty="0" smtClean="0"/>
              <a:t>Pareittain/ryhmissä</a:t>
            </a:r>
          </a:p>
          <a:p>
            <a:r>
              <a:rPr lang="fi-FI" dirty="0" smtClean="0"/>
              <a:t>Keksikää/esitelkää mielestänne toimiva oppimisympäristö</a:t>
            </a:r>
          </a:p>
          <a:p>
            <a:r>
              <a:rPr lang="fi-FI" dirty="0" smtClean="0"/>
              <a:t>Voitte keksiä kokonaan uuden tai hyödyntää olemassa olevia ympäristöjä</a:t>
            </a:r>
          </a:p>
          <a:p>
            <a:r>
              <a:rPr lang="fi-FI" dirty="0" smtClean="0"/>
              <a:t>4 ryhmää/4 erilaista ympäristöä</a:t>
            </a:r>
          </a:p>
          <a:p>
            <a:r>
              <a:rPr lang="fi-FI" dirty="0" smtClean="0"/>
              <a:t>Voitte viedä porukan esim. vierailulle päiväkotiin, </a:t>
            </a:r>
            <a:r>
              <a:rPr lang="fi-FI" dirty="0" err="1" smtClean="0"/>
              <a:t>eskariin</a:t>
            </a:r>
            <a:r>
              <a:rPr lang="fi-FI" dirty="0" smtClean="0"/>
              <a:t>, metsään, rannalle, kauppaan, kirjastoon…</a:t>
            </a:r>
          </a:p>
          <a:p>
            <a:r>
              <a:rPr lang="fi-FI" dirty="0" smtClean="0"/>
              <a:t>Laittakaa </a:t>
            </a:r>
            <a:r>
              <a:rPr lang="fi-FI" dirty="0" err="1" smtClean="0"/>
              <a:t>Wilman</a:t>
            </a:r>
            <a:r>
              <a:rPr lang="fi-FI" dirty="0" smtClean="0"/>
              <a:t> viestiketjuun viesti heti, kun tiedätte minne viette porukan </a:t>
            </a:r>
            <a:r>
              <a:rPr lang="fi-FI" dirty="0" smtClean="0">
                <a:sym typeface="Wingdings" pitchFamily="2" charset="2"/>
              </a:rPr>
              <a:t> ei tule samoja paikkoja (</a:t>
            </a:r>
            <a:r>
              <a:rPr lang="fi-FI" dirty="0" err="1" smtClean="0">
                <a:sym typeface="Wingdings" pitchFamily="2" charset="2"/>
              </a:rPr>
              <a:t>huom</a:t>
            </a:r>
            <a:r>
              <a:rPr lang="fi-FI" dirty="0" smtClean="0">
                <a:sym typeface="Wingdings" pitchFamily="2" charset="2"/>
              </a:rPr>
              <a:t>! päiväkoteja tms. voi olla enemmän kuin yksi, näkökulma ratkaisee!)</a:t>
            </a:r>
          </a:p>
          <a:p>
            <a:r>
              <a:rPr lang="fi-FI" dirty="0" smtClean="0">
                <a:sym typeface="Wingdings" pitchFamily="2" charset="2"/>
              </a:rPr>
              <a:t>Käyttäkää apuna:</a:t>
            </a:r>
          </a:p>
          <a:p>
            <a:pPr>
              <a:buFontTx/>
              <a:buChar char="-"/>
            </a:pPr>
            <a:r>
              <a:rPr lang="fi-FI" dirty="0" smtClean="0">
                <a:sym typeface="Wingdings" pitchFamily="2" charset="2"/>
              </a:rPr>
              <a:t>Vasu 2018</a:t>
            </a:r>
          </a:p>
          <a:p>
            <a:pPr>
              <a:buFontTx/>
              <a:buChar char="-"/>
            </a:pPr>
            <a:endParaRPr lang="fi-FI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Tehtävä kesäksi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i-FI" dirty="0" smtClean="0"/>
              <a:t>Pohtikaa myös tätä uudestaan:</a:t>
            </a:r>
          </a:p>
          <a:p>
            <a:pPr>
              <a:buNone/>
            </a:pPr>
            <a:r>
              <a:rPr lang="fi-FI" dirty="0" smtClean="0"/>
              <a:t>Erilaiset oppimisympäristöt</a:t>
            </a:r>
          </a:p>
          <a:p>
            <a:r>
              <a:rPr lang="fi-FI" dirty="0" smtClean="0"/>
              <a:t>Millaisia ympäristöjä olemme tähän saakka hyödyntäneet arjessamme? Miksi?</a:t>
            </a:r>
          </a:p>
          <a:p>
            <a:r>
              <a:rPr lang="fi-FI" dirty="0" smtClean="0"/>
              <a:t>Miten ympäristöjä on hyödynnetty? Miksi? Voisiko niitä hyödyntää monipuolisemmin?</a:t>
            </a:r>
          </a:p>
          <a:p>
            <a:r>
              <a:rPr lang="fi-FI" dirty="0" smtClean="0"/>
              <a:t>Millaisissa ympäristöissä haluaisimme toimia, esimerkiksi luonnossa tai julkisissa rakennuksissa? Miksi?</a:t>
            </a:r>
          </a:p>
          <a:p>
            <a:r>
              <a:rPr lang="fi-FI" dirty="0" smtClean="0"/>
              <a:t>Millä tavalla erilaisissa ympäristöissä voidaan toimia? Miten ympäristöt vastaavat esimerkiksi laaja-alaisen osaamisen ja oppimisen alueiden tavoitteisiin?</a:t>
            </a:r>
            <a:endParaRPr lang="fi-FI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Tehtävä kesäksi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Lähteet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dirty="0" smtClean="0"/>
              <a:t>Ahonen, L. 2017. Vasun käyttöopas. Juva: </a:t>
            </a:r>
            <a:r>
              <a:rPr lang="fi-FI" dirty="0" err="1" smtClean="0"/>
              <a:t>PS-kustannus</a:t>
            </a:r>
            <a:r>
              <a:rPr lang="fi-FI" dirty="0" smtClean="0"/>
              <a:t>.</a:t>
            </a:r>
          </a:p>
          <a:p>
            <a:r>
              <a:rPr lang="fi-FI" dirty="0" smtClean="0"/>
              <a:t>Allas, A. 1981. Lapsen fyysinen lähiympäristö. Oulu: Oulun yliopisto.</a:t>
            </a:r>
          </a:p>
          <a:p>
            <a:r>
              <a:rPr lang="fi-FI" dirty="0" smtClean="0"/>
              <a:t>Andersson, M. 1980. Suunnittelu päiväkodin perustoimintojen tukena – joustavuus ja laatutekijät sisustusratkaisuissa. Teoksessa Taideteollisen korkeakoulun koulutuskeskus, seminaariraportti. Lasten päiväkoti. Tilat, kalusteet, välineet. Jyväskylä: </a:t>
            </a:r>
            <a:r>
              <a:rPr lang="fi-FI" dirty="0" err="1" smtClean="0"/>
              <a:t>Karprint</a:t>
            </a:r>
            <a:r>
              <a:rPr lang="fi-FI" dirty="0" smtClean="0"/>
              <a:t>.</a:t>
            </a:r>
          </a:p>
          <a:p>
            <a:r>
              <a:rPr lang="fi-FI" dirty="0" smtClean="0"/>
              <a:t>Aura, S., </a:t>
            </a:r>
            <a:r>
              <a:rPr lang="fi-FI" dirty="0" err="1" smtClean="0"/>
              <a:t>Horelli</a:t>
            </a:r>
            <a:r>
              <a:rPr lang="fi-FI" dirty="0" smtClean="0"/>
              <a:t>, L. &amp; Korpela, K. Ympäristöpsykologian perusteet. </a:t>
            </a:r>
            <a:r>
              <a:rPr lang="en-US" dirty="0" smtClean="0"/>
              <a:t>1997. </a:t>
            </a:r>
            <a:r>
              <a:rPr lang="en-US" dirty="0" err="1" smtClean="0"/>
              <a:t>Porvoo</a:t>
            </a:r>
            <a:r>
              <a:rPr lang="en-US" dirty="0" smtClean="0"/>
              <a:t>: WSOY.</a:t>
            </a:r>
          </a:p>
          <a:p>
            <a:r>
              <a:rPr lang="de-DE" dirty="0" smtClean="0"/>
              <a:t>David, T. G. &amp; Weinstein, C. S. 1987. </a:t>
            </a:r>
            <a:r>
              <a:rPr lang="en-GB" dirty="0" smtClean="0"/>
              <a:t>The built environment and </a:t>
            </a:r>
            <a:r>
              <a:rPr lang="en-GB" dirty="0" err="1" smtClean="0"/>
              <a:t>Chil</a:t>
            </a:r>
            <a:r>
              <a:rPr lang="en-US" dirty="0" err="1" smtClean="0"/>
              <a:t>dren’s</a:t>
            </a:r>
            <a:r>
              <a:rPr lang="en-US" dirty="0" smtClean="0"/>
              <a:t> Development. </a:t>
            </a:r>
            <a:r>
              <a:rPr lang="en-US" dirty="0" err="1" smtClean="0"/>
              <a:t>Teoksessa</a:t>
            </a:r>
            <a:r>
              <a:rPr lang="en-US" dirty="0" smtClean="0"/>
              <a:t> C. S. Weinstein &amp; T. G. David. 1987. New York: Spaces for Children. </a:t>
            </a:r>
            <a:r>
              <a:rPr lang="fi-FI" dirty="0" err="1" smtClean="0"/>
              <a:t>Plenum</a:t>
            </a:r>
            <a:r>
              <a:rPr lang="fi-FI" dirty="0" smtClean="0"/>
              <a:t> Press.</a:t>
            </a:r>
          </a:p>
          <a:p>
            <a:r>
              <a:rPr lang="fi-FI" dirty="0" smtClean="0"/>
              <a:t>Helenius, A. &amp; Lummelahti, L. 2018. Varhaiskasvatus – perusteita. </a:t>
            </a:r>
            <a:r>
              <a:rPr lang="fi-FI" dirty="0" err="1" smtClean="0"/>
              <a:t>Norderstedt</a:t>
            </a:r>
            <a:r>
              <a:rPr lang="fi-FI" dirty="0" smtClean="0"/>
              <a:t>: </a:t>
            </a:r>
            <a:r>
              <a:rPr lang="fi-FI" dirty="0" err="1" smtClean="0"/>
              <a:t>Books</a:t>
            </a:r>
            <a:r>
              <a:rPr lang="fi-FI" dirty="0" smtClean="0"/>
              <a:t> on </a:t>
            </a:r>
            <a:r>
              <a:rPr lang="fi-FI" dirty="0" err="1" smtClean="0"/>
              <a:t>Demand</a:t>
            </a:r>
            <a:r>
              <a:rPr lang="fi-FI" dirty="0" smtClean="0"/>
              <a:t>.</a:t>
            </a:r>
          </a:p>
          <a:p>
            <a:r>
              <a:rPr lang="fi-FI" dirty="0" smtClean="0"/>
              <a:t>Karvinen, J., </a:t>
            </a:r>
            <a:r>
              <a:rPr lang="fi-FI" dirty="0" err="1" smtClean="0"/>
              <a:t>Norra</a:t>
            </a:r>
            <a:r>
              <a:rPr lang="fi-FI" dirty="0" smtClean="0"/>
              <a:t>, J., </a:t>
            </a:r>
            <a:r>
              <a:rPr lang="fi-FI" dirty="0" err="1" smtClean="0"/>
              <a:t>Horelli</a:t>
            </a:r>
            <a:r>
              <a:rPr lang="fi-FI" dirty="0" smtClean="0"/>
              <a:t>, L., </a:t>
            </a:r>
            <a:r>
              <a:rPr lang="fi-FI" dirty="0" err="1" smtClean="0"/>
              <a:t>Kaaja</a:t>
            </a:r>
            <a:r>
              <a:rPr lang="fi-FI" dirty="0" smtClean="0"/>
              <a:t>, M., Kukkonen, H. &amp; Kyttä, M. 2002. Lasten liikuntapaikkojen suunnitteluopas suunnittelun ammattilaisille, liikuntapaikkojen rakentajille, viherrakentajille ja kaikille lasten kanssa toimiville. Helsinki: Rakennustieto Oy.</a:t>
            </a:r>
          </a:p>
          <a:p>
            <a:r>
              <a:rPr lang="fi-FI" dirty="0" smtClean="0"/>
              <a:t>Karvonen, P., Siren-Tiusanen, H. &amp; Vuorinen, R. 2003. Varhaisvuosien liikunta. Lahti: </a:t>
            </a:r>
            <a:r>
              <a:rPr lang="fi-FI" dirty="0" err="1" smtClean="0"/>
              <a:t>VK-kustannus</a:t>
            </a:r>
            <a:r>
              <a:rPr lang="fi-FI" dirty="0" smtClean="0"/>
              <a:t>.</a:t>
            </a:r>
          </a:p>
          <a:p>
            <a:r>
              <a:rPr lang="fi-FI" dirty="0" smtClean="0"/>
              <a:t>Kyttä, M. 1995. Lapsenmielinen oppimisympäristö. Teoksessa Ojanen, S. &amp; Rikkinen, H. (toim.). 1995. Opettaja ympäristökasvattajana. Helsinki; WSOY, 42–57.</a:t>
            </a:r>
          </a:p>
          <a:p>
            <a:r>
              <a:rPr lang="fi-FI" dirty="0" err="1" smtClean="0"/>
              <a:t>Kokljuschin</a:t>
            </a:r>
            <a:r>
              <a:rPr lang="fi-FI" dirty="0" smtClean="0"/>
              <a:t>, M. Unelmien päiväkoti: Kohti parempaa oppimisympäristöä. 2001. Helsinki: Tammi.</a:t>
            </a:r>
          </a:p>
          <a:p>
            <a:r>
              <a:rPr lang="fi-FI" dirty="0" smtClean="0"/>
              <a:t>Salminen, H. 1988.  Leikin välineet. Sosiaalihallituksen julkaisuja 5/1988. Helsinki: Valtion painatuskeskus.</a:t>
            </a:r>
          </a:p>
          <a:p>
            <a:r>
              <a:rPr lang="fi-FI" dirty="0" smtClean="0"/>
              <a:t>Sosiaalihallitus. 1980. Päiväkodin toimitilojen suunnittelu. Helsinki: Valtion painatuskeskus. </a:t>
            </a:r>
          </a:p>
          <a:p>
            <a:r>
              <a:rPr lang="fi-FI" dirty="0" err="1" smtClean="0"/>
              <a:t>Tuomisto</a:t>
            </a:r>
            <a:r>
              <a:rPr lang="fi-FI" dirty="0" smtClean="0"/>
              <a:t>, P. 2003. Viisivuotiaiden lasten fyysinen aktiivisuus erilaisissa päiväkotiympäristöissä. Jyväskylän yliopisto. Liikuntapedagogiikan laitos. Pro gradu -tutkielma.</a:t>
            </a:r>
          </a:p>
          <a:p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 smtClean="0"/>
              <a:t>Koti ja päiväkoti muodostavat lapsen elinympäristön, joka on ensisijaisen tärkeä lapsen kehityksen kannalta. </a:t>
            </a:r>
          </a:p>
          <a:p>
            <a:r>
              <a:rPr lang="fi-FI" dirty="0" smtClean="0"/>
              <a:t>Ympäristösuhteen muodostuminen on sidoksissa lapsen kognitiivisten, sosiaalisten, emotionaalisten ja fyysisten kehitysalueiden kanssa. </a:t>
            </a:r>
          </a:p>
          <a:p>
            <a:r>
              <a:rPr lang="fi-FI" dirty="0" smtClean="0"/>
              <a:t>Lapsi hakeutuu sellaiseen ympäristöön, joka kehittää ja tukee hänen kehitystään hänen sen hetkisessä kehitysvaiheessaan. </a:t>
            </a:r>
          </a:p>
          <a:p>
            <a:r>
              <a:rPr lang="fi-FI" dirty="0" smtClean="0"/>
              <a:t>Sama toimintaympäristö voi lapsen eri tarpeista riippuen kehittää eri kehitysalueita lapsella. 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Eri osa-alueiden kehitys auttaa lasta tutustumaan uusiin ja erilaisiin ympäristöihin.</a:t>
            </a:r>
          </a:p>
          <a:p>
            <a:r>
              <a:rPr lang="fi-FI" dirty="0" smtClean="0"/>
              <a:t>Lapsen taitojen lisäännyttyä oleellista on antaa lapsen omatoimisesti kokeilla taitojaan ympäristössä. </a:t>
            </a:r>
          </a:p>
          <a:p>
            <a:r>
              <a:rPr lang="fi-FI" dirty="0" smtClean="0"/>
              <a:t>Toiminnan omaehtoisuuden asteittainen lisääminen kasvattavat lasten vastuuntunnetta ja auttaa havaitsemaan ympäristön vaaroja.</a:t>
            </a:r>
            <a:endParaRPr lang="fi-F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i-FI" i="1" dirty="0" smtClean="0"/>
              <a:t>Aura ym. 1997</a:t>
            </a:r>
          </a:p>
          <a:p>
            <a:r>
              <a:rPr lang="fi-FI" dirty="0" smtClean="0"/>
              <a:t>Lapsen kehityksessä oleellista on lapsen laajeneva elinpiiri. </a:t>
            </a:r>
          </a:p>
          <a:p>
            <a:r>
              <a:rPr lang="fi-FI" dirty="0" smtClean="0"/>
              <a:t>Ensin vauvan suhde ympäristöönsä on hänen välitön suhde hoitajaansa. </a:t>
            </a:r>
          </a:p>
          <a:p>
            <a:r>
              <a:rPr lang="fi-FI" dirty="0" smtClean="0"/>
              <a:t>Seuraavaksi lapselle kehittyy esineiden maailma. </a:t>
            </a:r>
          </a:p>
          <a:p>
            <a:r>
              <a:rPr lang="fi-FI" dirty="0" smtClean="0"/>
              <a:t>Tällöin oleellista on erittäin pysyvä ympäristö ja sen tulisi jäsentyä lapselle turvallisena ja luottamusta herättävänä. </a:t>
            </a:r>
            <a:endParaRPr lang="fi-F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2539</Words>
  <Application>Microsoft Office PowerPoint</Application>
  <PresentationFormat>Näytössä katseltava diaesitys (4:3)</PresentationFormat>
  <Paragraphs>315</Paragraphs>
  <Slides>68</Slides>
  <Notes>0</Notes>
  <HiddenSlides>0</HiddenSlides>
  <MMClips>1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68</vt:i4>
      </vt:variant>
    </vt:vector>
  </HeadingPairs>
  <TitlesOfParts>
    <vt:vector size="69" baseType="lpstr">
      <vt:lpstr>Office-teema</vt:lpstr>
      <vt:lpstr>Varhaiskasvatuksen oppimisympäristöt 2 osp</vt:lpstr>
      <vt:lpstr>Varhaiskasvatuksen oppimisympäristöt 2 osp</vt:lpstr>
      <vt:lpstr>Dia 3</vt:lpstr>
      <vt:lpstr>Käsitteiden määrittelyä</vt:lpstr>
      <vt:lpstr>Lapsi ja ympäristö</vt:lpstr>
      <vt:lpstr>Dia 6</vt:lpstr>
      <vt:lpstr>Dia 7</vt:lpstr>
      <vt:lpstr>Dia 8</vt:lpstr>
      <vt:lpstr>Dia 9</vt:lpstr>
      <vt:lpstr>Dia 10</vt:lpstr>
      <vt:lpstr>TEHTÄVÄ</vt:lpstr>
      <vt:lpstr>Dia 12</vt:lpstr>
      <vt:lpstr>Dia 13</vt:lpstr>
      <vt:lpstr>Dia 14</vt:lpstr>
      <vt:lpstr>Dia 15</vt:lpstr>
      <vt:lpstr>Dia 16</vt:lpstr>
      <vt:lpstr>Dia 17</vt:lpstr>
      <vt:lpstr>Millainen on hyvä leikkikenttä?</vt:lpstr>
      <vt:lpstr>Dia 19</vt:lpstr>
      <vt:lpstr>Dia 20</vt:lpstr>
      <vt:lpstr>Dia 21</vt:lpstr>
      <vt:lpstr>Dia 22</vt:lpstr>
      <vt:lpstr>Dia 23</vt:lpstr>
      <vt:lpstr>TEHTÄVÄ</vt:lpstr>
      <vt:lpstr>Oppimisympäristö</vt:lpstr>
      <vt:lpstr>Oppimisympäristö ja Vasu</vt:lpstr>
      <vt:lpstr>Pienryhmätoiminta</vt:lpstr>
      <vt:lpstr>Pienryhmätoiminta</vt:lpstr>
      <vt:lpstr>Ilmapiiri</vt:lpstr>
      <vt:lpstr>Ilmapiiri</vt:lpstr>
      <vt:lpstr>tehtävä: ”lämmin ilmapiiri”</vt:lpstr>
      <vt:lpstr>Dia 32</vt:lpstr>
      <vt:lpstr>Fyysiset tilat/fyysinen oppimisympäristö</vt:lpstr>
      <vt:lpstr>Fyysiset tilat</vt:lpstr>
      <vt:lpstr>Fyysiset tilat/fyysinen oppimisympäristö</vt:lpstr>
      <vt:lpstr>Psyykkinen oppimisympäristö</vt:lpstr>
      <vt:lpstr>Emotionaalinen oppimisympäristö</vt:lpstr>
      <vt:lpstr>Kognitiivinen oppimisympäristö</vt:lpstr>
      <vt:lpstr>Tehtävä: tvt/digitaalisuus varhaiskasvatuksessa</vt:lpstr>
      <vt:lpstr>Sosiaalinen oppimisympäristö</vt:lpstr>
      <vt:lpstr>Oppimisympäristöt kokonaisuutena</vt:lpstr>
      <vt:lpstr>Kysymyksiä</vt:lpstr>
      <vt:lpstr>Tehtävä: opetuskävely</vt:lpstr>
      <vt:lpstr>Erilaiset oppimisympäristöt</vt:lpstr>
      <vt:lpstr>Dia 45</vt:lpstr>
      <vt:lpstr>Dia 46</vt:lpstr>
      <vt:lpstr>Dia 47</vt:lpstr>
      <vt:lpstr>Dia 48</vt:lpstr>
      <vt:lpstr>Dia 49</vt:lpstr>
      <vt:lpstr>TEHTÄVÄ: päiväkodin sisätilat (sanatennis)</vt:lpstr>
      <vt:lpstr>Video/OPH</vt:lpstr>
      <vt:lpstr>Välineet ja materiaalit osana oppimisympäristöjä</vt:lpstr>
      <vt:lpstr>Tuloksia proseminaarista</vt:lpstr>
      <vt:lpstr>Tutkimusongelmat</vt:lpstr>
      <vt:lpstr>Tulokset Sisätilat</vt:lpstr>
      <vt:lpstr>Tulokset Sisätilat</vt:lpstr>
      <vt:lpstr>Tulokset Päivittäinen toiminta</vt:lpstr>
      <vt:lpstr>Tulokset Päivittäinen toiminta</vt:lpstr>
      <vt:lpstr>Tulokset Ulkotilat ja liikenteellinen sijainti</vt:lpstr>
      <vt:lpstr>Päiväkodin pihan turvallisuusriskit</vt:lpstr>
      <vt:lpstr>Päiväkodin pihan turvallisuutta edistävät tekijät</vt:lpstr>
      <vt:lpstr>Tulokset Ulkotilat ja liikenteellinen sijainti</vt:lpstr>
      <vt:lpstr>Tulokset Tapaturmat</vt:lpstr>
      <vt:lpstr>Tulokset Turvallisuuden ennaltaehkäisy</vt:lpstr>
      <vt:lpstr>Tehtävä kesäksi</vt:lpstr>
      <vt:lpstr>Tehtävä kesäksi</vt:lpstr>
      <vt:lpstr>Tehtävä kesäksi</vt:lpstr>
      <vt:lpstr>Lähteet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Varhaiskasvatuksen oppimisympäristöt 2 osp</dc:title>
  <dc:creator>Timo</dc:creator>
  <cp:lastModifiedBy>Timo</cp:lastModifiedBy>
  <cp:revision>186</cp:revision>
  <dcterms:created xsi:type="dcterms:W3CDTF">2019-05-02T05:59:48Z</dcterms:created>
  <dcterms:modified xsi:type="dcterms:W3CDTF">2020-08-11T16:02:15Z</dcterms:modified>
</cp:coreProperties>
</file>