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9"/>
  </p:notesMasterIdLst>
  <p:sldIdLst>
    <p:sldId id="256" r:id="rId2"/>
    <p:sldId id="257" r:id="rId3"/>
    <p:sldId id="261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DC27-BB7E-49D2-8AAD-E88F7B4A42F5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1106-1F27-45C0-AF61-3DA7600B3C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65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31106-1F27-45C0-AF61-3DA7600B3CC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3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3/30/2026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3/30/2026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3/30/2026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3/30/2026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5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3/30/2026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99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3/30/2026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7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3/30/2026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9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6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4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5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34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14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7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435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834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673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65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3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67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0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7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9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9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3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s/photo/11794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photos/ilmapallot-v%C3%A4rik%C3%A4s-ilo-v%C3%A4ri-3159417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720796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D83A3-AB74-B3BE-53FC-9A16E78FB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fi-FI" dirty="0"/>
              <a:t>Arjen hyvinvointi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47A0CA-F485-1CD9-DE0A-9DE10E1AB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r>
              <a:rPr lang="fi-FI" dirty="0"/>
              <a:t>Johanna Rantsi</a:t>
            </a:r>
          </a:p>
        </p:txBody>
      </p:sp>
      <p:pic>
        <p:nvPicPr>
          <p:cNvPr id="21" name="Kuvan paikkamerkki 20" descr="Kuva, joka sisältää kohteen taivas, Värikkyys, pilvi&#10;&#10;Tekoälyllä luotu sisältö voi olla virheellistä.">
            <a:extLst>
              <a:ext uri="{FF2B5EF4-FFF2-40B4-BE49-F238E27FC236}">
                <a16:creationId xmlns:a16="http://schemas.microsoft.com/office/drawing/2014/main" id="{486EE349-FCEB-9AC1-CA35-434FBC7A86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364" b="19364"/>
          <a:stretch/>
        </p:blipFill>
        <p:spPr>
          <a:xfrm>
            <a:off x="0" y="9"/>
            <a:ext cx="12191999" cy="4986407"/>
          </a:xfrm>
          <a:noFill/>
        </p:spPr>
      </p:pic>
    </p:spTree>
    <p:extLst>
      <p:ext uri="{BB962C8B-B14F-4D97-AF65-F5344CB8AC3E}">
        <p14:creationId xmlns:p14="http://schemas.microsoft.com/office/powerpoint/2010/main" val="53614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235E2-C636-9299-777B-1E1D0C09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>
            <a:normAutofit/>
          </a:bodyPr>
          <a:lstStyle/>
          <a:p>
            <a:r>
              <a:rPr lang="fi-FI" dirty="0"/>
              <a:t>Lapsen hyvinvointi</a:t>
            </a:r>
          </a:p>
        </p:txBody>
      </p:sp>
      <p:pic>
        <p:nvPicPr>
          <p:cNvPr id="6" name="Kuvan paikkamerkki 5" descr="Kuva, joka sisältää kohteen ruoho, piha-, ilmapallo, vaate&#10;&#10;Tekoälyllä luotu sisältö voi olla virheellistä.">
            <a:extLst>
              <a:ext uri="{FF2B5EF4-FFF2-40B4-BE49-F238E27FC236}">
                <a16:creationId xmlns:a16="http://schemas.microsoft.com/office/drawing/2014/main" id="{FCF93981-3D32-59E6-6189-F91491540A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15" r="3515"/>
          <a:stretch/>
        </p:blipFill>
        <p:spPr>
          <a:xfrm>
            <a:off x="612819" y="1828800"/>
            <a:ext cx="6171851" cy="4425696"/>
          </a:xfrm>
          <a:noFill/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F82B3C2E-105F-744F-9C73-874032EC82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dirty="0"/>
              <a:t>Yleinen hyvinvointi vaikuttaa kiistatta ja merkittävästi kaikilla lapsen kehityksen osa-alueilla</a:t>
            </a:r>
          </a:p>
          <a:p>
            <a:pPr marL="342900" indent="-342900">
              <a:buFontTx/>
              <a:buChar char="-"/>
            </a:pPr>
            <a:r>
              <a:rPr lang="fi-FI" dirty="0"/>
              <a:t>Kun lapsi voi hyvin fyysisesti, psyykkisesti ja sosiaalisesti keskittyminen, oppiminen ja vuorovaikutus muiden kanssa on helpompaa, joustavampaa ja parempaa</a:t>
            </a:r>
          </a:p>
          <a:p>
            <a:pPr marL="342900" indent="-342900">
              <a:buFontTx/>
              <a:buChar char="-"/>
            </a:pPr>
            <a:r>
              <a:rPr lang="fi-FI" dirty="0"/>
              <a:t>Haasteiden kohtaaminen ja käsitteleminen on helpompaa </a:t>
            </a:r>
          </a:p>
        </p:txBody>
      </p:sp>
    </p:spTree>
    <p:extLst>
      <p:ext uri="{BB962C8B-B14F-4D97-AF65-F5344CB8AC3E}">
        <p14:creationId xmlns:p14="http://schemas.microsoft.com/office/powerpoint/2010/main" val="99984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4326B00-7431-EBAA-F87C-C6CCA6C7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>
            <a:normAutofit/>
          </a:bodyPr>
          <a:lstStyle/>
          <a:p>
            <a:r>
              <a:rPr lang="en-US" dirty="0" err="1"/>
              <a:t>Hyvä</a:t>
            </a:r>
            <a:r>
              <a:rPr lang="en-US" dirty="0"/>
              <a:t>, </a:t>
            </a:r>
            <a:r>
              <a:rPr lang="en-US" dirty="0" err="1"/>
              <a:t>parempi</a:t>
            </a:r>
            <a:r>
              <a:rPr lang="en-US" dirty="0"/>
              <a:t> </a:t>
            </a:r>
            <a:r>
              <a:rPr lang="en-US" dirty="0" err="1"/>
              <a:t>arki</a:t>
            </a:r>
            <a:endParaRPr lang="en-US" dirty="0"/>
          </a:p>
        </p:txBody>
      </p:sp>
      <p:pic>
        <p:nvPicPr>
          <p:cNvPr id="15" name="Picture 14" descr="Käsi – aurinko">
            <a:extLst>
              <a:ext uri="{FF2B5EF4-FFF2-40B4-BE49-F238E27FC236}">
                <a16:creationId xmlns:a16="http://schemas.microsoft.com/office/drawing/2014/main" id="{FD26D867-3116-CEA5-F41C-176A2239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0" r="1" b="1"/>
          <a:stretch>
            <a:fillRect/>
          </a:stretch>
        </p:blipFill>
        <p:spPr>
          <a:xfrm>
            <a:off x="612645" y="1828800"/>
            <a:ext cx="6172200" cy="4425696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1D814E2-F82E-664C-118F-74A20864D2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- </a:t>
            </a:r>
            <a:r>
              <a:rPr lang="en-US" sz="1700" err="1"/>
              <a:t>Hyvä</a:t>
            </a:r>
            <a:r>
              <a:rPr lang="en-US" sz="1700"/>
              <a:t> </a:t>
            </a:r>
            <a:r>
              <a:rPr lang="en-US" sz="1700" err="1"/>
              <a:t>arki</a:t>
            </a:r>
            <a:r>
              <a:rPr lang="en-US" sz="1700"/>
              <a:t> </a:t>
            </a:r>
            <a:r>
              <a:rPr lang="en-US" sz="1700" err="1"/>
              <a:t>perustuu</a:t>
            </a:r>
            <a:r>
              <a:rPr lang="en-US" sz="1700"/>
              <a:t> </a:t>
            </a:r>
            <a:r>
              <a:rPr lang="en-US" sz="1700" err="1"/>
              <a:t>hyvinvoinnille</a:t>
            </a:r>
            <a:r>
              <a:rPr lang="en-US" sz="1700"/>
              <a:t>. </a:t>
            </a:r>
            <a:r>
              <a:rPr lang="en-US" sz="1700" err="1"/>
              <a:t>Hyvinvointi</a:t>
            </a:r>
            <a:r>
              <a:rPr lang="en-US" sz="1700"/>
              <a:t> </a:t>
            </a:r>
            <a:r>
              <a:rPr lang="en-US" sz="1700" err="1"/>
              <a:t>rakentuu</a:t>
            </a:r>
            <a:r>
              <a:rPr lang="en-US" sz="1700"/>
              <a:t> </a:t>
            </a:r>
            <a:r>
              <a:rPr lang="en-US" sz="1700" err="1"/>
              <a:t>usein</a:t>
            </a:r>
            <a:r>
              <a:rPr lang="en-US" sz="1700"/>
              <a:t> </a:t>
            </a:r>
            <a:r>
              <a:rPr lang="en-US" sz="1700" err="1"/>
              <a:t>toistuvista</a:t>
            </a:r>
            <a:r>
              <a:rPr lang="en-US" sz="1700"/>
              <a:t> </a:t>
            </a:r>
            <a:r>
              <a:rPr lang="en-US" sz="1700" err="1"/>
              <a:t>arkisista</a:t>
            </a:r>
            <a:r>
              <a:rPr lang="en-US" sz="1700"/>
              <a:t> </a:t>
            </a:r>
            <a:r>
              <a:rPr lang="en-US" sz="1700" err="1"/>
              <a:t>elementeistä</a:t>
            </a:r>
            <a:r>
              <a:rPr lang="en-US" sz="1700"/>
              <a:t>. </a:t>
            </a:r>
          </a:p>
          <a:p>
            <a:pPr>
              <a:lnSpc>
                <a:spcPct val="110000"/>
              </a:lnSpc>
            </a:pPr>
            <a:r>
              <a:rPr lang="en-US" sz="1700"/>
              <a:t>- </a:t>
            </a:r>
            <a:r>
              <a:rPr lang="en-US" sz="1700" err="1"/>
              <a:t>Nämä</a:t>
            </a:r>
            <a:r>
              <a:rPr lang="en-US" sz="1700"/>
              <a:t> </a:t>
            </a:r>
            <a:r>
              <a:rPr lang="en-US" sz="1700" err="1"/>
              <a:t>arkisest</a:t>
            </a:r>
            <a:r>
              <a:rPr lang="en-US" sz="1700"/>
              <a:t> </a:t>
            </a:r>
            <a:r>
              <a:rPr lang="en-US" sz="1700" err="1"/>
              <a:t>elementit</a:t>
            </a:r>
            <a:r>
              <a:rPr lang="en-US" sz="1700"/>
              <a:t> </a:t>
            </a:r>
            <a:r>
              <a:rPr lang="en-US" sz="1700" err="1"/>
              <a:t>näyttäytyvät</a:t>
            </a:r>
            <a:r>
              <a:rPr lang="en-US" sz="1700"/>
              <a:t> </a:t>
            </a:r>
            <a:r>
              <a:rPr lang="en-US" sz="1700" err="1"/>
              <a:t>jokaiselle</a:t>
            </a:r>
            <a:r>
              <a:rPr lang="en-US" sz="1700"/>
              <a:t> </a:t>
            </a:r>
            <a:r>
              <a:rPr lang="en-US" sz="1700" err="1"/>
              <a:t>yksiöllä</a:t>
            </a:r>
            <a:r>
              <a:rPr lang="en-US" sz="1700"/>
              <a:t> ja </a:t>
            </a:r>
            <a:r>
              <a:rPr lang="en-US" sz="1700" err="1"/>
              <a:t>perheellä</a:t>
            </a:r>
            <a:r>
              <a:rPr lang="en-US" sz="1700"/>
              <a:t> </a:t>
            </a:r>
            <a:r>
              <a:rPr lang="en-US" sz="1700" err="1"/>
              <a:t>erilaisina</a:t>
            </a:r>
            <a:r>
              <a:rPr lang="en-US" sz="1700"/>
              <a:t>, </a:t>
            </a:r>
            <a:r>
              <a:rPr lang="en-US" sz="1700" err="1"/>
              <a:t>riippuen</a:t>
            </a:r>
            <a:r>
              <a:rPr lang="en-US" sz="1700"/>
              <a:t> </a:t>
            </a:r>
            <a:r>
              <a:rPr lang="en-US" sz="1700" err="1"/>
              <a:t>arvoista</a:t>
            </a:r>
            <a:r>
              <a:rPr lang="en-US" sz="1700"/>
              <a:t>, </a:t>
            </a:r>
            <a:r>
              <a:rPr lang="en-US" sz="1700" err="1"/>
              <a:t>tarpeista</a:t>
            </a:r>
            <a:r>
              <a:rPr lang="en-US" sz="1700"/>
              <a:t>, </a:t>
            </a:r>
            <a:r>
              <a:rPr lang="en-US" sz="1700" err="1"/>
              <a:t>tiedosta</a:t>
            </a:r>
            <a:r>
              <a:rPr lang="en-US" sz="1700"/>
              <a:t> ja </a:t>
            </a:r>
            <a:r>
              <a:rPr lang="en-US" sz="1700" err="1"/>
              <a:t>elämäntilanteesta</a:t>
            </a:r>
            <a:r>
              <a:rPr lang="en-US" sz="1700"/>
              <a:t>. </a:t>
            </a:r>
          </a:p>
          <a:p>
            <a:pPr>
              <a:lnSpc>
                <a:spcPct val="110000"/>
              </a:lnSpc>
            </a:pPr>
            <a:r>
              <a:rPr lang="en-US" sz="1700"/>
              <a:t>- </a:t>
            </a:r>
            <a:r>
              <a:rPr lang="en-US" sz="1700" err="1"/>
              <a:t>Keskeistä</a:t>
            </a:r>
            <a:r>
              <a:rPr lang="en-US" sz="1700"/>
              <a:t> on </a:t>
            </a:r>
            <a:r>
              <a:rPr lang="en-US" sz="1700" err="1"/>
              <a:t>löytää</a:t>
            </a:r>
            <a:r>
              <a:rPr lang="en-US" sz="1700"/>
              <a:t> </a:t>
            </a:r>
            <a:r>
              <a:rPr lang="en-US" sz="1700" err="1"/>
              <a:t>hyvä</a:t>
            </a:r>
            <a:r>
              <a:rPr lang="en-US" sz="1700"/>
              <a:t> </a:t>
            </a:r>
            <a:r>
              <a:rPr lang="en-US" sz="1700" err="1"/>
              <a:t>tasapaino</a:t>
            </a:r>
            <a:r>
              <a:rPr lang="en-US" sz="1700"/>
              <a:t> </a:t>
            </a:r>
            <a:r>
              <a:rPr lang="en-US" sz="1700" err="1"/>
              <a:t>eri</a:t>
            </a:r>
            <a:r>
              <a:rPr lang="en-US" sz="1700"/>
              <a:t> </a:t>
            </a:r>
            <a:r>
              <a:rPr lang="en-US" sz="1700" err="1"/>
              <a:t>osa-alueiden</a:t>
            </a:r>
            <a:r>
              <a:rPr lang="en-US" sz="1700"/>
              <a:t> </a:t>
            </a:r>
            <a:r>
              <a:rPr lang="en-US" sz="1700" err="1"/>
              <a:t>välillä</a:t>
            </a:r>
            <a:r>
              <a:rPr lang="en-US" sz="1700"/>
              <a:t>, </a:t>
            </a:r>
            <a:r>
              <a:rPr lang="en-US" sz="1700" err="1"/>
              <a:t>joka</a:t>
            </a:r>
            <a:r>
              <a:rPr lang="en-US" sz="1700"/>
              <a:t> </a:t>
            </a:r>
            <a:r>
              <a:rPr lang="en-US" sz="1700" err="1"/>
              <a:t>luo</a:t>
            </a:r>
            <a:r>
              <a:rPr lang="en-US" sz="1700"/>
              <a:t> </a:t>
            </a:r>
            <a:r>
              <a:rPr lang="en-US" sz="1700" err="1"/>
              <a:t>parhaat</a:t>
            </a:r>
            <a:r>
              <a:rPr lang="en-US" sz="1700"/>
              <a:t> </a:t>
            </a:r>
            <a:r>
              <a:rPr lang="en-US" sz="1700" err="1"/>
              <a:t>mahdolliset</a:t>
            </a:r>
            <a:r>
              <a:rPr lang="en-US" sz="1700"/>
              <a:t> </a:t>
            </a:r>
            <a:r>
              <a:rPr lang="en-US" sz="1700" err="1"/>
              <a:t>mahdollisuudet</a:t>
            </a:r>
            <a:r>
              <a:rPr lang="en-US" sz="1700"/>
              <a:t> </a:t>
            </a:r>
            <a:r>
              <a:rPr lang="en-US" sz="1700" err="1"/>
              <a:t>fyysiselle</a:t>
            </a:r>
            <a:r>
              <a:rPr lang="en-US" sz="1700"/>
              <a:t>, </a:t>
            </a:r>
            <a:r>
              <a:rPr lang="en-US" sz="1700" err="1"/>
              <a:t>psyykkiselle</a:t>
            </a:r>
            <a:r>
              <a:rPr lang="en-US" sz="1700"/>
              <a:t> ja </a:t>
            </a:r>
            <a:r>
              <a:rPr lang="en-US" sz="1700" err="1"/>
              <a:t>sosiaaliselle</a:t>
            </a:r>
            <a:r>
              <a:rPr lang="en-US" sz="1700"/>
              <a:t> </a:t>
            </a:r>
            <a:r>
              <a:rPr lang="en-US" sz="1700" err="1"/>
              <a:t>hyvinvoinnille</a:t>
            </a:r>
            <a:r>
              <a:rPr lang="en-US" sz="1700"/>
              <a:t> </a:t>
            </a:r>
            <a:r>
              <a:rPr lang="en-US" sz="1700" err="1"/>
              <a:t>toteutua</a:t>
            </a:r>
            <a:r>
              <a:rPr lang="en-US" sz="1700"/>
              <a:t>.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8030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91347-621C-DED2-65BF-DBBD5B2C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>
            <a:normAutofit/>
          </a:bodyPr>
          <a:lstStyle/>
          <a:p>
            <a:r>
              <a:rPr lang="fi-FI" dirty="0"/>
              <a:t>Hyvän arjen palaset</a:t>
            </a:r>
          </a:p>
        </p:txBody>
      </p:sp>
      <p:pic>
        <p:nvPicPr>
          <p:cNvPr id="11" name="Kuvan paikkamerkki 10" descr="Kuva, joka sisältää kohteen piha-, vaate, henkilö, jalkineet&#10;&#10;Tekoälyllä luotu sisältö voi olla virheellistä.">
            <a:extLst>
              <a:ext uri="{FF2B5EF4-FFF2-40B4-BE49-F238E27FC236}">
                <a16:creationId xmlns:a16="http://schemas.microsoft.com/office/drawing/2014/main" id="{B5489F62-FA5F-49A9-28CF-C1E8D19B48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257"/>
          <a:stretch>
            <a:fillRect/>
          </a:stretch>
        </p:blipFill>
        <p:spPr>
          <a:xfrm>
            <a:off x="612645" y="1828800"/>
            <a:ext cx="6172200" cy="4425696"/>
          </a:xfrm>
          <a:noFill/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16AD2344-4F48-6A6C-B083-2B0CF99260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Perusta hyvälle arjelle rakentuu arkisista ja toistuvista palasista: </a:t>
            </a:r>
          </a:p>
          <a:p>
            <a:pPr>
              <a:lnSpc>
                <a:spcPct val="110000"/>
              </a:lnSpc>
            </a:pPr>
            <a:r>
              <a:rPr lang="fi-FI" dirty="0"/>
              <a:t>UNI ja LEPO</a:t>
            </a:r>
          </a:p>
          <a:p>
            <a:pPr>
              <a:lnSpc>
                <a:spcPct val="110000"/>
              </a:lnSpc>
            </a:pPr>
            <a:r>
              <a:rPr lang="fi-FI" dirty="0"/>
              <a:t>TERVEELLINEN RAVINTO</a:t>
            </a:r>
          </a:p>
          <a:p>
            <a:pPr>
              <a:lnSpc>
                <a:spcPct val="110000"/>
              </a:lnSpc>
            </a:pPr>
            <a:r>
              <a:rPr lang="fi-FI" dirty="0"/>
              <a:t>LIIKKUMINEN</a:t>
            </a:r>
          </a:p>
          <a:p>
            <a:pPr>
              <a:lnSpc>
                <a:spcPct val="110000"/>
              </a:lnSpc>
            </a:pPr>
            <a:r>
              <a:rPr lang="fi-FI" dirty="0"/>
              <a:t>ARJEN TOISTUVAT RUTIINIT</a:t>
            </a:r>
          </a:p>
          <a:p>
            <a:pPr>
              <a:lnSpc>
                <a:spcPct val="110000"/>
              </a:lnSpc>
            </a:pPr>
            <a:r>
              <a:rPr lang="fi-FI" dirty="0"/>
              <a:t>TURVALLINEN YMPÄRISTÖ</a:t>
            </a:r>
          </a:p>
          <a:p>
            <a:pPr>
              <a:lnSpc>
                <a:spcPct val="110000"/>
              </a:lnSpc>
            </a:pPr>
            <a:r>
              <a:rPr lang="fi-FI" dirty="0"/>
              <a:t>SOSIAALINEN VUOROVAIKUTUS</a:t>
            </a:r>
          </a:p>
        </p:txBody>
      </p:sp>
    </p:spTree>
    <p:extLst>
      <p:ext uri="{BB962C8B-B14F-4D97-AF65-F5344CB8AC3E}">
        <p14:creationId xmlns:p14="http://schemas.microsoft.com/office/powerpoint/2010/main" val="23202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A885A-BF3E-A64F-8712-DF7CDBFF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/>
          <a:p>
            <a:r>
              <a:rPr lang="fi-FI" sz="3400"/>
              <a:t>Millaisista asioista lapsen hyvinvointi voi heiketä?</a:t>
            </a:r>
          </a:p>
        </p:txBody>
      </p:sp>
      <p:pic>
        <p:nvPicPr>
          <p:cNvPr id="6" name="Picture 5" descr="Kahden aikuisille ja lasten yläreunassa kunkin muun">
            <a:extLst>
              <a:ext uri="{FF2B5EF4-FFF2-40B4-BE49-F238E27FC236}">
                <a16:creationId xmlns:a16="http://schemas.microsoft.com/office/drawing/2014/main" id="{8AC4C442-72AE-D224-A63C-EE3BA637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21" r="16716" b="-1"/>
          <a:stretch>
            <a:fillRect/>
          </a:stretch>
        </p:blipFill>
        <p:spPr>
          <a:xfrm>
            <a:off x="20" y="10"/>
            <a:ext cx="6099028" cy="6857990"/>
          </a:xfrm>
          <a:prstGeom prst="rect">
            <a:avLst/>
          </a:prstGeom>
          <a:noFill/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CD5F4E-E79B-BECD-54E8-20E6D922F6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Mistä ja millaisista asioista lapsi voi kokea stressiä ja kuormittua?</a:t>
            </a:r>
          </a:p>
        </p:txBody>
      </p:sp>
    </p:spTree>
    <p:extLst>
      <p:ext uri="{BB962C8B-B14F-4D97-AF65-F5344CB8AC3E}">
        <p14:creationId xmlns:p14="http://schemas.microsoft.com/office/powerpoint/2010/main" val="45787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5A369-4D4D-ABDC-503C-C5B950D8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Lapsen arkea kuormittavat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BB59F1-4418-524B-96BD-82CDC08E7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Muutokset perhesuhteissa</a:t>
            </a:r>
          </a:p>
          <a:p>
            <a:r>
              <a:rPr lang="fi-FI" dirty="0"/>
              <a:t>Muutokset kaverisuhteissa</a:t>
            </a:r>
          </a:p>
          <a:p>
            <a:r>
              <a:rPr lang="fi-FI" dirty="0"/>
              <a:t>Uudet tilanteet ja ympäristöt sekä ihmiset</a:t>
            </a:r>
          </a:p>
          <a:p>
            <a:r>
              <a:rPr lang="fi-FI" dirty="0"/>
              <a:t>Liian kovat vaatimukset tai haasteet </a:t>
            </a:r>
          </a:p>
          <a:p>
            <a:r>
              <a:rPr lang="fi-FI" dirty="0"/>
              <a:t>Osaamattomuuden tai riittämättömyyden tunne</a:t>
            </a:r>
          </a:p>
          <a:p>
            <a:r>
              <a:rPr lang="fi-FI" dirty="0"/>
              <a:t>Myös mukavista asioista, jotka ovat uusia, jännittäviä tai innostavia voi kuormittua</a:t>
            </a:r>
          </a:p>
          <a:p>
            <a:pPr marL="0" indent="0">
              <a:buNone/>
            </a:pPr>
            <a:r>
              <a:rPr lang="fi-FI" dirty="0"/>
              <a:t>! Myös lapsen kuormitus ja kuormittuminen on yksilöllistä !</a:t>
            </a:r>
          </a:p>
          <a:p>
            <a:r>
              <a:rPr lang="fi-FI" b="1" dirty="0"/>
              <a:t>Kuormitus voi ilmetä: </a:t>
            </a:r>
            <a:r>
              <a:rPr lang="fi-FI" dirty="0"/>
              <a:t>käytöksen muutoksina, unihaasteina, ruokahaluttomuutena tai napostelun lisääntymisenä, fyysiset oireet, sosiaaliset haasteet, tunteiden säätelyn vaikeudet, kiinnostuksen puutteena… </a:t>
            </a:r>
          </a:p>
        </p:txBody>
      </p:sp>
    </p:spTree>
    <p:extLst>
      <p:ext uri="{BB962C8B-B14F-4D97-AF65-F5344CB8AC3E}">
        <p14:creationId xmlns:p14="http://schemas.microsoft.com/office/powerpoint/2010/main" val="423487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47658-793B-2CD0-45DF-8CC86BCE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8" y="309155"/>
            <a:ext cx="10653578" cy="1132258"/>
          </a:xfrm>
        </p:spPr>
        <p:txBody>
          <a:bodyPr/>
          <a:lstStyle/>
          <a:p>
            <a:pPr algn="ctr"/>
            <a:r>
              <a:rPr lang="fi-FI"/>
              <a:t>Hyvinvoinnin vahvistaminen arjessa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E9D81A-A016-A413-942B-4ED2F42B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870857"/>
            <a:ext cx="10653579" cy="5791345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Positiivinen palaute ja myönteinen kasvuympäristö</a:t>
            </a:r>
          </a:p>
          <a:p>
            <a:pPr lvl="2"/>
            <a:r>
              <a:rPr lang="fi-FI" dirty="0"/>
              <a:t>Säännöllinen positiivinen palaute ponnisteluista ja onnistumisista vahvistaa lapsen itsetuntemusta ja motivoi yrittämään lisää.</a:t>
            </a:r>
            <a:endParaRPr lang="fi-FI" b="1" dirty="0"/>
          </a:p>
          <a:p>
            <a:r>
              <a:rPr lang="fi-FI" b="1" dirty="0"/>
              <a:t>Rutiinien ylläpitäminen </a:t>
            </a:r>
          </a:p>
          <a:p>
            <a:pPr lvl="2"/>
            <a:r>
              <a:rPr lang="fi-FI" dirty="0"/>
              <a:t>Rutiinit luovat turvaa. Muutokset arjessa voivat vaikuttaa lapsen hyvinvointiin. </a:t>
            </a:r>
          </a:p>
          <a:p>
            <a:r>
              <a:rPr lang="fi-FI" b="1" dirty="0"/>
              <a:t>Esimerkin näyttäminen</a:t>
            </a:r>
          </a:p>
          <a:p>
            <a:pPr lvl="2"/>
            <a:r>
              <a:rPr lang="fi-FI" dirty="0"/>
              <a:t>Malliesimerkin näyttäminen on tärkeää. Näytä, kuinka rauhoitut, rentoudut ja iloitset arjesta –lapsi oppii terveistä käytösmalleista!</a:t>
            </a:r>
          </a:p>
          <a:p>
            <a:r>
              <a:rPr lang="fi-FI" b="1" dirty="0"/>
              <a:t>Sosiaaliset taidot</a:t>
            </a:r>
          </a:p>
          <a:p>
            <a:pPr lvl="2"/>
            <a:r>
              <a:rPr lang="fi-FI" dirty="0"/>
              <a:t>Leikit, pelit, yhteinen tekeminen opettavat toimimaan yhdessä.</a:t>
            </a:r>
          </a:p>
          <a:p>
            <a:r>
              <a:rPr lang="fi-FI" b="1" dirty="0"/>
              <a:t>Rauhoittumisen hetket</a:t>
            </a:r>
          </a:p>
          <a:p>
            <a:pPr lvl="2"/>
            <a:r>
              <a:rPr lang="fi-FI" dirty="0"/>
              <a:t>Luo lapselle mahdollisuuksia rauhoittua arjessa; lepo, kirjat, väritys, musiikin kuuntelu.	</a:t>
            </a:r>
          </a:p>
          <a:p>
            <a:r>
              <a:rPr lang="fi-FI" b="1" dirty="0"/>
              <a:t>Tunteiden tunnistaminen </a:t>
            </a:r>
          </a:p>
          <a:p>
            <a:pPr lvl="2"/>
            <a:r>
              <a:rPr lang="fi-FI" dirty="0"/>
              <a:t>Tunteiden tunnistaminen ja nimeäminen yhdessä lapsen kanssa - ”Huomaan että sinua harmittaa, huomasin että yritit tosi kovasti…” </a:t>
            </a:r>
          </a:p>
          <a:p>
            <a:pPr lvl="2"/>
            <a:r>
              <a:rPr lang="fi-FI" dirty="0"/>
              <a:t>Tunteiden ymmärtäminen luo pohjan tunneälylle ja auttaa lasta käsittelemään tunteita paremmin.</a:t>
            </a:r>
            <a:endParaRPr lang="fi-FI" b="1" dirty="0"/>
          </a:p>
          <a:p>
            <a:pPr marL="685800" lvl="3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630905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341</Words>
  <Application>Microsoft Office PowerPoint</Application>
  <PresentationFormat>Laajakuva</PresentationFormat>
  <Paragraphs>44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Aptos</vt:lpstr>
      <vt:lpstr>Arial</vt:lpstr>
      <vt:lpstr>Neue Haas Grotesk Text Pro</vt:lpstr>
      <vt:lpstr>Helena</vt:lpstr>
      <vt:lpstr>Arjen hyvinvointi</vt:lpstr>
      <vt:lpstr>Lapsen hyvinvointi</vt:lpstr>
      <vt:lpstr>Hyvä, parempi arki</vt:lpstr>
      <vt:lpstr>Hyvän arjen palaset</vt:lpstr>
      <vt:lpstr>Millaisista asioista lapsen hyvinvointi voi heiketä?</vt:lpstr>
      <vt:lpstr>Lapsen arkea kuormittavat tekijät</vt:lpstr>
      <vt:lpstr>Hyvinvoinnin vahvistaminen arjessa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Rantsi</dc:creator>
  <cp:lastModifiedBy>Johanna Rantsi</cp:lastModifiedBy>
  <cp:revision>2</cp:revision>
  <dcterms:created xsi:type="dcterms:W3CDTF">2026-01-07T04:53:44Z</dcterms:created>
  <dcterms:modified xsi:type="dcterms:W3CDTF">2026-03-30T08:56:43Z</dcterms:modified>
</cp:coreProperties>
</file>