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1" r:id="rId5"/>
    <p:sldId id="382" r:id="rId6"/>
    <p:sldId id="391" r:id="rId7"/>
    <p:sldId id="395" r:id="rId8"/>
    <p:sldId id="384" r:id="rId9"/>
    <p:sldId id="385" r:id="rId10"/>
    <p:sldId id="389" r:id="rId11"/>
    <p:sldId id="398" r:id="rId12"/>
    <p:sldId id="397" r:id="rId13"/>
    <p:sldId id="387" r:id="rId14"/>
    <p:sldId id="386" r:id="rId1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1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4/8/2026</a:t>
            </a:fld>
            <a:endParaRPr lang="en-US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 noProof="0"/>
              <a:t>Muokkaa tekstin perustyyliä</a:t>
            </a:r>
          </a:p>
          <a:p>
            <a:pPr lvl="1" rtl="0"/>
            <a:r>
              <a:rPr lang="fi" noProof="0"/>
              <a:t>Toinen taso</a:t>
            </a:r>
          </a:p>
          <a:p>
            <a:pPr lvl="2" rtl="0"/>
            <a:r>
              <a:rPr lang="fi" noProof="0"/>
              <a:t>Kolmas taso</a:t>
            </a:r>
          </a:p>
          <a:p>
            <a:pPr lvl="3" rtl="0"/>
            <a:r>
              <a:rPr lang="fi" noProof="0"/>
              <a:t>Neljäs taso</a:t>
            </a:r>
          </a:p>
          <a:p>
            <a:pPr lvl="4" rtl="0"/>
            <a:r>
              <a:rPr lang="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Kuva 8" descr="Värikäs neste ja violetti viiva&#10;&#10;Automaattisesti generoitu kuvaus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fiikka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fiikka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ikka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Kuva 13" descr="Värikäs neste ja violetti viiva&#10;&#10;Automaattisesti luotu kuvaus normaalilla luotettavuudella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5" name="Sisällön paikkamerkki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Muokkaa tekstin perustyylejä napsauttamalla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toinen taso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kolmas taso</a:t>
            </a:r>
          </a:p>
        </p:txBody>
      </p:sp>
      <p:sp>
        <p:nvSpPr>
          <p:cNvPr id="19" name="Sisällön paikkamerkki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pic>
        <p:nvPicPr>
          <p:cNvPr id="10" name="Grafiik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Sisällön paikkamerkki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</p:txBody>
      </p:sp>
      <p:sp>
        <p:nvSpPr>
          <p:cNvPr id="11" name="Taulukon paikkamerkki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 descr="Värikäs liukuväri mustalla taustalla&#10;&#10;Automaattisesti generoitu kuvaus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fiikka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pic>
        <p:nvPicPr>
          <p:cNvPr id="10" name="Grafiik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ulukon paikkamerkki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 descr="Värikäs neste mustalla taustalla&#10;&#10;Automaattisesti luotu kuvaus normaalilla luotettavuudella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Kuva 8" descr="Värikäs neste ja violetti viiva&#10;&#10;Automaattisesti luotu kuvaus normaalilla luotettavuudella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Kuva 13" descr="Värikäs liukuväri mustalla taustalla&#10;&#10;Automaattisesti generoitu kuvaus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afiikka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afiikka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Soikio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8" name="Kuvan paikkamerkki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Kuva 6" descr="Värikäs liukuväri mustalla taustalla&#10;&#10;Automaattisesti generoitu kuvaus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fiikka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fiikka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1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Kuva 8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0" name="Sisällön paikkamerkki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fiikka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fiikka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1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Kuva 6" descr="Värikäs liukuväri mustalla taustalla&#10;&#10;Automaattisesti generoitu kuvaus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afiikka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afiikka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2" name="Sisällön paikkamerkki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1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Kuva 6" descr="Violetti ja sininen liukuväri&#10;&#10;Automaattisesti generoitu kuvaus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fiikka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fiikka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0" name="Sisällön paikkamerkki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1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Kuva 6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afiikka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Kuva 8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afiikka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Soikio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pic>
        <p:nvPicPr>
          <p:cNvPr id="7" name="Kuva 6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Kuva 8" descr="Violetti ja vaaleanpunainen liukuväri mustalla taustalla&#10;&#10;Automaattisesti generoitu kuvaus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Kuva 10" descr="Värikkäät liukuvärimuodot, joissa on violetti viiva&#10;&#10;Automaattisesti luotu kuvaus normaalilla luotettavuudella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fiikka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2" name="Sisällön paikkamerkki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 descr="Värikäs neste ja violetti viiva&#10;&#10;Automaattisesti luotu kuvaus normaalilla luotettavuudella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fiik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6" name="Sisällön paikkamerkki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i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fiik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Kuva 13" descr="Värikäs neste ja violetti viiva&#10;&#10;Automaattisesti luotu kuvaus normaalilla luotettavuudella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fiikka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 noProof="0"/>
              <a:t>Muokkaa tekstin perustyylejä napsauttamalla</a:t>
            </a:r>
          </a:p>
          <a:p>
            <a:pPr lvl="1" rtl="0"/>
            <a:r>
              <a:rPr lang="fi" noProof="0"/>
              <a:t>Toinen taso</a:t>
            </a:r>
          </a:p>
          <a:p>
            <a:pPr lvl="2" rtl="0"/>
            <a:r>
              <a:rPr lang="fi" noProof="0"/>
              <a:t>Kolmas taso</a:t>
            </a:r>
          </a:p>
          <a:p>
            <a:pPr lvl="3" rtl="0"/>
            <a:r>
              <a:rPr lang="fi" noProof="0"/>
              <a:t>Neljäs taso</a:t>
            </a:r>
          </a:p>
          <a:p>
            <a:pPr lvl="4" rtl="0"/>
            <a:r>
              <a:rPr lang="fi" noProof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i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VN5iI_lY/xVJ02x6fb4sb7UZwyddqZg/view?utm_content=DAGVN5iI_lY&amp;utm_campaign=designshare&amp;utm_medium=link&amp;utm_source=editor#2" TargetMode="External"/><Relationship Id="rId2" Type="http://schemas.openxmlformats.org/officeDocument/2006/relationships/hyperlink" Target="https://www.youtube.com/watch?v=jGvyIL-g_b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645" y="1179576"/>
            <a:ext cx="7290477" cy="4498848"/>
          </a:xfrm>
        </p:spPr>
        <p:txBody>
          <a:bodyPr rtlCol="0">
            <a:normAutofit/>
          </a:bodyPr>
          <a:lstStyle/>
          <a:p>
            <a:pPr rtl="0"/>
            <a:r>
              <a:rPr lang="fi" sz="4400" dirty="0"/>
              <a:t>KOKOPÄIVÄPEDAGOGIIKKA</a:t>
            </a:r>
            <a:br>
              <a:rPr lang="fi" sz="4400" dirty="0"/>
            </a:br>
            <a:r>
              <a:rPr lang="fi" sz="1800" dirty="0"/>
              <a:t>Johanna Rantsi </a:t>
            </a:r>
            <a:br>
              <a:rPr lang="fi" sz="1800" dirty="0"/>
            </a:br>
            <a:r>
              <a:rPr lang="fi" sz="1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BFF0-A530-8CCC-739B-DC20E0F5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64" y="383156"/>
            <a:ext cx="9464040" cy="1325563"/>
          </a:xfrm>
        </p:spPr>
        <p:txBody>
          <a:bodyPr rtlCol="0">
            <a:normAutofit fontScale="90000"/>
          </a:bodyPr>
          <a:lstStyle/>
          <a:p>
            <a:r>
              <a:rPr lang="fi-FI" b="1" u="sng" dirty="0"/>
              <a:t>Pariporina:</a:t>
            </a:r>
            <a:br>
              <a:rPr lang="fi-FI" u="sng" dirty="0"/>
            </a:br>
            <a:br>
              <a:rPr lang="fi-FI" dirty="0"/>
            </a:br>
            <a:r>
              <a:rPr lang="fi-FI" dirty="0"/>
              <a:t>- </a:t>
            </a:r>
            <a:r>
              <a:rPr lang="fi-FI" b="0" dirty="0"/>
              <a:t>keskustelkaa pienryhmätoiminnan kokemuksistanne, millaisia kokemuksia ja ajatuksia teillä on?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Pohtikaa pienryhmätoimintaa erilaisista näkökulmista:</a:t>
            </a:r>
            <a:br>
              <a:rPr lang="fi-FI" dirty="0"/>
            </a:br>
            <a:r>
              <a:rPr lang="fi-FI" dirty="0"/>
              <a:t>- </a:t>
            </a:r>
            <a:r>
              <a:rPr lang="fi-FI" b="0" dirty="0"/>
              <a:t>ryhmien muodostaminen</a:t>
            </a:r>
            <a:br>
              <a:rPr lang="fi-FI" b="0" dirty="0"/>
            </a:br>
            <a:r>
              <a:rPr lang="fi-FI" b="0" dirty="0"/>
              <a:t>- tilat </a:t>
            </a:r>
            <a:br>
              <a:rPr lang="fi-FI" b="0" dirty="0"/>
            </a:br>
            <a:r>
              <a:rPr lang="fi-FI" b="0" dirty="0"/>
              <a:t>- henkilöstöresurssit</a:t>
            </a:r>
            <a:br>
              <a:rPr lang="fi-FI" b="0" dirty="0"/>
            </a:br>
            <a:r>
              <a:rPr lang="fi-FI" b="0" dirty="0"/>
              <a:t>- yksilöllisyyden ja tasa-arvon tasapaino</a:t>
            </a:r>
            <a:br>
              <a:rPr lang="fi-FI" b="0" dirty="0"/>
            </a:br>
            <a:r>
              <a:rPr lang="fi-FI" b="0" dirty="0"/>
              <a:t>- henkilöstöresurssit ja aikataulutus </a:t>
            </a:r>
          </a:p>
        </p:txBody>
      </p:sp>
    </p:spTree>
    <p:extLst>
      <p:ext uri="{BB962C8B-B14F-4D97-AF65-F5344CB8AC3E}">
        <p14:creationId xmlns:p14="http://schemas.microsoft.com/office/powerpoint/2010/main" val="419228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B8BB35-A0DC-D8B3-8E6B-ADD88227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65" y="538024"/>
            <a:ext cx="3194156" cy="889226"/>
          </a:xfrm>
        </p:spPr>
        <p:txBody>
          <a:bodyPr rtlCol="0"/>
          <a:lstStyle/>
          <a:p>
            <a:pPr rtl="0"/>
            <a:r>
              <a:rPr lang="fi" dirty="0"/>
              <a:t>Ryhmätyö:</a:t>
            </a:r>
            <a:br>
              <a:rPr lang="fi" dirty="0"/>
            </a:br>
            <a:r>
              <a:rPr lang="fi" sz="1800" dirty="0"/>
              <a:t>Jakaudutaan 3-4 hengen ryhmiin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248D029-6E5D-5C40-EE46-7913B8F2A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9701" y="1427250"/>
            <a:ext cx="6196519" cy="577965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endParaRPr lang="fi" sz="1600" b="0" dirty="0"/>
          </a:p>
          <a:p>
            <a:pPr rtl="0">
              <a:lnSpc>
                <a:spcPct val="100000"/>
              </a:lnSpc>
            </a:pPr>
            <a:r>
              <a:rPr lang="fi" sz="1400" b="0" u="sng" dirty="0"/>
              <a:t>Keskustelkaa, pohtikaa ja ottakaa selvää, </a:t>
            </a:r>
          </a:p>
          <a:p>
            <a:pPr rtl="0">
              <a:lnSpc>
                <a:spcPct val="100000"/>
              </a:lnSpc>
            </a:pPr>
            <a:r>
              <a:rPr lang="fi-FI" sz="1400" b="0" dirty="0"/>
              <a:t>miten kokopäiväpedagogiikkaa voi toteuttaa käytännössä        varhaiskasvatuksessa päivän eri tilanteissa ja kohtaamisissa? </a:t>
            </a:r>
          </a:p>
          <a:p>
            <a:pPr rtl="0">
              <a:lnSpc>
                <a:spcPct val="100000"/>
              </a:lnSpc>
            </a:pPr>
            <a:r>
              <a:rPr lang="fi-FI" sz="1400" dirty="0"/>
              <a:t>Mitä ja millä tavalla lapsi voi oppia? </a:t>
            </a:r>
          </a:p>
          <a:p>
            <a:pPr rtl="0">
              <a:lnSpc>
                <a:spcPct val="100000"/>
              </a:lnSpc>
            </a:pPr>
            <a:endParaRPr lang="fi-FI" sz="1400" dirty="0"/>
          </a:p>
          <a:p>
            <a:pPr rtl="0">
              <a:lnSpc>
                <a:spcPct val="100000"/>
              </a:lnSpc>
            </a:pPr>
            <a:r>
              <a:rPr lang="fi-FI" sz="1400" dirty="0"/>
              <a:t>	Hoitoon tulo ja aamun ensi kohtaaminen</a:t>
            </a:r>
          </a:p>
          <a:p>
            <a:pPr rtl="0">
              <a:lnSpc>
                <a:spcPct val="100000"/>
              </a:lnSpc>
            </a:pPr>
            <a:r>
              <a:rPr lang="fi-FI" sz="1400" dirty="0"/>
              <a:t>	Pukeutuminen ja ulkoiluun valmistautuminen</a:t>
            </a:r>
          </a:p>
          <a:p>
            <a:pPr>
              <a:lnSpc>
                <a:spcPct val="100000"/>
              </a:lnSpc>
            </a:pPr>
            <a:r>
              <a:rPr lang="fi-FI" sz="1400" b="1" dirty="0"/>
              <a:t>	Ulkoilu </a:t>
            </a:r>
          </a:p>
          <a:p>
            <a:pPr>
              <a:lnSpc>
                <a:spcPct val="100000"/>
              </a:lnSpc>
            </a:pPr>
            <a:r>
              <a:rPr lang="fi-FI" sz="1400" b="1" dirty="0"/>
              <a:t>	Leikki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Ruokailutilanteet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Lepohetki ja rauhoittuminen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Siirtymätilanteet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Päivän päätös ja kotiinlähtö</a:t>
            </a:r>
          </a:p>
          <a:p>
            <a:pPr>
              <a:lnSpc>
                <a:spcPct val="100000"/>
              </a:lnSpc>
            </a:pPr>
            <a:endParaRPr lang="fi-FI" sz="1400" b="0" dirty="0"/>
          </a:p>
          <a:p>
            <a:pPr>
              <a:lnSpc>
                <a:spcPct val="100000"/>
              </a:lnSpc>
            </a:pPr>
            <a:r>
              <a:rPr lang="fi-FI" sz="1400" b="0" dirty="0"/>
              <a:t>Aikaa ryhmätyön tekemiselle on 45 minuuttia.</a:t>
            </a:r>
          </a:p>
          <a:p>
            <a:pPr>
              <a:lnSpc>
                <a:spcPct val="100000"/>
              </a:lnSpc>
            </a:pPr>
            <a:endParaRPr lang="fi-FI" sz="1400" b="0" dirty="0"/>
          </a:p>
          <a:p>
            <a:pPr>
              <a:lnSpc>
                <a:spcPct val="100000"/>
              </a:lnSpc>
            </a:pPr>
            <a:r>
              <a:rPr lang="fi-FI" sz="1400" b="0" dirty="0"/>
              <a:t>Miettikää mahdollisimman monipuolisesti päivän eri hetket ja tilanteet huomioiden. Kirjatkaa pohdintanne valitsemallanne tavalla. </a:t>
            </a:r>
          </a:p>
          <a:p>
            <a:pPr>
              <a:lnSpc>
                <a:spcPct val="100000"/>
              </a:lnSpc>
            </a:pPr>
            <a:endParaRPr lang="fi-FI" sz="1400" b="0" dirty="0"/>
          </a:p>
          <a:p>
            <a:pPr>
              <a:lnSpc>
                <a:spcPct val="100000"/>
              </a:lnSpc>
            </a:pPr>
            <a:r>
              <a:rPr lang="fi-FI" sz="1400" b="0" dirty="0"/>
              <a:t>Valmistautukaa jakamaan ryhmälle esimerkkejä tilanteisiin ja hetkiin</a:t>
            </a:r>
            <a:r>
              <a:rPr lang="fi-FI" sz="1400" b="1" dirty="0"/>
              <a:t>. </a:t>
            </a:r>
          </a:p>
          <a:p>
            <a:pPr rtl="0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92A2015-C113-6985-07BD-D6494CD0A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11</a:t>
            </a:fld>
            <a:endParaRPr lang="en-US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D39B531A-D9D7-F389-9A7A-9E3CE92A9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41" r="2141"/>
          <a:stretch>
            <a:fillRect/>
          </a:stretch>
        </p:blipFill>
        <p:spPr>
          <a:xfrm>
            <a:off x="1596416" y="2545108"/>
            <a:ext cx="1767784" cy="17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8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812" y="1789853"/>
            <a:ext cx="5367528" cy="2194560"/>
          </a:xfrm>
        </p:spPr>
        <p:txBody>
          <a:bodyPr rtlCol="0">
            <a:normAutofit/>
          </a:bodyPr>
          <a:lstStyle/>
          <a:p>
            <a:pPr rtl="0"/>
            <a:r>
              <a:rPr lang="fi" sz="3200" noProof="0" dirty="0"/>
              <a:t>Mitä pedagogiikka on?</a:t>
            </a:r>
            <a:br>
              <a:rPr lang="fi" sz="3200" noProof="0" dirty="0"/>
            </a:br>
            <a:r>
              <a:rPr lang="fi" sz="3200" noProof="0" dirty="0"/>
              <a:t>Mitä kokopäiväpedagogiikka 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/>
          <a:lstStyle/>
          <a:p>
            <a:pPr rtl="0"/>
            <a:r>
              <a:rPr lang="fi" dirty="0"/>
              <a:t>Pedagogiikka =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>
            <a:normAutofit/>
          </a:bodyPr>
          <a:lstStyle/>
          <a:p>
            <a:pPr rtl="0"/>
            <a:r>
              <a:rPr lang="fi-FI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Diasarja:</a:t>
            </a:r>
          </a:p>
          <a:p>
            <a:pPr rtl="0"/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edagogiikka</a:t>
            </a:r>
            <a:endParaRPr lang="fi-FI" dirty="0"/>
          </a:p>
          <a:p>
            <a:pPr rtl="0"/>
            <a:endParaRPr lang="fi-FI" dirty="0">
              <a:solidFill>
                <a:srgbClr val="D30F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fi-FI" dirty="0">
              <a:solidFill>
                <a:srgbClr val="D30F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r>
              <a:rPr lang="fi-FI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</a:t>
            </a:r>
          </a:p>
          <a:p>
            <a:pPr rtl="0"/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Lumoudu lapsesta, Mitä on pedagogiikka</a:t>
            </a:r>
            <a:endParaRPr lang="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16048-F7CB-E473-F707-76154F03C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2940B68-A39A-94F4-59BC-BD21AA053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rtlCol="0"/>
          <a:lstStyle/>
          <a:p>
            <a:pPr rtl="0"/>
            <a:r>
              <a:rPr lang="fi"/>
              <a:t>Katri Korhola</a:t>
            </a:r>
          </a:p>
          <a:p>
            <a:pPr rtl="0"/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226BBA4-E6B0-0194-A0B7-E2A20AA09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4</a:t>
            </a:fld>
            <a:endParaRPr lang="en-US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E83BF37-B0EF-190D-DBB6-E5FBD8AF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9" y="1353312"/>
            <a:ext cx="9339021" cy="245973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F2BC92-C625-03D4-44C0-BAA133D9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4029682" cy="2331720"/>
          </a:xfrm>
        </p:spPr>
        <p:txBody>
          <a:bodyPr rtlCol="0">
            <a:normAutofit/>
          </a:bodyPr>
          <a:lstStyle/>
          <a:p>
            <a:pPr rtl="0"/>
            <a:r>
              <a:rPr lang="fi" sz="2800" noProof="0" dirty="0"/>
              <a:t>Kokopäiväpedagogiikka = </a:t>
            </a:r>
            <a:endParaRPr lang="en-US" sz="2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r>
              <a:rPr lang="fi-FI" dirty="0"/>
              <a:t>Pedagogiikkaa toteutetaan koko päivän ajan, kohtaamisissa ja tilanteissa  - ei vain ohjatuissa tuokioissa</a:t>
            </a:r>
          </a:p>
          <a:p>
            <a:r>
              <a:rPr lang="fi-FI" dirty="0"/>
              <a:t>Pois tuokiokeskeisyydestä, kohti kokopäiväpedagogiikkaa</a:t>
            </a:r>
          </a:p>
          <a:p>
            <a:r>
              <a:rPr lang="fi-FI" dirty="0"/>
              <a:t>Jokainen päivän hetki on arvokas</a:t>
            </a:r>
          </a:p>
          <a:p>
            <a:r>
              <a:rPr lang="fi-FI" dirty="0"/>
              <a:t>Oppimista tapahtuu kaikissa arjen tilanteissa, kuten - ruokailu, ulkoilu, leikki, siirtymätilanteet, wc-tilanteet</a:t>
            </a:r>
            <a:endParaRPr lang="fi-FI" b="1" dirty="0"/>
          </a:p>
          <a:p>
            <a:r>
              <a:rPr lang="fi-FI" dirty="0"/>
              <a:t>Kasvattajan herkkyys ymmärtää ja tunnistaa hetket, jolloin keskitytään kasvatukseen tai hoivaan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Kokopäiväpedagogiikan periaatteet:</a:t>
            </a:r>
          </a:p>
          <a:p>
            <a:pPr marL="0" indent="0">
              <a:buNone/>
            </a:pPr>
            <a:r>
              <a:rPr lang="fi-FI" b="1" dirty="0"/>
              <a:t>Oppimista kaikkialla ja koko ajan</a:t>
            </a:r>
            <a:r>
              <a:rPr lang="fi-FI" dirty="0"/>
              <a:t> – Jokainen hetki varhaiskasvatuksessa nähdään  oppimistilanteena.</a:t>
            </a:r>
          </a:p>
          <a:p>
            <a:pPr marL="0" indent="0">
              <a:buNone/>
            </a:pPr>
            <a:r>
              <a:rPr lang="fi-FI" b="1" dirty="0"/>
              <a:t>Leikin merkitys</a:t>
            </a:r>
            <a:r>
              <a:rPr lang="fi-FI" dirty="0"/>
              <a:t> – Leikki nähdään tärkeänä oppimismuotona ja osa sitä ohjataan pedagogisesti. Aikuisen rooli merkittävä!</a:t>
            </a:r>
          </a:p>
          <a:p>
            <a:pPr marL="0" indent="0">
              <a:buNone/>
            </a:pPr>
            <a:r>
              <a:rPr lang="fi-FI" b="1" dirty="0"/>
              <a:t>Vuorovaikutus</a:t>
            </a:r>
            <a:r>
              <a:rPr lang="fi-FI" dirty="0"/>
              <a:t> – Lapsen ja aikuisen välinen positiivinen ja sensitiivinen vuorovaikutus tukee oppimista. Kohtaaminen ja vuorovaikutusvastuu!</a:t>
            </a:r>
          </a:p>
          <a:p>
            <a:pPr marL="0" indent="0">
              <a:buNone/>
            </a:pPr>
            <a:r>
              <a:rPr lang="fi-FI" b="1" dirty="0"/>
              <a:t>Osallisuus</a:t>
            </a:r>
            <a:r>
              <a:rPr lang="fi-FI" dirty="0"/>
              <a:t> – Lapsi on aktiivinen toimija, ja hänen mielipiteensä ja kiinnostuksenkohteensa otetaan huomioon.</a:t>
            </a:r>
          </a:p>
          <a:p>
            <a:pPr marL="0" indent="0">
              <a:buNone/>
            </a:pPr>
            <a:r>
              <a:rPr lang="fi-FI" b="1" dirty="0"/>
              <a:t>Arjen rutiinit pedagogisina hetkinä</a:t>
            </a:r>
            <a:r>
              <a:rPr lang="fi-FI" dirty="0"/>
              <a:t> – Esimerkiksi pukeminen voi kehittää motorisia taitoja, ruokailu itsesäätelyä ja vuorovaikutusta.</a:t>
            </a:r>
          </a:p>
          <a:p>
            <a:pPr marL="0" indent="0">
              <a:buNone/>
            </a:pPr>
            <a:r>
              <a:rPr lang="fi-FI" b="1" dirty="0"/>
              <a:t>Yksilöllisyys ja yhteisöllisyys</a:t>
            </a:r>
            <a:r>
              <a:rPr lang="fi-FI" dirty="0"/>
              <a:t> – Jokainen lapsi huomioidaan yksilöllisesti, mutta samalla tuetaan ryhmässä toimimisen taitoja.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75" y="218484"/>
            <a:ext cx="6038397" cy="1435608"/>
          </a:xfrm>
        </p:spPr>
        <p:txBody>
          <a:bodyPr rtlCol="0"/>
          <a:lstStyle/>
          <a:p>
            <a:r>
              <a:rPr lang="fi-FI" b="1" dirty="0"/>
              <a:t>Kokopäiväpedagogiikan hyödyt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9F577C-5F6E-CBDF-DE79-78520BD693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33475" y="1402145"/>
            <a:ext cx="6536417" cy="4197096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Pariporina, pohdi vierustoverin kanssa: </a:t>
            </a:r>
          </a:p>
          <a:p>
            <a:pPr marL="0" indent="0">
              <a:buNone/>
            </a:pPr>
            <a:r>
              <a:rPr lang="fi" dirty="0"/>
              <a:t>K</a:t>
            </a:r>
            <a:r>
              <a:rPr lang="fi" sz="1800" b="0" dirty="0"/>
              <a:t>okopäiväpedagogiikan toteuttaminen omassa työssä lastenohjaajana </a:t>
            </a:r>
          </a:p>
          <a:p>
            <a:pPr>
              <a:buFontTx/>
              <a:buChar char="-"/>
            </a:pPr>
            <a:r>
              <a:rPr lang="fi" sz="1800" b="1" dirty="0"/>
              <a:t>millaiset tavat ja käytänteet ovat sinulle tuttuja?</a:t>
            </a:r>
          </a:p>
          <a:p>
            <a:pPr marL="0" indent="0">
              <a:buNone/>
            </a:pPr>
            <a:r>
              <a:rPr lang="fi" dirty="0"/>
              <a:t>Mitä hyötyä ja hyvää kokopäiväpedagogiikan kautta saavutetaan?</a:t>
            </a:r>
            <a:endParaRPr lang="fi" sz="1800" dirty="0"/>
          </a:p>
          <a:p>
            <a:pPr>
              <a:buFontTx/>
              <a:buChar char="-"/>
            </a:pPr>
            <a:r>
              <a:rPr lang="fi-FI" b="1" dirty="0"/>
              <a:t>mitä ovat kokopäiväpedogogiikan hyödyt?</a:t>
            </a:r>
          </a:p>
          <a:p>
            <a:pPr marL="0" indent="0">
              <a:buNone/>
            </a:pPr>
            <a:endParaRPr lang="fi" sz="1800" b="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rtl="0"/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99FC0-1046-A541-FD98-258CBA6D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8AD30-ED05-C308-D169-588F9DD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684" y="762534"/>
            <a:ext cx="9464040" cy="1325563"/>
          </a:xfrm>
        </p:spPr>
        <p:txBody>
          <a:bodyPr rtlCol="0">
            <a:normAutofit fontScale="90000"/>
          </a:bodyPr>
          <a:lstStyle/>
          <a:p>
            <a:r>
              <a:rPr lang="fi-FI" b="1" u="sng" dirty="0"/>
              <a:t>Kokopäiväpedagogiikan hyödyt</a:t>
            </a:r>
            <a:r>
              <a:rPr lang="fi-FI" u="sng" dirty="0"/>
              <a:t> </a:t>
            </a:r>
            <a:br>
              <a:rPr lang="fi-FI" u="sng" dirty="0"/>
            </a:br>
            <a:br>
              <a:rPr lang="fi-FI" dirty="0"/>
            </a:br>
            <a:r>
              <a:rPr lang="fi-FI" dirty="0"/>
              <a:t>- </a:t>
            </a:r>
            <a:r>
              <a:rPr lang="fi-FI" b="0" dirty="0"/>
              <a:t>Tukee lapsen kokonaisvaltaista kehitystä</a:t>
            </a:r>
            <a:br>
              <a:rPr lang="fi-FI" b="0" dirty="0"/>
            </a:br>
            <a:r>
              <a:rPr lang="fi-FI" b="0" dirty="0"/>
              <a:t>- Tekee oppimisesta luonnollista ja jatkuvaa</a:t>
            </a:r>
            <a:br>
              <a:rPr lang="fi-FI" b="0" dirty="0"/>
            </a:br>
            <a:r>
              <a:rPr lang="fi-FI" b="0" dirty="0"/>
              <a:t>- Vähentää opetustuokioita</a:t>
            </a:r>
            <a:br>
              <a:rPr lang="fi-FI" b="0" dirty="0"/>
            </a:br>
            <a:r>
              <a:rPr lang="fi-FI" b="0" dirty="0"/>
              <a:t>- Edistää lapsen itsenäisyyttä ja aloitteellisuutta</a:t>
            </a:r>
            <a:br>
              <a:rPr lang="fi-FI" b="0" dirty="0"/>
            </a:br>
            <a:r>
              <a:rPr lang="fi-FI" b="0" dirty="0"/>
              <a:t>- Tukee ajantasaisesti lapsen yksilöllistä kehitystä</a:t>
            </a:r>
            <a:br>
              <a:rPr lang="fi-FI" b="0" dirty="0"/>
            </a:br>
            <a:r>
              <a:rPr lang="fi-FI" b="0" dirty="0"/>
              <a:t>- Kehittää vuorovaikutustaitoja ja luo eheämmän suhteen   hoitajan kanssa </a:t>
            </a:r>
          </a:p>
        </p:txBody>
      </p:sp>
    </p:spTree>
    <p:extLst>
      <p:ext uri="{BB962C8B-B14F-4D97-AF65-F5344CB8AC3E}">
        <p14:creationId xmlns:p14="http://schemas.microsoft.com/office/powerpoint/2010/main" val="78351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88B6-B021-4D9F-8601-C9B104AB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5B7D00-3771-DF5D-7791-A3A28A17E1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7472" y="330741"/>
            <a:ext cx="5077839" cy="6289118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fi-FI" sz="3300" b="1" dirty="0"/>
              <a:t>Pienryhmätoiminta </a:t>
            </a:r>
          </a:p>
          <a:p>
            <a:r>
              <a:rPr lang="fi-FI" sz="2100" dirty="0"/>
              <a:t>lapset jaetaan pienempiin ryhmiin varhaiskasvatuspäivän aikana</a:t>
            </a:r>
          </a:p>
          <a:p>
            <a:r>
              <a:rPr lang="fi-FI" sz="2100" dirty="0"/>
              <a:t>tukee lasten yksilöllistä oppimista, hyvinvointia ja sosiaalista kehitystä. </a:t>
            </a:r>
          </a:p>
          <a:p>
            <a:pPr marL="0" indent="0">
              <a:buNone/>
            </a:pPr>
            <a:r>
              <a:rPr lang="fi-FI" sz="2100" u="sng" dirty="0"/>
              <a:t>Pienryhmätoiminnan tavoitteena on:</a:t>
            </a:r>
          </a:p>
          <a:p>
            <a:pPr marL="0" indent="0">
              <a:buNone/>
            </a:pPr>
            <a:r>
              <a:rPr lang="fi-FI" sz="2100" b="1" dirty="0"/>
              <a:t>Yksilöllinen huomio</a:t>
            </a:r>
            <a:r>
              <a:rPr lang="fi-FI" sz="2100" dirty="0"/>
              <a:t> – Kasvattajat voivat keskittyä paremmin jokaiseen lapseen.</a:t>
            </a:r>
          </a:p>
          <a:p>
            <a:pPr marL="0" indent="0">
              <a:buNone/>
            </a:pPr>
            <a:br>
              <a:rPr lang="fi-FI" sz="2100" dirty="0"/>
            </a:br>
            <a:r>
              <a:rPr lang="fi-FI" sz="2100" b="1" dirty="0"/>
              <a:t>Rauhallisempi oppimisympäristö</a:t>
            </a:r>
            <a:r>
              <a:rPr lang="fi-FI" sz="2100" dirty="0"/>
              <a:t> – Vähemmän hälyä ja stressiä lapsille.</a:t>
            </a:r>
          </a:p>
          <a:p>
            <a:pPr marL="0" indent="0">
              <a:buNone/>
            </a:pPr>
            <a:br>
              <a:rPr lang="fi-FI" sz="2100" dirty="0"/>
            </a:br>
            <a:r>
              <a:rPr lang="fi-FI" sz="2100" b="1" dirty="0"/>
              <a:t>Sosiaalisten taitojen kehittyminen</a:t>
            </a:r>
            <a:r>
              <a:rPr lang="fi-FI" sz="2100" dirty="0"/>
              <a:t> – Mahdollisuus syvempään vuorovaikutukseen ikätovereiden ja kasvattajien kanssa.</a:t>
            </a:r>
          </a:p>
          <a:p>
            <a:pPr marL="0" indent="0">
              <a:buNone/>
            </a:pPr>
            <a:br>
              <a:rPr lang="fi-FI" sz="2100" dirty="0"/>
            </a:br>
            <a:r>
              <a:rPr lang="fi-FI" sz="2100" b="1" dirty="0"/>
              <a:t>Turvallisuuden tunne</a:t>
            </a:r>
            <a:r>
              <a:rPr lang="fi-FI" sz="2100" dirty="0"/>
              <a:t> – Pienemmässä ryhmässä lapsen on helpompi kokea itsensä kuulluksi ja nähdyksi.</a:t>
            </a:r>
          </a:p>
          <a:p>
            <a:pPr marL="0" indent="0">
              <a:buNone/>
            </a:pPr>
            <a:br>
              <a:rPr lang="fi-FI" sz="2100" dirty="0"/>
            </a:br>
            <a:r>
              <a:rPr lang="fi-FI" sz="2100" b="1" dirty="0"/>
              <a:t>Leikin ja oppimisen tukeminen</a:t>
            </a:r>
            <a:r>
              <a:rPr lang="fi-FI" sz="2100" dirty="0"/>
              <a:t> – Pienryhmissä voidaan toteuttaa monipuolisempia ja lapsen tarpeisiin räätälöityjä aktiviteetteja.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560F18C-90F6-C4A7-1399-B9B250F38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76612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02F6A978-0F09-4CC5-B964-43FA3BFF6952}" vid="{089E8AB3-8081-46A3-A31D-C195A603AFC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Alakoulun esitys</Template>
  <TotalTime>142</TotalTime>
  <Words>489</Words>
  <Application>Microsoft Office PowerPoint</Application>
  <PresentationFormat>Laajakuva</PresentationFormat>
  <Paragraphs>69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Narkisim</vt:lpstr>
      <vt:lpstr>Tenorite</vt:lpstr>
      <vt:lpstr>Mukautettu</vt:lpstr>
      <vt:lpstr>KOKOPÄIVÄPEDAGOGIIKKA Johanna Rantsi  2025</vt:lpstr>
      <vt:lpstr>Mitä pedagogiikka on? Mitä kokopäiväpedagogiikka on?</vt:lpstr>
      <vt:lpstr>Pedagogiikka =</vt:lpstr>
      <vt:lpstr>PowerPoint-esitys</vt:lpstr>
      <vt:lpstr>Kokopäiväpedagogiikka = </vt:lpstr>
      <vt:lpstr>PowerPoint-esitys</vt:lpstr>
      <vt:lpstr>Kokopäiväpedagogiikan hyödyt</vt:lpstr>
      <vt:lpstr>Kokopäiväpedagogiikan hyödyt   - Tukee lapsen kokonaisvaltaista kehitystä - Tekee oppimisesta luonnollista ja jatkuvaa - Vähentää opetustuokioita - Edistää lapsen itsenäisyyttä ja aloitteellisuutta - Tukee ajantasaisesti lapsen yksilöllistä kehitystä - Kehittää vuorovaikutustaitoja ja luo eheämmän suhteen   hoitajan kanssa </vt:lpstr>
      <vt:lpstr>PowerPoint-esitys</vt:lpstr>
      <vt:lpstr>Pariporina:  - keskustelkaa pienryhmätoiminnan kokemuksistanne, millaisia kokemuksia ja ajatuksia teillä on?  Pohtikaa pienryhmätoimintaa erilaisista näkökulmista: - ryhmien muodostaminen - tilat  - henkilöstöresurssit - yksilöllisyyden ja tasa-arvon tasapaino - henkilöstöresurssit ja aikataulutus </vt:lpstr>
      <vt:lpstr>Ryhmätyö: Jakaudutaan 3-4 hengen ryhmiin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Rantsi</dc:creator>
  <cp:lastModifiedBy>Johanna Rantsi</cp:lastModifiedBy>
  <cp:revision>3</cp:revision>
  <dcterms:created xsi:type="dcterms:W3CDTF">2025-02-17T10:02:43Z</dcterms:created>
  <dcterms:modified xsi:type="dcterms:W3CDTF">2026-04-08T06:33:33Z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