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8"/>
  </p:notesMasterIdLst>
  <p:sldIdLst>
    <p:sldId id="256" r:id="rId2"/>
    <p:sldId id="257" r:id="rId3"/>
    <p:sldId id="260" r:id="rId4"/>
    <p:sldId id="297" r:id="rId5"/>
    <p:sldId id="326" r:id="rId6"/>
    <p:sldId id="328" r:id="rId7"/>
    <p:sldId id="331" r:id="rId8"/>
    <p:sldId id="298" r:id="rId9"/>
    <p:sldId id="299" r:id="rId10"/>
    <p:sldId id="300" r:id="rId11"/>
    <p:sldId id="301" r:id="rId12"/>
    <p:sldId id="302" r:id="rId13"/>
    <p:sldId id="332" r:id="rId14"/>
    <p:sldId id="303" r:id="rId15"/>
    <p:sldId id="304" r:id="rId16"/>
    <p:sldId id="305" r:id="rId17"/>
    <p:sldId id="306" r:id="rId18"/>
    <p:sldId id="307" r:id="rId19"/>
    <p:sldId id="308" r:id="rId20"/>
    <p:sldId id="333" r:id="rId21"/>
    <p:sldId id="309" r:id="rId22"/>
    <p:sldId id="32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30" r:id="rId39"/>
    <p:sldId id="327" r:id="rId40"/>
    <p:sldId id="259" r:id="rId41"/>
    <p:sldId id="261" r:id="rId42"/>
    <p:sldId id="262" r:id="rId43"/>
    <p:sldId id="263" r:id="rId44"/>
    <p:sldId id="264" r:id="rId45"/>
    <p:sldId id="265" r:id="rId46"/>
    <p:sldId id="266" r:id="rId47"/>
    <p:sldId id="267" r:id="rId48"/>
    <p:sldId id="268" r:id="rId49"/>
    <p:sldId id="269" r:id="rId50"/>
    <p:sldId id="270" r:id="rId51"/>
    <p:sldId id="271" r:id="rId52"/>
    <p:sldId id="337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5" r:id="rId64"/>
    <p:sldId id="286" r:id="rId65"/>
    <p:sldId id="287" r:id="rId66"/>
    <p:sldId id="288" r:id="rId67"/>
    <p:sldId id="334" r:id="rId68"/>
    <p:sldId id="335" r:id="rId69"/>
    <p:sldId id="290" r:id="rId70"/>
    <p:sldId id="291" r:id="rId71"/>
    <p:sldId id="292" r:id="rId72"/>
    <p:sldId id="293" r:id="rId73"/>
    <p:sldId id="294" r:id="rId74"/>
    <p:sldId id="295" r:id="rId75"/>
    <p:sldId id="296" r:id="rId76"/>
    <p:sldId id="336" r:id="rId77"/>
    <p:sldId id="283" r:id="rId78"/>
    <p:sldId id="284" r:id="rId79"/>
    <p:sldId id="338" r:id="rId80"/>
    <p:sldId id="339" r:id="rId81"/>
    <p:sldId id="340" r:id="rId82"/>
    <p:sldId id="341" r:id="rId83"/>
    <p:sldId id="289" r:id="rId84"/>
    <p:sldId id="342" r:id="rId85"/>
    <p:sldId id="343" r:id="rId86"/>
    <p:sldId id="344" r:id="rId8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6740-3C9E-4024-B3A7-518C9B5D6AC9}" type="doc">
      <dgm:prSet loTypeId="urn:microsoft.com/office/officeart/2005/8/layout/h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60BFD2C-E7A7-4818-A8AD-C64EF92F317E}">
      <dgm:prSet/>
      <dgm:spPr/>
      <dgm:t>
        <a:bodyPr/>
        <a:lstStyle/>
        <a:p>
          <a:pPr rtl="0"/>
          <a:r>
            <a:rPr lang="fi-FI" b="1" dirty="0"/>
            <a:t>POHDI</a:t>
          </a:r>
        </a:p>
      </dgm:t>
    </dgm:pt>
    <dgm:pt modelId="{E732AA2E-78C5-4494-A58B-E5735C3E5700}" type="parTrans" cxnId="{E5A20A2C-C6C6-443E-8D12-05670E12361B}">
      <dgm:prSet/>
      <dgm:spPr/>
      <dgm:t>
        <a:bodyPr/>
        <a:lstStyle/>
        <a:p>
          <a:endParaRPr lang="fi-FI"/>
        </a:p>
      </dgm:t>
    </dgm:pt>
    <dgm:pt modelId="{2B182793-9B46-4E94-858D-94358BF4133C}" type="sibTrans" cxnId="{E5A20A2C-C6C6-443E-8D12-05670E12361B}">
      <dgm:prSet/>
      <dgm:spPr/>
      <dgm:t>
        <a:bodyPr/>
        <a:lstStyle/>
        <a:p>
          <a:endParaRPr lang="fi-FI"/>
        </a:p>
      </dgm:t>
    </dgm:pt>
    <dgm:pt modelId="{566DC239-A422-4286-A6B4-7DBBB6F280FB}">
      <dgm:prSet/>
      <dgm:spPr/>
      <dgm:t>
        <a:bodyPr/>
        <a:lstStyle/>
        <a:p>
          <a:r>
            <a:rPr lang="fi-FI" dirty="0"/>
            <a:t>Liikkuvatko lapset riittävästi?</a:t>
          </a:r>
        </a:p>
      </dgm:t>
    </dgm:pt>
    <dgm:pt modelId="{2CF8EF3A-DAB7-4C65-935B-4602891E5D2C}" type="parTrans" cxnId="{396A00FA-812F-46A0-B26A-40B343A4A83F}">
      <dgm:prSet/>
      <dgm:spPr/>
      <dgm:t>
        <a:bodyPr/>
        <a:lstStyle/>
        <a:p>
          <a:endParaRPr lang="fi-FI"/>
        </a:p>
      </dgm:t>
    </dgm:pt>
    <dgm:pt modelId="{ED99CD44-59E9-488A-BEAD-57DCDDF6D108}" type="sibTrans" cxnId="{396A00FA-812F-46A0-B26A-40B343A4A83F}">
      <dgm:prSet/>
      <dgm:spPr/>
      <dgm:t>
        <a:bodyPr/>
        <a:lstStyle/>
        <a:p>
          <a:endParaRPr lang="fi-FI"/>
        </a:p>
      </dgm:t>
    </dgm:pt>
    <dgm:pt modelId="{D4C0EBF3-E790-4C78-B968-1C16975B0983}">
      <dgm:prSet/>
      <dgm:spPr/>
      <dgm:t>
        <a:bodyPr/>
        <a:lstStyle/>
        <a:p>
          <a:endParaRPr lang="fi-FI" dirty="0"/>
        </a:p>
      </dgm:t>
    </dgm:pt>
    <dgm:pt modelId="{CAB8EAA3-D8E7-4C93-BE9D-50521C20DDA6}" type="parTrans" cxnId="{FF9E702F-E38B-40E7-8A4B-70D773BA01B2}">
      <dgm:prSet/>
      <dgm:spPr/>
      <dgm:t>
        <a:bodyPr/>
        <a:lstStyle/>
        <a:p>
          <a:endParaRPr lang="fi-FI"/>
        </a:p>
      </dgm:t>
    </dgm:pt>
    <dgm:pt modelId="{6B1862BA-7720-42C6-8CAC-E316C5D6F3C9}" type="sibTrans" cxnId="{FF9E702F-E38B-40E7-8A4B-70D773BA01B2}">
      <dgm:prSet/>
      <dgm:spPr/>
      <dgm:t>
        <a:bodyPr/>
        <a:lstStyle/>
        <a:p>
          <a:endParaRPr lang="fi-FI"/>
        </a:p>
      </dgm:t>
    </dgm:pt>
    <dgm:pt modelId="{CE82F420-9C37-4488-BE0B-0F410D76C0CB}">
      <dgm:prSet/>
      <dgm:spPr/>
      <dgm:t>
        <a:bodyPr/>
        <a:lstStyle/>
        <a:p>
          <a:r>
            <a:rPr lang="fi-FI" dirty="0"/>
            <a:t>Perustele?</a:t>
          </a:r>
        </a:p>
      </dgm:t>
    </dgm:pt>
    <dgm:pt modelId="{C6AC0D72-01A8-4029-87A7-35DE5EAAD134}" type="parTrans" cxnId="{D1BDE566-FF86-4460-B37D-969E2D46739D}">
      <dgm:prSet/>
      <dgm:spPr/>
      <dgm:t>
        <a:bodyPr/>
        <a:lstStyle/>
        <a:p>
          <a:endParaRPr lang="fi-FI"/>
        </a:p>
      </dgm:t>
    </dgm:pt>
    <dgm:pt modelId="{9B245815-0994-483A-9806-179E6CCE564C}" type="sibTrans" cxnId="{D1BDE566-FF86-4460-B37D-969E2D46739D}">
      <dgm:prSet/>
      <dgm:spPr/>
      <dgm:t>
        <a:bodyPr/>
        <a:lstStyle/>
        <a:p>
          <a:endParaRPr lang="fi-FI"/>
        </a:p>
      </dgm:t>
    </dgm:pt>
    <dgm:pt modelId="{98AFE0DA-20AA-4813-9D21-567F965A2344}" type="pres">
      <dgm:prSet presAssocID="{B9C36740-3C9E-4024-B3A7-518C9B5D6AC9}" presName="Name0" presStyleCnt="0">
        <dgm:presLayoutVars>
          <dgm:dir/>
          <dgm:animLvl val="lvl"/>
          <dgm:resizeHandles val="exact"/>
        </dgm:presLayoutVars>
      </dgm:prSet>
      <dgm:spPr/>
    </dgm:pt>
    <dgm:pt modelId="{B4B83735-E620-45D5-B70A-761A0F719793}" type="pres">
      <dgm:prSet presAssocID="{960BFD2C-E7A7-4818-A8AD-C64EF92F317E}" presName="composite" presStyleCnt="0"/>
      <dgm:spPr/>
    </dgm:pt>
    <dgm:pt modelId="{22A2D424-349A-4634-B403-1D2AA90D2B0A}" type="pres">
      <dgm:prSet presAssocID="{960BFD2C-E7A7-4818-A8AD-C64EF92F317E}" presName="parTx" presStyleLbl="alignNode1" presStyleIdx="0" presStyleCnt="1" custLinFactNeighborY="-21453">
        <dgm:presLayoutVars>
          <dgm:chMax val="0"/>
          <dgm:chPref val="0"/>
          <dgm:bulletEnabled val="1"/>
        </dgm:presLayoutVars>
      </dgm:prSet>
      <dgm:spPr/>
    </dgm:pt>
    <dgm:pt modelId="{C5D12799-647B-430A-97A0-FA636BA7724D}" type="pres">
      <dgm:prSet presAssocID="{960BFD2C-E7A7-4818-A8AD-C64EF92F317E}" presName="desTx" presStyleLbl="alignAccFollowNode1" presStyleIdx="0" presStyleCnt="1" custLinFactNeighborY="95463">
        <dgm:presLayoutVars>
          <dgm:bulletEnabled val="1"/>
        </dgm:presLayoutVars>
      </dgm:prSet>
      <dgm:spPr/>
    </dgm:pt>
  </dgm:ptLst>
  <dgm:cxnLst>
    <dgm:cxn modelId="{A4E9CA18-AD4A-49CE-8543-82F5609CDA42}" type="presOf" srcId="{CE82F420-9C37-4488-BE0B-0F410D76C0CB}" destId="{C5D12799-647B-430A-97A0-FA636BA7724D}" srcOrd="0" destOrd="2" presId="urn:microsoft.com/office/officeart/2005/8/layout/hList1"/>
    <dgm:cxn modelId="{E5A20A2C-C6C6-443E-8D12-05670E12361B}" srcId="{B9C36740-3C9E-4024-B3A7-518C9B5D6AC9}" destId="{960BFD2C-E7A7-4818-A8AD-C64EF92F317E}" srcOrd="0" destOrd="0" parTransId="{E732AA2E-78C5-4494-A58B-E5735C3E5700}" sibTransId="{2B182793-9B46-4E94-858D-94358BF4133C}"/>
    <dgm:cxn modelId="{FF9E702F-E38B-40E7-8A4B-70D773BA01B2}" srcId="{960BFD2C-E7A7-4818-A8AD-C64EF92F317E}" destId="{D4C0EBF3-E790-4C78-B968-1C16975B0983}" srcOrd="1" destOrd="0" parTransId="{CAB8EAA3-D8E7-4C93-BE9D-50521C20DDA6}" sibTransId="{6B1862BA-7720-42C6-8CAC-E316C5D6F3C9}"/>
    <dgm:cxn modelId="{EC28DB64-3D2E-44D2-BA81-4FE4DC069FBF}" type="presOf" srcId="{B9C36740-3C9E-4024-B3A7-518C9B5D6AC9}" destId="{98AFE0DA-20AA-4813-9D21-567F965A2344}" srcOrd="0" destOrd="0" presId="urn:microsoft.com/office/officeart/2005/8/layout/hList1"/>
    <dgm:cxn modelId="{D1BDE566-FF86-4460-B37D-969E2D46739D}" srcId="{960BFD2C-E7A7-4818-A8AD-C64EF92F317E}" destId="{CE82F420-9C37-4488-BE0B-0F410D76C0CB}" srcOrd="2" destOrd="0" parTransId="{C6AC0D72-01A8-4029-87A7-35DE5EAAD134}" sibTransId="{9B245815-0994-483A-9806-179E6CCE564C}"/>
    <dgm:cxn modelId="{7A45714E-9B8F-4156-8967-AF7816122D4A}" type="presOf" srcId="{566DC239-A422-4286-A6B4-7DBBB6F280FB}" destId="{C5D12799-647B-430A-97A0-FA636BA7724D}" srcOrd="0" destOrd="0" presId="urn:microsoft.com/office/officeart/2005/8/layout/hList1"/>
    <dgm:cxn modelId="{772FFC6F-1FFA-4D6E-BB63-BB02EFB48335}" type="presOf" srcId="{960BFD2C-E7A7-4818-A8AD-C64EF92F317E}" destId="{22A2D424-349A-4634-B403-1D2AA90D2B0A}" srcOrd="0" destOrd="0" presId="urn:microsoft.com/office/officeart/2005/8/layout/hList1"/>
    <dgm:cxn modelId="{BB6009D8-EB8D-4BAC-B0CD-6B942FCE212B}" type="presOf" srcId="{D4C0EBF3-E790-4C78-B968-1C16975B0983}" destId="{C5D12799-647B-430A-97A0-FA636BA7724D}" srcOrd="0" destOrd="1" presId="urn:microsoft.com/office/officeart/2005/8/layout/hList1"/>
    <dgm:cxn modelId="{396A00FA-812F-46A0-B26A-40B343A4A83F}" srcId="{960BFD2C-E7A7-4818-A8AD-C64EF92F317E}" destId="{566DC239-A422-4286-A6B4-7DBBB6F280FB}" srcOrd="0" destOrd="0" parTransId="{2CF8EF3A-DAB7-4C65-935B-4602891E5D2C}" sibTransId="{ED99CD44-59E9-488A-BEAD-57DCDDF6D108}"/>
    <dgm:cxn modelId="{2EE31031-7864-4A34-939B-B906320AC33F}" type="presParOf" srcId="{98AFE0DA-20AA-4813-9D21-567F965A2344}" destId="{B4B83735-E620-45D5-B70A-761A0F719793}" srcOrd="0" destOrd="0" presId="urn:microsoft.com/office/officeart/2005/8/layout/hList1"/>
    <dgm:cxn modelId="{7DD04255-9B2C-4527-970A-635ABECAFB13}" type="presParOf" srcId="{B4B83735-E620-45D5-B70A-761A0F719793}" destId="{22A2D424-349A-4634-B403-1D2AA90D2B0A}" srcOrd="0" destOrd="0" presId="urn:microsoft.com/office/officeart/2005/8/layout/hList1"/>
    <dgm:cxn modelId="{DBDDB61D-5D2A-4967-8E70-59EAAD52828B}" type="presParOf" srcId="{B4B83735-E620-45D5-B70A-761A0F719793}" destId="{C5D12799-647B-430A-97A0-FA636BA772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74F9D-CFE3-48E7-A496-1EA5B29124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CAE7E5C-5C67-47AB-87C8-43A6B1DCF983}">
      <dgm:prSet phldrT="[Teksti]"/>
      <dgm:spPr/>
      <dgm:t>
        <a:bodyPr/>
        <a:lstStyle/>
        <a:p>
          <a:r>
            <a:rPr lang="fi-FI" dirty="0"/>
            <a:t>Tuokio</a:t>
          </a:r>
        </a:p>
        <a:p>
          <a:r>
            <a:rPr lang="fi-FI" dirty="0"/>
            <a:t>Päivä</a:t>
          </a:r>
        </a:p>
      </dgm:t>
    </dgm:pt>
    <dgm:pt modelId="{E6B30DC0-F7F5-4D47-9F60-03322ADDA3A1}" type="parTrans" cxnId="{9DD255E7-8E39-4B4B-B063-39FDEB0B7B09}">
      <dgm:prSet/>
      <dgm:spPr/>
      <dgm:t>
        <a:bodyPr/>
        <a:lstStyle/>
        <a:p>
          <a:endParaRPr lang="fi-FI"/>
        </a:p>
      </dgm:t>
    </dgm:pt>
    <dgm:pt modelId="{526EDB20-47E6-4FF1-9FBB-17BA7FA1063C}" type="sibTrans" cxnId="{9DD255E7-8E39-4B4B-B063-39FDEB0B7B09}">
      <dgm:prSet/>
      <dgm:spPr/>
      <dgm:t>
        <a:bodyPr/>
        <a:lstStyle/>
        <a:p>
          <a:endParaRPr lang="fi-FI"/>
        </a:p>
      </dgm:t>
    </dgm:pt>
    <dgm:pt modelId="{967FF42C-8F4D-4984-9350-E2060A4B3965}">
      <dgm:prSet phldrT="[Teksti]"/>
      <dgm:spPr/>
      <dgm:t>
        <a:bodyPr/>
        <a:lstStyle/>
        <a:p>
          <a:r>
            <a:rPr lang="fi-FI" dirty="0"/>
            <a:t>Viikko</a:t>
          </a:r>
        </a:p>
        <a:p>
          <a:r>
            <a:rPr lang="fi-FI" dirty="0"/>
            <a:t>Kuukausi</a:t>
          </a:r>
        </a:p>
      </dgm:t>
    </dgm:pt>
    <dgm:pt modelId="{80D2AC5F-0666-46E4-8DCC-C33D623EEAA6}" type="parTrans" cxnId="{10B78E3E-B457-42D4-BB8A-8CE403BED6EF}">
      <dgm:prSet/>
      <dgm:spPr/>
      <dgm:t>
        <a:bodyPr/>
        <a:lstStyle/>
        <a:p>
          <a:endParaRPr lang="fi-FI"/>
        </a:p>
      </dgm:t>
    </dgm:pt>
    <dgm:pt modelId="{4F451325-407D-4C43-971A-719584DE7D11}" type="sibTrans" cxnId="{10B78E3E-B457-42D4-BB8A-8CE403BED6EF}">
      <dgm:prSet/>
      <dgm:spPr/>
      <dgm:t>
        <a:bodyPr/>
        <a:lstStyle/>
        <a:p>
          <a:endParaRPr lang="fi-FI"/>
        </a:p>
      </dgm:t>
    </dgm:pt>
    <dgm:pt modelId="{14DFD572-F552-47E9-8025-FC150C77A5C9}">
      <dgm:prSet phldrT="[Teksti]"/>
      <dgm:spPr/>
      <dgm:t>
        <a:bodyPr/>
        <a:lstStyle/>
        <a:p>
          <a:r>
            <a:rPr lang="fi-FI" dirty="0"/>
            <a:t>Vuosi</a:t>
          </a:r>
        </a:p>
      </dgm:t>
    </dgm:pt>
    <dgm:pt modelId="{A58853E4-62AF-4DBE-9878-C5591D5ED245}" type="parTrans" cxnId="{CF55AD7C-C071-4628-A10B-D6C7B23D10C0}">
      <dgm:prSet/>
      <dgm:spPr/>
      <dgm:t>
        <a:bodyPr/>
        <a:lstStyle/>
        <a:p>
          <a:endParaRPr lang="fi-FI"/>
        </a:p>
      </dgm:t>
    </dgm:pt>
    <dgm:pt modelId="{A7F79685-F455-40FE-AEEE-F968DEECAEE0}" type="sibTrans" cxnId="{CF55AD7C-C071-4628-A10B-D6C7B23D10C0}">
      <dgm:prSet/>
      <dgm:spPr/>
      <dgm:t>
        <a:bodyPr/>
        <a:lstStyle/>
        <a:p>
          <a:endParaRPr lang="fi-FI"/>
        </a:p>
      </dgm:t>
    </dgm:pt>
    <dgm:pt modelId="{1187ED3F-92F5-4322-8EC5-53E1393BDCC6}" type="pres">
      <dgm:prSet presAssocID="{60474F9D-CFE3-48E7-A496-1EA5B29124C4}" presName="CompostProcess" presStyleCnt="0">
        <dgm:presLayoutVars>
          <dgm:dir/>
          <dgm:resizeHandles val="exact"/>
        </dgm:presLayoutVars>
      </dgm:prSet>
      <dgm:spPr/>
    </dgm:pt>
    <dgm:pt modelId="{D32EF57A-C866-4627-AC8C-4966472CEC0E}" type="pres">
      <dgm:prSet presAssocID="{60474F9D-CFE3-48E7-A496-1EA5B29124C4}" presName="arrow" presStyleLbl="bgShp" presStyleIdx="0" presStyleCnt="1"/>
      <dgm:spPr/>
    </dgm:pt>
    <dgm:pt modelId="{B0706D88-095E-49D7-AE21-78599F34C1E1}" type="pres">
      <dgm:prSet presAssocID="{60474F9D-CFE3-48E7-A496-1EA5B29124C4}" presName="linearProcess" presStyleCnt="0"/>
      <dgm:spPr/>
    </dgm:pt>
    <dgm:pt modelId="{465BC1C6-D841-4CE2-8A21-C43E0E1016AF}" type="pres">
      <dgm:prSet presAssocID="{0CAE7E5C-5C67-47AB-87C8-43A6B1DCF983}" presName="textNode" presStyleLbl="node1" presStyleIdx="0" presStyleCnt="3">
        <dgm:presLayoutVars>
          <dgm:bulletEnabled val="1"/>
        </dgm:presLayoutVars>
      </dgm:prSet>
      <dgm:spPr/>
    </dgm:pt>
    <dgm:pt modelId="{D357F5FC-F8CC-41BB-8DB2-EB97B26A0DEF}" type="pres">
      <dgm:prSet presAssocID="{526EDB20-47E6-4FF1-9FBB-17BA7FA1063C}" presName="sibTrans" presStyleCnt="0"/>
      <dgm:spPr/>
    </dgm:pt>
    <dgm:pt modelId="{230C79E8-DF47-4BD2-AD68-A6A568156192}" type="pres">
      <dgm:prSet presAssocID="{967FF42C-8F4D-4984-9350-E2060A4B3965}" presName="textNode" presStyleLbl="node1" presStyleIdx="1" presStyleCnt="3">
        <dgm:presLayoutVars>
          <dgm:bulletEnabled val="1"/>
        </dgm:presLayoutVars>
      </dgm:prSet>
      <dgm:spPr/>
    </dgm:pt>
    <dgm:pt modelId="{7031D47F-A193-445A-B53B-842B5F7873D3}" type="pres">
      <dgm:prSet presAssocID="{4F451325-407D-4C43-971A-719584DE7D11}" presName="sibTrans" presStyleCnt="0"/>
      <dgm:spPr/>
    </dgm:pt>
    <dgm:pt modelId="{D05D3620-2227-4C8E-8574-1B19A431144F}" type="pres">
      <dgm:prSet presAssocID="{14DFD572-F552-47E9-8025-FC150C77A5C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BA00A0C-9300-40B3-8917-A6AB08B28686}" type="presOf" srcId="{967FF42C-8F4D-4984-9350-E2060A4B3965}" destId="{230C79E8-DF47-4BD2-AD68-A6A568156192}" srcOrd="0" destOrd="0" presId="urn:microsoft.com/office/officeart/2005/8/layout/hProcess9"/>
    <dgm:cxn modelId="{10B78E3E-B457-42D4-BB8A-8CE403BED6EF}" srcId="{60474F9D-CFE3-48E7-A496-1EA5B29124C4}" destId="{967FF42C-8F4D-4984-9350-E2060A4B3965}" srcOrd="1" destOrd="0" parTransId="{80D2AC5F-0666-46E4-8DCC-C33D623EEAA6}" sibTransId="{4F451325-407D-4C43-971A-719584DE7D11}"/>
    <dgm:cxn modelId="{101EA66F-75D1-4630-9DD0-D156C9E8FC03}" type="presOf" srcId="{60474F9D-CFE3-48E7-A496-1EA5B29124C4}" destId="{1187ED3F-92F5-4322-8EC5-53E1393BDCC6}" srcOrd="0" destOrd="0" presId="urn:microsoft.com/office/officeart/2005/8/layout/hProcess9"/>
    <dgm:cxn modelId="{54CD9579-C82C-4696-A803-9D0E210DF748}" type="presOf" srcId="{0CAE7E5C-5C67-47AB-87C8-43A6B1DCF983}" destId="{465BC1C6-D841-4CE2-8A21-C43E0E1016AF}" srcOrd="0" destOrd="0" presId="urn:microsoft.com/office/officeart/2005/8/layout/hProcess9"/>
    <dgm:cxn modelId="{CF55AD7C-C071-4628-A10B-D6C7B23D10C0}" srcId="{60474F9D-CFE3-48E7-A496-1EA5B29124C4}" destId="{14DFD572-F552-47E9-8025-FC150C77A5C9}" srcOrd="2" destOrd="0" parTransId="{A58853E4-62AF-4DBE-9878-C5591D5ED245}" sibTransId="{A7F79685-F455-40FE-AEEE-F968DEECAEE0}"/>
    <dgm:cxn modelId="{E7E1EA92-B8A3-4AC0-8341-20FD670E162F}" type="presOf" srcId="{14DFD572-F552-47E9-8025-FC150C77A5C9}" destId="{D05D3620-2227-4C8E-8574-1B19A431144F}" srcOrd="0" destOrd="0" presId="urn:microsoft.com/office/officeart/2005/8/layout/hProcess9"/>
    <dgm:cxn modelId="{9DD255E7-8E39-4B4B-B063-39FDEB0B7B09}" srcId="{60474F9D-CFE3-48E7-A496-1EA5B29124C4}" destId="{0CAE7E5C-5C67-47AB-87C8-43A6B1DCF983}" srcOrd="0" destOrd="0" parTransId="{E6B30DC0-F7F5-4D47-9F60-03322ADDA3A1}" sibTransId="{526EDB20-47E6-4FF1-9FBB-17BA7FA1063C}"/>
    <dgm:cxn modelId="{5A89A421-99BE-450C-A680-C61FDD0E4E54}" type="presParOf" srcId="{1187ED3F-92F5-4322-8EC5-53E1393BDCC6}" destId="{D32EF57A-C866-4627-AC8C-4966472CEC0E}" srcOrd="0" destOrd="0" presId="urn:microsoft.com/office/officeart/2005/8/layout/hProcess9"/>
    <dgm:cxn modelId="{A73F2042-2FF0-417D-AA0A-204F58D03EEF}" type="presParOf" srcId="{1187ED3F-92F5-4322-8EC5-53E1393BDCC6}" destId="{B0706D88-095E-49D7-AE21-78599F34C1E1}" srcOrd="1" destOrd="0" presId="urn:microsoft.com/office/officeart/2005/8/layout/hProcess9"/>
    <dgm:cxn modelId="{BC2F33C7-44FC-4506-8CB4-21EFC6BB8C98}" type="presParOf" srcId="{B0706D88-095E-49D7-AE21-78599F34C1E1}" destId="{465BC1C6-D841-4CE2-8A21-C43E0E1016AF}" srcOrd="0" destOrd="0" presId="urn:microsoft.com/office/officeart/2005/8/layout/hProcess9"/>
    <dgm:cxn modelId="{75954377-EED9-4F56-95EC-4CCB3027D79D}" type="presParOf" srcId="{B0706D88-095E-49D7-AE21-78599F34C1E1}" destId="{D357F5FC-F8CC-41BB-8DB2-EB97B26A0DEF}" srcOrd="1" destOrd="0" presId="urn:microsoft.com/office/officeart/2005/8/layout/hProcess9"/>
    <dgm:cxn modelId="{05139922-BAC5-4D18-A44E-FFE0BA44089E}" type="presParOf" srcId="{B0706D88-095E-49D7-AE21-78599F34C1E1}" destId="{230C79E8-DF47-4BD2-AD68-A6A568156192}" srcOrd="2" destOrd="0" presId="urn:microsoft.com/office/officeart/2005/8/layout/hProcess9"/>
    <dgm:cxn modelId="{8AE9DC16-EC3A-427D-95E4-64B20EAF5B58}" type="presParOf" srcId="{B0706D88-095E-49D7-AE21-78599F34C1E1}" destId="{7031D47F-A193-445A-B53B-842B5F7873D3}" srcOrd="3" destOrd="0" presId="urn:microsoft.com/office/officeart/2005/8/layout/hProcess9"/>
    <dgm:cxn modelId="{2AB20334-BD11-4B0F-8CF1-F67CD05ABE1E}" type="presParOf" srcId="{B0706D88-095E-49D7-AE21-78599F34C1E1}" destId="{D05D3620-2227-4C8E-8574-1B19A431144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2D424-349A-4634-B403-1D2AA90D2B0A}">
      <dsp:nvSpPr>
        <dsp:cNvPr id="0" name=""/>
        <dsp:cNvSpPr/>
      </dsp:nvSpPr>
      <dsp:spPr>
        <a:xfrm>
          <a:off x="0" y="0"/>
          <a:ext cx="7772400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b="1" kern="1200" dirty="0"/>
            <a:t>POHDI</a:t>
          </a:r>
        </a:p>
      </dsp:txBody>
      <dsp:txXfrm>
        <a:off x="0" y="0"/>
        <a:ext cx="7772400" cy="1065600"/>
      </dsp:txXfrm>
    </dsp:sp>
    <dsp:sp modelId="{C5D12799-647B-430A-97A0-FA636BA7724D}">
      <dsp:nvSpPr>
        <dsp:cNvPr id="0" name=""/>
        <dsp:cNvSpPr/>
      </dsp:nvSpPr>
      <dsp:spPr>
        <a:xfrm>
          <a:off x="0" y="1124951"/>
          <a:ext cx="7772400" cy="26914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700" kern="1200" dirty="0"/>
            <a:t>Liikkuvatko lapset riittävästi?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3700" kern="1200" dirty="0"/>
            <a:t>Perustele?</a:t>
          </a:r>
        </a:p>
      </dsp:txBody>
      <dsp:txXfrm>
        <a:off x="0" y="1124951"/>
        <a:ext cx="7772400" cy="2691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EF57A-C866-4627-AC8C-4966472CEC0E}">
      <dsp:nvSpPr>
        <dsp:cNvPr id="0" name=""/>
        <dsp:cNvSpPr/>
      </dsp:nvSpPr>
      <dsp:spPr>
        <a:xfrm>
          <a:off x="496855" y="0"/>
          <a:ext cx="5631025" cy="390420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BC1C6-D841-4CE2-8A21-C43E0E1016AF}">
      <dsp:nvSpPr>
        <dsp:cNvPr id="0" name=""/>
        <dsp:cNvSpPr/>
      </dsp:nvSpPr>
      <dsp:spPr>
        <a:xfrm>
          <a:off x="131330" y="1171262"/>
          <a:ext cx="1987420" cy="1561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Tuokio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Päivä</a:t>
          </a:r>
        </a:p>
      </dsp:txBody>
      <dsp:txXfrm>
        <a:off x="207565" y="1247497"/>
        <a:ext cx="1834950" cy="1409213"/>
      </dsp:txXfrm>
    </dsp:sp>
    <dsp:sp modelId="{230C79E8-DF47-4BD2-AD68-A6A568156192}">
      <dsp:nvSpPr>
        <dsp:cNvPr id="0" name=""/>
        <dsp:cNvSpPr/>
      </dsp:nvSpPr>
      <dsp:spPr>
        <a:xfrm>
          <a:off x="2318657" y="1171262"/>
          <a:ext cx="1987420" cy="1561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Viikko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Kuukausi</a:t>
          </a:r>
        </a:p>
      </dsp:txBody>
      <dsp:txXfrm>
        <a:off x="2394892" y="1247497"/>
        <a:ext cx="1834950" cy="1409213"/>
      </dsp:txXfrm>
    </dsp:sp>
    <dsp:sp modelId="{D05D3620-2227-4C8E-8574-1B19A431144F}">
      <dsp:nvSpPr>
        <dsp:cNvPr id="0" name=""/>
        <dsp:cNvSpPr/>
      </dsp:nvSpPr>
      <dsp:spPr>
        <a:xfrm>
          <a:off x="4505984" y="1171262"/>
          <a:ext cx="1987420" cy="1561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Vuosi</a:t>
          </a:r>
        </a:p>
      </dsp:txBody>
      <dsp:txXfrm>
        <a:off x="4582219" y="1247497"/>
        <a:ext cx="1834950" cy="1409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22AA9-D371-4CF4-A417-2B15F21D74CC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3A057-350D-48DB-9436-3569EFA9AEE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57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17411" name="Shape 5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ainen kolmi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grpSp>
        <p:nvGrpSpPr>
          <p:cNvPr id="2" name="Ryhmä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uolivapaa piirt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uolivapaa piirt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uolivapaa piirt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B747779-F3F9-4324-9850-1BA3C49F0BC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Lovettu nuolenkärki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Lovettu nuolenkärki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uolivapaa piirt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ainen kolmi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uora yhdysviiv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ovettu nuolenkärki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Lovettu nuolenkärki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uolivapaa piirt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kulmainen kolmi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uora yhdysviiv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D65ED5-7AFC-4615-9074-56045E037843}" type="datetimeFigureOut">
              <a:rPr lang="fi-FI" smtClean="0"/>
              <a:pPr/>
              <a:t>28.2.2024</a:t>
            </a:fld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028415-0C24-4A09-A570-A37C95CE008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unnittelenliikuntaa.fi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Leikki ja liikunta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Vape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i-FI" dirty="0"/>
          </a:p>
          <a:p>
            <a:pPr lvl="0"/>
            <a:r>
              <a:rPr lang="fi-FI" dirty="0"/>
              <a:t>Leikki on lapsen tapa käsitellä tiedostamattomia alemmuuden tunteitaan ja pelkojaan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Leikki on lapsen tapa puolustautua aikuisia vastaan (psykoanalyyttinen käsitys)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Freud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pPr lvl="0"/>
            <a:r>
              <a:rPr lang="fi-FI" dirty="0"/>
              <a:t>Leikin kehitys kytkeytyy kognitiiviseen kehitykseen (kehityspsykologinen käsitys)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Piaget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  <a:p>
            <a:pPr lvl="0"/>
            <a:r>
              <a:rPr lang="fi-FI" dirty="0"/>
              <a:t>Leikki on luovaa toimintaa (kulttuurihistoriallinen käsitys)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Vygotsky</a:t>
            </a:r>
            <a:endParaRPr lang="fi-F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Mihin tapahtumaan joko Suomen tai maailman historiassa seuraavat vuosiluvut liittyvät?</a:t>
            </a:r>
          </a:p>
          <a:p>
            <a:r>
              <a:rPr lang="fi-FI" dirty="0"/>
              <a:t>1995</a:t>
            </a:r>
          </a:p>
          <a:p>
            <a:r>
              <a:rPr lang="fi-FI" dirty="0"/>
              <a:t>2002</a:t>
            </a:r>
          </a:p>
          <a:p>
            <a:r>
              <a:rPr lang="fi-FI" dirty="0"/>
              <a:t>1323</a:t>
            </a:r>
          </a:p>
          <a:p>
            <a:r>
              <a:rPr lang="fi-FI" dirty="0"/>
              <a:t>1789</a:t>
            </a:r>
          </a:p>
          <a:p>
            <a:r>
              <a:rPr lang="fi-FI" dirty="0"/>
              <a:t>1918</a:t>
            </a:r>
          </a:p>
          <a:p>
            <a:r>
              <a:rPr lang="fi-FI" dirty="0"/>
              <a:t>1939</a:t>
            </a:r>
          </a:p>
          <a:p>
            <a:r>
              <a:rPr lang="fi-FI" dirty="0"/>
              <a:t>1917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Tietovisa/vuosiluvut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u="sng" dirty="0" err="1"/>
              <a:t>Groos</a:t>
            </a:r>
            <a:r>
              <a:rPr lang="fi-FI" u="sng" dirty="0"/>
              <a:t> (1800-1900 l. vaihteessa):</a:t>
            </a:r>
            <a:endParaRPr lang="fi-FI" dirty="0"/>
          </a:p>
          <a:p>
            <a:pPr lvl="0"/>
            <a:r>
              <a:rPr lang="fi-FI" dirty="0"/>
              <a:t>Leikki on tulevan elämän harjoittelua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u="sng" dirty="0"/>
              <a:t>Hall:</a:t>
            </a:r>
            <a:endParaRPr lang="fi-FI" dirty="0"/>
          </a:p>
          <a:p>
            <a:pPr lvl="0"/>
            <a:r>
              <a:rPr lang="fi-FI" dirty="0"/>
              <a:t>”</a:t>
            </a:r>
            <a:r>
              <a:rPr lang="fi-FI" dirty="0" err="1"/>
              <a:t>rekapituaatioteoria</a:t>
            </a:r>
            <a:r>
              <a:rPr lang="fi-FI" dirty="0"/>
              <a:t>” – yksilön kehityksessä (näkyvät leikissä) kertautuvat ihmiskunnan aiemmat kehitysvaiheet (geneettisesti määräytynyt opittu käyttäytyminen)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Leikkiä selittävät teoriat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u="sng" dirty="0" err="1"/>
              <a:t>Huizinga</a:t>
            </a:r>
            <a:endParaRPr lang="fi-FI" dirty="0"/>
          </a:p>
          <a:p>
            <a:pPr lvl="0"/>
            <a:r>
              <a:rPr lang="fi-FI" dirty="0"/>
              <a:t>Kaikki kulttuuri juontaa juurensa leikistä</a:t>
            </a:r>
          </a:p>
          <a:p>
            <a:pPr lvl="0"/>
            <a:r>
              <a:rPr lang="fi-FI" dirty="0"/>
              <a:t>Leikki on vapaata. Leikki on vapautta.</a:t>
            </a:r>
          </a:p>
          <a:p>
            <a:pPr lvl="0"/>
            <a:r>
              <a:rPr lang="fi-FI" dirty="0"/>
              <a:t>Leikki on irtautumista ”tavallisesta” eli ”varsinaisesta” elämästä tilapäisen aktiivisuuden ilmapiiriin, jolla on oma tarkoituksensa</a:t>
            </a:r>
          </a:p>
          <a:p>
            <a:pPr lvl="0"/>
            <a:r>
              <a:rPr lang="fi-FI" dirty="0"/>
              <a:t>eristyneisyys ja rajoittuneisuus</a:t>
            </a:r>
          </a:p>
          <a:p>
            <a:pPr lvl="0"/>
            <a:r>
              <a:rPr lang="fi-FI" dirty="0"/>
              <a:t>Leikki vaatii ehdotonta järjestystä</a:t>
            </a:r>
          </a:p>
          <a:p>
            <a:pPr lvl="0"/>
            <a:r>
              <a:rPr lang="fi-FI" dirty="0"/>
              <a:t>Jännitys näyttelee leikissä erittäin tärkeää osaa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err="1"/>
              <a:t>Piagetin</a:t>
            </a:r>
            <a:r>
              <a:rPr lang="fi-FI" dirty="0"/>
              <a:t> mukaan leikin kehitys kytkeytyy ajattelun kehitykseen</a:t>
            </a:r>
          </a:p>
          <a:p>
            <a:pPr lvl="0">
              <a:buNone/>
            </a:pPr>
            <a:r>
              <a:rPr lang="fi-FI" dirty="0"/>
              <a:t> </a:t>
            </a:r>
          </a:p>
          <a:p>
            <a:pPr lvl="0"/>
            <a:r>
              <a:rPr lang="fi-FI" dirty="0"/>
              <a:t>Kognitiivista kehitystä ohjaavat muutosmekanismit:</a:t>
            </a:r>
          </a:p>
          <a:p>
            <a:pPr lvl="0">
              <a:buNone/>
            </a:pPr>
            <a:r>
              <a:rPr lang="fi-FI" dirty="0"/>
              <a:t>- assimilaatio</a:t>
            </a:r>
          </a:p>
          <a:p>
            <a:pPr lvl="0">
              <a:buNone/>
            </a:pPr>
            <a:r>
              <a:rPr lang="fi-FI" dirty="0"/>
              <a:t>- akkommodaatio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Assimilaatiossa yksilö yhdistää uuden tiedon aiempiin tietoihinsa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200" dirty="0" err="1"/>
              <a:t>Piagetin</a:t>
            </a:r>
            <a:r>
              <a:rPr lang="fi-FI" sz="3200" dirty="0"/>
              <a:t> käsitys leikistä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lnSpcReduction="10000"/>
          </a:bodyPr>
          <a:lstStyle/>
          <a:p>
            <a:pPr lvl="0"/>
            <a:endParaRPr lang="fi-FI" dirty="0"/>
          </a:p>
          <a:p>
            <a:r>
              <a:rPr lang="fi-FI" dirty="0"/>
              <a:t>Kun uusi tieto poikkeaa selvästi aiemmista tiedoista, yksilö voi joutua muuttamaan sisäisiä mallejaan siten, että ne vastaavat uutta tietoa (akkommodaatio)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yksilö muuttaa toimintaansa niin, että hallitsee tilanteen paremmin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Leikin lajit:</a:t>
            </a:r>
          </a:p>
          <a:p>
            <a:pPr lvl="0">
              <a:buNone/>
            </a:pPr>
            <a:r>
              <a:rPr lang="fi-FI" dirty="0"/>
              <a:t>- harjoitteluleikki (sensomotorinen vaihe 0-2 v)</a:t>
            </a:r>
          </a:p>
          <a:p>
            <a:pPr lvl="0">
              <a:buNone/>
            </a:pPr>
            <a:r>
              <a:rPr lang="fi-FI" dirty="0"/>
              <a:t>- symbolileikki (esioperationaalinen vaihe 2-7 v)</a:t>
            </a:r>
          </a:p>
          <a:p>
            <a:pPr lvl="0">
              <a:buNone/>
            </a:pPr>
            <a:r>
              <a:rPr lang="fi-FI" dirty="0"/>
              <a:t>- sääntöleikki (konkreettisten operaatioiden vaihe 6/7 – 11/12 v)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 err="1"/>
              <a:t>Vygotskyn</a:t>
            </a:r>
            <a:r>
              <a:rPr lang="fi-FI" dirty="0"/>
              <a:t> käsitys leikistä perustuu kulttuuriin.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 err="1"/>
              <a:t>Vygotsky</a:t>
            </a:r>
            <a:r>
              <a:rPr lang="fi-FI" dirty="0"/>
              <a:t> käyttää roolileikistä käsitettä esittävä mielikuvitusleikki. </a:t>
            </a:r>
            <a:r>
              <a:rPr lang="fi-FI" dirty="0" err="1"/>
              <a:t>Vygotsky</a:t>
            </a:r>
            <a:r>
              <a:rPr lang="fi-FI" dirty="0"/>
              <a:t> ei pidä leikkinä alle kolmivuotiaiden esineellistä toimintaa, vaan rajaa leikiksi ainoastaan myöhemmin alkavan roolileikin.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”Leikki on lapsen johtavaa toimintaa”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200" dirty="0" err="1"/>
              <a:t>Vygotskyn</a:t>
            </a:r>
            <a:r>
              <a:rPr lang="fi-FI" sz="3200" dirty="0"/>
              <a:t> käsitys leikistä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lvl="0"/>
            <a:r>
              <a:rPr lang="fi-FI" dirty="0"/>
              <a:t>Roolileikki syntyy silloin, kun lapsella alkaa esiintyä paljon saavuttamattomissa olevia pyrkimyksiä ja toiveita. Jos toiveet ja unelmat eivät toteudu, lapsi voi astua kuvitteelliseen maailmaan ja toteuttaa siellä unelmansa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Leikin tuottama mielikuvitus on uusi psykologinen prosessi lapsen kehityskulussa. Kuvitteellinen tilanne ja siihen tiiviisti liittyvät säännöt ovat kaksi leikin oleellista osatekijää.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i-FI" dirty="0"/>
              <a:t>Opiskelija osaa</a:t>
            </a:r>
          </a:p>
          <a:p>
            <a:r>
              <a:rPr lang="fi-FI" dirty="0"/>
              <a:t>Edistää lapsen leikkiä ja liikkumista</a:t>
            </a:r>
          </a:p>
          <a:p>
            <a:pPr>
              <a:buNone/>
            </a:pPr>
            <a:r>
              <a:rPr lang="fi-FI" i="1" dirty="0"/>
              <a:t> </a:t>
            </a:r>
            <a:endParaRPr lang="fi-FI" dirty="0"/>
          </a:p>
          <a:p>
            <a:pPr>
              <a:buNone/>
            </a:pPr>
            <a:r>
              <a:rPr lang="fi-FI" dirty="0"/>
              <a:t>Sisältö</a:t>
            </a:r>
          </a:p>
          <a:p>
            <a:r>
              <a:rPr lang="fi-FI" dirty="0"/>
              <a:t>Oppimisen alue: KASVAN, LIIKUN JA KEHITYN</a:t>
            </a:r>
          </a:p>
          <a:p>
            <a:r>
              <a:rPr lang="fi-FI" dirty="0"/>
              <a:t>Leikin merkitys lapsen kehitykselle</a:t>
            </a:r>
          </a:p>
          <a:p>
            <a:r>
              <a:rPr lang="fi-FI" dirty="0"/>
              <a:t>Omaehtoinen leikki ja leikin ohjaamisen menetelmät </a:t>
            </a:r>
          </a:p>
          <a:p>
            <a:r>
              <a:rPr lang="fi-FI" dirty="0"/>
              <a:t>Varhaiskasvatuksen liikuntaa ohjaavat suositukset</a:t>
            </a:r>
          </a:p>
          <a:p>
            <a:r>
              <a:rPr lang="fi-FI" dirty="0"/>
              <a:t>Omaehtoinen liikkuminen ja liikunnan ohjaamisen menetelmät, välineet, materiaalit ja ympäristöt </a:t>
            </a:r>
          </a:p>
          <a:p>
            <a:pPr>
              <a:buNone/>
            </a:pPr>
            <a:r>
              <a:rPr lang="fi-FI" i="1" dirty="0"/>
              <a:t> </a:t>
            </a:r>
            <a:endParaRPr lang="fi-FI" dirty="0"/>
          </a:p>
          <a:p>
            <a:pPr>
              <a:buNone/>
            </a:pPr>
            <a:r>
              <a:rPr lang="fi-FI" dirty="0"/>
              <a:t>Suoritus ja arviointi </a:t>
            </a:r>
          </a:p>
          <a:p>
            <a:r>
              <a:rPr lang="fi-FI" dirty="0"/>
              <a:t>aktiivinen osallistuminen ja oppimistehtävät</a:t>
            </a:r>
          </a:p>
          <a:p>
            <a:r>
              <a:rPr lang="fi-FI" dirty="0" err="1"/>
              <a:t>S/K/Hyl</a:t>
            </a:r>
            <a:endParaRPr lang="fi-FI" dirty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Leikki on lapsen työtä</a:t>
            </a:r>
          </a:p>
          <a:p>
            <a:endParaRPr lang="fi-FI" dirty="0"/>
          </a:p>
          <a:p>
            <a:r>
              <a:rPr lang="fi-FI" dirty="0">
                <a:sym typeface="Wingdings" pitchFamily="2" charset="2"/>
              </a:rPr>
              <a:t> mitä mieltä </a:t>
            </a:r>
            <a:r>
              <a:rPr lang="fi-FI">
                <a:sym typeface="Wingdings" pitchFamily="2" charset="2"/>
              </a:rPr>
              <a:t>olette väitteestä?</a:t>
            </a:r>
            <a:endParaRPr lang="fi-FI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kulttuurisidonnaisuus näkyy leikkien aiheissa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aika muuttaa leikkejä, mutta osa leikeistä säilyy halki aikoja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leikkikulttuuri on sidoksissa paikkaan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sukupuoli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Leikkien tematiikka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mitä leikki 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0822" y="1481138"/>
            <a:ext cx="6542356" cy="4525962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”</a:t>
            </a:r>
            <a:r>
              <a:rPr lang="fi-FI" dirty="0" err="1"/>
              <a:t>täsmälelut</a:t>
            </a:r>
            <a:r>
              <a:rPr lang="fi-FI" dirty="0"/>
              <a:t>”</a:t>
            </a:r>
          </a:p>
          <a:p>
            <a:pPr lvl="0"/>
            <a:r>
              <a:rPr lang="fi-FI" dirty="0"/>
              <a:t>nukke</a:t>
            </a:r>
          </a:p>
          <a:p>
            <a:pPr lvl="0"/>
            <a:r>
              <a:rPr lang="fi-FI" dirty="0"/>
              <a:t>tietokonepelit</a:t>
            </a:r>
          </a:p>
          <a:p>
            <a:pPr lvl="0"/>
            <a:r>
              <a:rPr lang="fi-FI" dirty="0"/>
              <a:t>lelut sukupuolen ja iän paljastajina</a:t>
            </a:r>
          </a:p>
          <a:p>
            <a:pPr lvl="0"/>
            <a:r>
              <a:rPr lang="fi-FI" dirty="0"/>
              <a:t>lelujen runsaus</a:t>
            </a:r>
          </a:p>
          <a:p>
            <a:pPr lvl="0"/>
            <a:r>
              <a:rPr lang="fi-FI" dirty="0"/>
              <a:t>”uutuus”</a:t>
            </a:r>
          </a:p>
          <a:p>
            <a:pPr lvl="0"/>
            <a:r>
              <a:rPr lang="fi-FI" dirty="0"/>
              <a:t>”leikkiarvo”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/>
              <a:t>Leikkivälineet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pPr>
              <a:buNone/>
            </a:pPr>
            <a:r>
              <a:rPr lang="fi-FI" dirty="0"/>
              <a:t>  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/>
              <a:t>Hyvän lelun määritelmä:  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/>
              <a:t>TOIMINNALLISUUS,TURVALLISUUS,</a:t>
            </a:r>
          </a:p>
          <a:p>
            <a:pPr>
              <a:buNone/>
            </a:pPr>
            <a:r>
              <a:rPr lang="fi-FI" dirty="0"/>
              <a:t>TALOUDELLISUUS, TAITEELLISUUS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/>
              <a:t>Tehtävä:</a:t>
            </a:r>
          </a:p>
          <a:p>
            <a:pPr>
              <a:buNone/>
            </a:pPr>
            <a:r>
              <a:rPr lang="fi-FI" dirty="0"/>
              <a:t>Suunnitelkaa pareittain lelu, joka täyttää hyvän lelun määritelmän tai miettikää jo olemassa oleva lelu, joka täyttää määritelmän</a:t>
            </a:r>
          </a:p>
          <a:p>
            <a:endParaRPr lang="fi-FI" dirty="0"/>
          </a:p>
        </p:txBody>
      </p:sp>
      <p:sp>
        <p:nvSpPr>
          <p:cNvPr id="4" name="Nuoli oikealle 3"/>
          <p:cNvSpPr/>
          <p:nvPr/>
        </p:nvSpPr>
        <p:spPr>
          <a:xfrm>
            <a:off x="971600" y="764704"/>
            <a:ext cx="29523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Vygotsky</a:t>
            </a:r>
            <a:r>
              <a:rPr lang="fi-FI" dirty="0"/>
              <a:t>: Lähikehityksen vyöhyke = lapsen aktiivisen ja potentiaalisen kehitystason välinen etäisyys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3200" dirty="0"/>
              <a:t>Leikki ja oppiminen</a:t>
            </a:r>
          </a:p>
        </p:txBody>
      </p:sp>
      <p:pic>
        <p:nvPicPr>
          <p:cNvPr id="4" name="Kuva 3" descr="440px-Zone_of_proximal_developmen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80928"/>
            <a:ext cx="4191000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None/>
            </a:pPr>
            <a:r>
              <a:rPr lang="fi-FI" dirty="0"/>
              <a:t>1) epäsuorat eli välilliset menetelmät:</a:t>
            </a:r>
          </a:p>
          <a:p>
            <a:pPr marL="624078" lvl="0" indent="-514350">
              <a:buNone/>
            </a:pPr>
            <a:endParaRPr lang="fi-FI" dirty="0"/>
          </a:p>
          <a:p>
            <a:pPr lvl="0"/>
            <a:r>
              <a:rPr lang="fi-FI" dirty="0"/>
              <a:t>aikuinen ei vaikuta leikkeihin leikkitilanteissa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aikuinen tukee leikkitilanteiden rakentumisessa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tila- ja aikajärjestelyt, leikkimateriaalin valinta, leikkimateriaalin esille asettaminen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Leikin ohjausmenettelyt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fi-FI" dirty="0"/>
              <a:t>2) suorat menetelmät: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aikuisella aktiivisempi rooli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aikuinen keskustelee, esittää kysymyksiä, antaa neuvoja ja selittää lasten jäljittelemien toimintojen merkityksiä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aikuinen voi myös leikkiä lapsen kanssa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”suunnitelmallinen roolileikki”: lapset ja aikuinen suunnittelevat yhdessä leikin teeman, roolit, mahdollisesti myös tilanteet ja tapahtumat sekä juonenkulun. Aikuinen ottaa itse roolin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u="sng" dirty="0"/>
              <a:t>Opettajan (ohjaajan) käyttäytymisen jatkumo</a:t>
            </a:r>
            <a:endParaRPr lang="fi-FI" dirty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/>
              <a:t>Lapsikeskeinen			       Aikuiskeskeinen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sz="1800" dirty="0"/>
              <a:t>Aktiivinen      ei-ohjaava    kysymykset     ohjaava	fyysinen</a:t>
            </a:r>
          </a:p>
          <a:p>
            <a:pPr>
              <a:buNone/>
            </a:pPr>
            <a:r>
              <a:rPr lang="fi-FI" sz="1800" dirty="0"/>
              <a:t>tarkkailija       puhe                                   </a:t>
            </a:r>
            <a:r>
              <a:rPr lang="fi-FI" sz="1800" dirty="0" err="1"/>
              <a:t>puhe</a:t>
            </a:r>
            <a:r>
              <a:rPr lang="fi-FI" sz="1800" dirty="0"/>
              <a:t>              väliintulo</a:t>
            </a:r>
          </a:p>
          <a:p>
            <a:pPr>
              <a:buNone/>
            </a:pPr>
            <a:endParaRPr lang="fi-FI" sz="1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/>
              <a:t>Leikin ohjaaminen:</a:t>
            </a:r>
            <a:br>
              <a:rPr lang="fi-FI" dirty="0"/>
            </a:br>
            <a:endParaRPr lang="fi-FI" dirty="0"/>
          </a:p>
        </p:txBody>
      </p:sp>
      <p:sp>
        <p:nvSpPr>
          <p:cNvPr id="4" name="Nuoli oikealle 3"/>
          <p:cNvSpPr/>
          <p:nvPr/>
        </p:nvSpPr>
        <p:spPr>
          <a:xfrm>
            <a:off x="1331640" y="2276872"/>
            <a:ext cx="61206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i-FI" dirty="0"/>
              <a:t>leikille varattu aika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leikille varattu tila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Leikkivälineet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kokemukset ja vaikutteet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lapsen psyykkinen ja fyysinen hyvinvointi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lapsen kontakti aikuiseen ja toisiin lapsiin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Leikin edellytykset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/>
          <a:lstStyle/>
          <a:p>
            <a:r>
              <a:rPr lang="fi-FI" dirty="0"/>
              <a:t>Suoritus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502920" y="2060848"/>
            <a:ext cx="8183880" cy="2657456"/>
          </a:xfrm>
        </p:spPr>
        <p:txBody>
          <a:bodyPr/>
          <a:lstStyle/>
          <a:p>
            <a:r>
              <a:rPr lang="fi-FI" dirty="0"/>
              <a:t>Aktiivinen tuntityöskentely</a:t>
            </a:r>
          </a:p>
          <a:p>
            <a:r>
              <a:rPr lang="fi-FI" dirty="0"/>
              <a:t>Tuokiot </a:t>
            </a:r>
            <a:r>
              <a:rPr lang="fi-FI" dirty="0" err="1"/>
              <a:t>pph:n</a:t>
            </a:r>
            <a:r>
              <a:rPr lang="fi-FI" dirty="0"/>
              <a:t> lapsille/muulle luokalle</a:t>
            </a:r>
          </a:p>
          <a:p>
            <a:r>
              <a:rPr lang="fi-FI" dirty="0"/>
              <a:t>Ryhmätyö leikistä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Aikuisen ja lapsen yhteiset leikit (köröttely- ja laululeikit, keholeikit, lorut)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0" dirty="0"/>
              <a:t>Leikin kehitys / leikin luokat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i-FI" dirty="0"/>
          </a:p>
          <a:p>
            <a:pPr lvl="0"/>
            <a:r>
              <a:rPr lang="fi-FI" dirty="0"/>
              <a:t>muutaman kuukaudesta eteenpäin</a:t>
            </a:r>
          </a:p>
          <a:p>
            <a:pPr lvl="0"/>
            <a:r>
              <a:rPr lang="fi-FI" dirty="0"/>
              <a:t>ensimm. ikävuoden lopulla lapsi alkaa ymmärtää esineiden käyttötarkoitusta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lapsi alkaa jäljitellä aikuista (kotileikki, kattilat, vispilät jne., nuket)</a:t>
            </a:r>
          </a:p>
          <a:p>
            <a:pPr lvl="0"/>
            <a:r>
              <a:rPr lang="fi-FI" dirty="0"/>
              <a:t>alussa aikuinen vahvasti mukana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Esineleikit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i-FI" dirty="0"/>
              <a:t>kun lapsi ymmärtää esineiden käyttötarkoituksiin liittyviä merkityksiä, on kuvitteluleikin kehittyminen lähellä</a:t>
            </a:r>
          </a:p>
          <a:p>
            <a:pPr lvl="0"/>
            <a:r>
              <a:rPr lang="fi-FI" dirty="0"/>
              <a:t>vähitellen lapsi ei tarvitse konkreettista esinettä leikkiin, vaan korvaa esineen toisella (puupalikka voi olla nukke, suihku puhelin jne.)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lapselle on muodostunut kyky kuvitella</a:t>
            </a:r>
          </a:p>
          <a:p>
            <a:pPr lvl="0"/>
            <a:r>
              <a:rPr lang="fi-FI" dirty="0"/>
              <a:t>aikuinen voi tukea kuvitteluleikkien kehittymistä (liikuttaa esineitä ikään kuin ne eläisivät, olla mukana kotileikissä jne.)</a:t>
            </a:r>
          </a:p>
          <a:p>
            <a:pPr lvl="0"/>
            <a:r>
              <a:rPr lang="fi-FI" dirty="0"/>
              <a:t>kuvitteluleikit säilyvät lapsen ensisijaisimpana leikkimuotona vielä esiopetusikään asti</a:t>
            </a:r>
          </a:p>
          <a:p>
            <a:r>
              <a:rPr lang="fi-FI" dirty="0"/>
              <a:t>on todettu, että symbolisen leikin taso (miten lapsi osaa antaa uusia merkityksiä asioille ja esineille) ennustaa myöhempää kielellistä ja älyllistä kehitystä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leikki ja kielellinen kehitys yhteydessä toisiinsa</a:t>
            </a:r>
          </a:p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fi-FI" dirty="0"/>
              <a:t>Mielikuva- ja esinetoimintoleikit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esim. yli vuoden ikäinen lapsi tykkää kantaa tavaroita mieluiselle henkilölle, samoin kuin esim. kassien ja korien purkamista sekä täyttämistä</a:t>
            </a:r>
          </a:p>
          <a:p>
            <a:pPr lvl="0"/>
            <a:r>
              <a:rPr lang="fi-FI" dirty="0"/>
              <a:t>tämänikäinen lapsi nauttii myös veto- ja työntöleluilla sekä isoilla istuttavilla traktoreilla, kuorma-autoilla, mopoilla jne. leikkimisestä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tärkeää, että lapsiryhmässä tällaisia tavaroita riittävästi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i-FI" dirty="0"/>
              <a:t>Liikkumiseen liittyvät leikit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i-FI" dirty="0"/>
              <a:t>vaatii lapselta suunnittelukykyä (mitä haluaa tehdä, mikä olla)</a:t>
            </a:r>
          </a:p>
          <a:p>
            <a:pPr lvl="0"/>
            <a:r>
              <a:rPr lang="fi-FI" dirty="0"/>
              <a:t>roolihahmot, jotka esittävät jotain toista henkilöä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roolihahmojen kautta lapsi oppii eläytymään toisen ihmisen maailmaan</a:t>
            </a:r>
          </a:p>
          <a:p>
            <a:pPr lvl="0"/>
            <a:r>
              <a:rPr lang="fi-FI" dirty="0"/>
              <a:t>roolihahmojen pitää vastata jollakin tavalla toisiaan, vuoropuhelu pitää juonta koossa 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vaatii pitkäjänteisyyttä ja kykyä yhteisiin sopimuksiin</a:t>
            </a:r>
          </a:p>
          <a:p>
            <a:pPr lvl="0"/>
            <a:r>
              <a:rPr lang="fi-FI" dirty="0"/>
              <a:t>roolileikki vaatii monia taitoja, mutta myös kehittää niitä</a:t>
            </a:r>
          </a:p>
          <a:p>
            <a:pPr lvl="0"/>
            <a:r>
              <a:rPr lang="fi-FI" dirty="0"/>
              <a:t>alkavaa roolileikkiä jo parivuotiailla (puhumaan oppiminen)</a:t>
            </a:r>
          </a:p>
          <a:p>
            <a:pPr lvl="0"/>
            <a:r>
              <a:rPr lang="fi-FI" dirty="0"/>
              <a:t>alussa roolileikki vaatii aikuisen osallistumista (apuna juonen etenemisessä, tarjoaa roolivaatteita, sovittelijana, leikkitilan järjestely)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i-FI" sz="3200" dirty="0"/>
              <a:t>Roolileikki (3/4 – 6/8 v)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lapset voivat leikkiä tarinoita, joita he keksivät itse tai yhdessä aikuisen kanssa (esim. lasten omista kokemuksista, lasten kuulemia tarinoita ja satuja)</a:t>
            </a:r>
          </a:p>
          <a:p>
            <a:pPr lvl="0"/>
            <a:r>
              <a:rPr lang="fi-FI" dirty="0"/>
              <a:t>lasten kielelliset taidot tarpeeksi kehittyneet, jotta he voivat käsitellä luontevasti asioita, jotka eivät ole tässä ja nyt</a:t>
            </a:r>
          </a:p>
          <a:p>
            <a:pPr lvl="0"/>
            <a:r>
              <a:rPr lang="fi-FI" dirty="0"/>
              <a:t>aikuisen rooli </a:t>
            </a:r>
            <a:r>
              <a:rPr lang="fi-FI" dirty="0" err="1"/>
              <a:t>suht</a:t>
            </a:r>
            <a:r>
              <a:rPr lang="fi-FI" dirty="0"/>
              <a:t>. tärkeä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i-FI" sz="3200" dirty="0"/>
              <a:t>Juonelliset draama-, satu- ja kertomusleikit (4-8 v)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vaativat sen, että osallistujat hallitsevat leikin säännöt ja sitoutuvat niihin</a:t>
            </a:r>
          </a:p>
          <a:p>
            <a:pPr lvl="0"/>
            <a:r>
              <a:rPr lang="fi-FI" dirty="0"/>
              <a:t>säännöt voivat olla hyvinkin leikkimielisiä, mutta niitä noudatetaan tosissaan</a:t>
            </a:r>
          </a:p>
          <a:p>
            <a:pPr lvl="0"/>
            <a:r>
              <a:rPr lang="fi-FI" dirty="0"/>
              <a:t>eivät sinällään vaadi kielellisiä taitoja, joten joillakin lapsilla ne saattavat olla yksi keino päästä mukaan leikkimään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i-FI" sz="3600" dirty="0"/>
              <a:t>Sääntöleikit (5/6 v </a:t>
            </a:r>
            <a:r>
              <a:rPr lang="fi-FI" sz="3600" dirty="0">
                <a:sym typeface="Wingdings"/>
              </a:rPr>
              <a:t></a:t>
            </a:r>
            <a:r>
              <a:rPr lang="fi-FI" sz="3600" dirty="0"/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fi-FI" b="1" dirty="0"/>
              <a:t>1) Rakentelu- sekä vesi- ja hiekkaleikit</a:t>
            </a:r>
            <a:endParaRPr lang="fi-FI" dirty="0"/>
          </a:p>
          <a:p>
            <a:pPr lvl="0">
              <a:buNone/>
            </a:pPr>
            <a:r>
              <a:rPr lang="fi-FI" b="1" dirty="0"/>
              <a:t>2) Perinneleikit sekä ystävyyden- ja rauhanleikit</a:t>
            </a:r>
            <a:endParaRPr lang="fi-FI" dirty="0"/>
          </a:p>
          <a:p>
            <a:pPr lvl="0">
              <a:buNone/>
            </a:pPr>
            <a:r>
              <a:rPr lang="fi-FI" b="1" dirty="0"/>
              <a:t>3) Odotteluleikit ja sormileikit</a:t>
            </a:r>
            <a:endParaRPr lang="fi-FI" dirty="0"/>
          </a:p>
          <a:p>
            <a:pPr lvl="0">
              <a:buNone/>
            </a:pPr>
            <a:r>
              <a:rPr lang="fi-FI" b="1" dirty="0"/>
              <a:t>4) Didaktiset leikit/sääntöleikit</a:t>
            </a:r>
          </a:p>
          <a:p>
            <a:pPr lvl="0">
              <a:buNone/>
            </a:pPr>
            <a:r>
              <a:rPr lang="fi-FI" b="1" dirty="0"/>
              <a:t>5) Juonelliset draama-, satu- ja kertomusleikit </a:t>
            </a:r>
            <a:endParaRPr lang="fi-FI" dirty="0"/>
          </a:p>
          <a:p>
            <a:pPr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Ryhmätyö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Kerätkää omaan aiheeseen liittyvä olennainen tieto (</a:t>
            </a:r>
            <a:r>
              <a:rPr lang="fi-FI" dirty="0" err="1"/>
              <a:t>Padlet/posteri</a:t>
            </a:r>
            <a:r>
              <a:rPr lang="fi-FI" dirty="0"/>
              <a:t>?!?)</a:t>
            </a:r>
          </a:p>
          <a:p>
            <a:r>
              <a:rPr lang="fi-FI" dirty="0"/>
              <a:t>Jokaisella ryhmällä aikaa noin 15 min </a:t>
            </a:r>
            <a:r>
              <a:rPr lang="fi-FI" dirty="0">
                <a:sym typeface="Wingdings" pitchFamily="2" charset="2"/>
              </a:rPr>
              <a:t> valmistautukaa ohjaamaan muille leikkiä tai muulla tavoin esittelemään oma aihe käytännön esimerkillä</a:t>
            </a:r>
          </a:p>
          <a:p>
            <a:pPr>
              <a:buNone/>
            </a:pPr>
            <a:endParaRPr lang="fi-FI" dirty="0">
              <a:sym typeface="Wingdings" pitchFamily="2" charset="2"/>
            </a:endParaRPr>
          </a:p>
          <a:p>
            <a:pPr>
              <a:buNone/>
            </a:pPr>
            <a:endParaRPr lang="fi-FI" dirty="0">
              <a:sym typeface="Wingdings" pitchFamily="2" charset="2"/>
            </a:endParaRPr>
          </a:p>
          <a:p>
            <a:pPr>
              <a:buNone/>
            </a:pPr>
            <a:r>
              <a:rPr lang="fi-FI" i="1">
                <a:sym typeface="Wingdings" pitchFamily="2" charset="2"/>
              </a:rPr>
              <a:t>Leikin käsikirja</a:t>
            </a:r>
            <a:endParaRPr lang="fi-FI" i="1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Ryhmätyö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https://edu.fi/yleissivistava_koulutus/varhaiskasvatus/102/0/tarinallisen_leikin_kasikirja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>
              <a:buNone/>
            </a:pPr>
            <a:r>
              <a:rPr lang="fi-FI" sz="3600" dirty="0"/>
              <a:t>Mitä leikki on?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LEIKKI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Varhaisvuosien fyysisen aktiivisuuden suositukset</a:t>
            </a:r>
            <a:r>
              <a:rPr lang="fi-FI" sz="2400" i="1" dirty="0"/>
              <a:t>. (OKM 2016)</a:t>
            </a:r>
            <a:endParaRPr lang="fi-FI" sz="240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sz="2000" dirty="0"/>
              <a:t>Vauhti virkistää – vähintään kolme tuntia liikkumista joka päivä</a:t>
            </a:r>
          </a:p>
          <a:p>
            <a:r>
              <a:rPr lang="fi-FI" sz="2000" dirty="0"/>
              <a:t>Aktiivinen tekeminen innostaa – liika istuminen on ikävää</a:t>
            </a:r>
          </a:p>
          <a:p>
            <a:r>
              <a:rPr lang="fi-FI" sz="2000" dirty="0"/>
              <a:t>Kohti liikkuvaa elämäntapaa – perhe tärkeä roolimalli</a:t>
            </a:r>
          </a:p>
          <a:p>
            <a:r>
              <a:rPr lang="fi-FI" sz="2000" dirty="0"/>
              <a:t>Kuuntele – anna lapselle mahdollisuus vaikuttaa</a:t>
            </a:r>
          </a:p>
          <a:p>
            <a:r>
              <a:rPr lang="fi-FI" sz="2000" dirty="0"/>
              <a:t>Tekemällä taitoja – monipuolisuus kunniaan</a:t>
            </a:r>
          </a:p>
          <a:p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Ympäristö haastaa ja hauskuuttaa – ulkona unelmat todeksi</a:t>
            </a:r>
          </a:p>
          <a:p>
            <a:r>
              <a:rPr lang="fi-FI" sz="2000" dirty="0"/>
              <a:t>Välineet ja lelut – innosta kokeilemaan</a:t>
            </a:r>
          </a:p>
          <a:p>
            <a:r>
              <a:rPr lang="fi-FI" sz="2000" dirty="0"/>
              <a:t>Ohjattu liikunta – onnistumisen elämyksiä</a:t>
            </a:r>
          </a:p>
          <a:p>
            <a:r>
              <a:rPr lang="fi-FI" sz="2000" dirty="0"/>
              <a:t>Liikunta varhaiskasvatuksessa – jokaisen lapsen oikeus</a:t>
            </a:r>
          </a:p>
          <a:p>
            <a:r>
              <a:rPr lang="fi-FI" sz="2000" dirty="0"/>
              <a:t>Koko kylä liikuttaa – kaikki yhteistyössä</a:t>
            </a:r>
          </a:p>
        </p:txBody>
      </p:sp>
    </p:spTree>
    <p:extLst>
      <p:ext uri="{BB962C8B-B14F-4D97-AF65-F5344CB8AC3E}">
        <p14:creationId xmlns:p14="http://schemas.microsoft.com/office/powerpoint/2010/main" val="2360722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/>
        </p:nvGraphicFramePr>
        <p:xfrm>
          <a:off x="611560" y="404664"/>
          <a:ext cx="77724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isällön paikkamerkki 5"/>
          <p:cNvSpPr>
            <a:spLocks noGrp="1"/>
          </p:cNvSpPr>
          <p:nvPr>
            <p:ph sz="quarter" idx="1"/>
          </p:nvPr>
        </p:nvSpPr>
        <p:spPr>
          <a:xfrm flipV="1">
            <a:off x="914400" y="6019799"/>
            <a:ext cx="7772400" cy="4571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fi-FI" dirty="0"/>
          </a:p>
          <a:p>
            <a:pPr algn="ctr">
              <a:buNone/>
            </a:pPr>
            <a:endParaRPr lang="fi-FI" dirty="0"/>
          </a:p>
        </p:txBody>
      </p:sp>
      <p:pic>
        <p:nvPicPr>
          <p:cNvPr id="62466" name="Picture 2" descr="https://tiedebasaari.files.wordpress.com/2011/08/videopelaaja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149080"/>
            <a:ext cx="3334857" cy="2204864"/>
          </a:xfrm>
          <a:prstGeom prst="rect">
            <a:avLst/>
          </a:prstGeom>
          <a:noFill/>
        </p:spPr>
      </p:pic>
      <p:pic>
        <p:nvPicPr>
          <p:cNvPr id="7" name="Kuva 6" descr="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4293096"/>
            <a:ext cx="3384376" cy="242653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24136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4000" dirty="0"/>
              <a:t>Liikunnan määrä</a:t>
            </a:r>
            <a:br>
              <a:rPr lang="fi-FI" dirty="0"/>
            </a:br>
            <a:r>
              <a:rPr lang="fi-FI" sz="2000" i="1" dirty="0"/>
              <a:t>Lapsi tarvitsee joka päivä vähintään 3 tuntia reipasta liikuntaa</a:t>
            </a:r>
            <a:br>
              <a:rPr lang="fi-FI" dirty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fi-FI" dirty="0"/>
          </a:p>
          <a:p>
            <a:pPr>
              <a:buNone/>
            </a:pPr>
            <a:endParaRPr lang="fi-FI" sz="3800" dirty="0"/>
          </a:p>
          <a:p>
            <a:pPr lvl="0"/>
            <a:r>
              <a:rPr lang="fi-FI" sz="3800" dirty="0"/>
              <a:t>Lapsella on sisäsyntyinen tarve liikkua</a:t>
            </a:r>
          </a:p>
          <a:p>
            <a:pPr>
              <a:buNone/>
            </a:pPr>
            <a:endParaRPr lang="fi-FI" sz="3800" dirty="0"/>
          </a:p>
          <a:p>
            <a:pPr lvl="0"/>
            <a:r>
              <a:rPr lang="fi-FI" sz="3800" dirty="0"/>
              <a:t>liikunta edellytys lapsen normaalille fyysiselle kasvulle ja kehitykselle</a:t>
            </a:r>
          </a:p>
          <a:p>
            <a:pPr>
              <a:buNone/>
            </a:pPr>
            <a:endParaRPr lang="fi-FI" sz="3800" dirty="0"/>
          </a:p>
          <a:p>
            <a:pPr lvl="0"/>
            <a:r>
              <a:rPr lang="fi-FI" sz="3800" dirty="0"/>
              <a:t>lasten normaali motorinen kehittyminen vaatii päivittäisiä mahdollisuuksia harjoitella liikkumista</a:t>
            </a:r>
          </a:p>
          <a:p>
            <a:pPr>
              <a:buNone/>
            </a:pPr>
            <a:endParaRPr lang="fi-FI" sz="3800" dirty="0"/>
          </a:p>
          <a:p>
            <a:pPr lvl="0"/>
            <a:r>
              <a:rPr lang="fi-FI" sz="3800" dirty="0"/>
              <a:t>vähän liikkuvaa lasta tulisi rohkaista liikkumaan enemmän</a:t>
            </a:r>
          </a:p>
          <a:p>
            <a:pPr>
              <a:buNone/>
            </a:pPr>
            <a:endParaRPr lang="fi-FI" sz="3800" dirty="0"/>
          </a:p>
          <a:p>
            <a:pPr lvl="0"/>
            <a:r>
              <a:rPr lang="fi-FI" sz="3800" dirty="0"/>
              <a:t>päivittäisen liikunnan väheneminen ja ravinnosta saadun energian määrän kasvu </a:t>
            </a:r>
            <a:r>
              <a:rPr lang="fi-FI" sz="3800" dirty="0">
                <a:sym typeface="Wingdings"/>
              </a:rPr>
              <a:t></a:t>
            </a:r>
            <a:r>
              <a:rPr lang="fi-FI" sz="3800" dirty="0"/>
              <a:t> ylipainoisten lasten määrä kasvaa jatkuvasti (tällä hetkellä 10-20%)</a:t>
            </a:r>
          </a:p>
          <a:p>
            <a:pPr>
              <a:buNone/>
            </a:pPr>
            <a:endParaRPr lang="fi-FI" sz="3800" dirty="0"/>
          </a:p>
          <a:p>
            <a:pPr lvl="0"/>
            <a:r>
              <a:rPr lang="fi-FI" sz="3800" dirty="0"/>
              <a:t>fyysinen aktiivisuus ennaltaehkäisee monien tautien syntymistä (mm. 2-tyypin diabetes, ylipaino) ja terveyttä heikentävien tekijöiden ilmenemistä</a:t>
            </a:r>
          </a:p>
          <a:p>
            <a:pPr>
              <a:buNone/>
            </a:pPr>
            <a:endParaRPr lang="fi-FI" sz="3800" dirty="0"/>
          </a:p>
          <a:p>
            <a:pPr lvl="0"/>
            <a:r>
              <a:rPr lang="fi-FI" sz="3800" dirty="0"/>
              <a:t>alle kouluikäisten lasten liikkumisesta suurin osa on omaehtoista liikuntaa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Liikunnan määrä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Vain 10-20 % alle kouluikäisistä liikkuu riittävästi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Liiallista paikallaanoloa tulisi välttää</a:t>
            </a:r>
          </a:p>
          <a:p>
            <a:pPr marL="0" indent="0">
              <a:buNone/>
            </a:pPr>
            <a:endParaRPr lang="fi-FI" dirty="0"/>
          </a:p>
          <a:p>
            <a:pPr>
              <a:buNone/>
            </a:pPr>
            <a:r>
              <a:rPr lang="fi-FI" dirty="0" err="1">
                <a:solidFill>
                  <a:schemeClr val="accent1"/>
                </a:solidFill>
              </a:rPr>
              <a:t>Huom</a:t>
            </a:r>
            <a:r>
              <a:rPr lang="fi-FI" dirty="0">
                <a:solidFill>
                  <a:schemeClr val="accent1"/>
                </a:solidFill>
              </a:rPr>
              <a:t>!</a:t>
            </a:r>
            <a:endParaRPr lang="fi-FI" dirty="0"/>
          </a:p>
          <a:p>
            <a:pPr lvl="0"/>
            <a:r>
              <a:rPr lang="fi-FI" dirty="0"/>
              <a:t>ulkona oleminen ei ole = 3h/pv liikuntaa!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3h ei täyty myöskään automaattisesti kotona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keskustele vanhempien kanssa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tutkimusten mukaan suositus ei kovinkaan usein täyty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24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852487"/>
            <a:ext cx="75152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1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772816"/>
          </a:xfrm>
        </p:spPr>
        <p:txBody>
          <a:bodyPr>
            <a:normAutofit fontScale="90000"/>
          </a:bodyPr>
          <a:lstStyle/>
          <a:p>
            <a:br>
              <a:rPr lang="fi-FI" sz="4000" dirty="0"/>
            </a:br>
            <a:r>
              <a:rPr lang="fi-FI" sz="4000" dirty="0"/>
              <a:t>Liikunnan laatu</a:t>
            </a:r>
            <a:br>
              <a:rPr lang="fi-FI" dirty="0"/>
            </a:br>
            <a:r>
              <a:rPr lang="fi-FI" sz="2000" i="1" dirty="0"/>
              <a:t>Lapsen tulee saada päivittäin harjoitella motorisia perustaitoja monipuolisesti eri ympäristöissä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085584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/>
              <a:t>   </a:t>
            </a:r>
          </a:p>
          <a:p>
            <a:pPr lvl="0">
              <a:buNone/>
            </a:pPr>
            <a:endParaRPr lang="fi-FI" dirty="0"/>
          </a:p>
          <a:p>
            <a:pPr lvl="0">
              <a:buNone/>
            </a:pPr>
            <a:endParaRPr lang="fi-FI" dirty="0"/>
          </a:p>
          <a:p>
            <a:pPr lvl="0">
              <a:buNone/>
            </a:pPr>
            <a:endParaRPr lang="fi-FI" sz="2000" dirty="0"/>
          </a:p>
          <a:p>
            <a:pPr lvl="0">
              <a:buNone/>
            </a:pPr>
            <a:endParaRPr lang="fi-FI" sz="2000" dirty="0"/>
          </a:p>
          <a:p>
            <a:pPr lvl="0">
              <a:buNone/>
            </a:pPr>
            <a:endParaRPr lang="fi-FI" sz="2000" dirty="0"/>
          </a:p>
          <a:p>
            <a:pPr lvl="0">
              <a:buNone/>
            </a:pPr>
            <a:r>
              <a:rPr lang="fi-FI" sz="2000" dirty="0"/>
              <a:t>      </a:t>
            </a:r>
            <a:r>
              <a:rPr lang="fi-FI" sz="1600" dirty="0"/>
              <a:t>Tahdonalaisten toimintojen oppiminen vaatii hermostojen kypsymistä ja kehittymistä </a:t>
            </a:r>
            <a:r>
              <a:rPr lang="fi-FI" sz="1600" dirty="0">
                <a:sym typeface="Wingdings"/>
              </a:rPr>
              <a:t></a:t>
            </a:r>
            <a:r>
              <a:rPr lang="fi-FI" sz="1600" dirty="0"/>
              <a:t> perinnöllinen aikataulu ja harjoittelu</a:t>
            </a:r>
          </a:p>
          <a:p>
            <a:pPr lvl="0">
              <a:buNone/>
            </a:pPr>
            <a:endParaRPr lang="fi-FI" sz="1600" dirty="0"/>
          </a:p>
          <a:p>
            <a:pPr lvl="0">
              <a:buNone/>
            </a:pPr>
            <a:r>
              <a:rPr lang="fi-FI" sz="1600" dirty="0"/>
              <a:t>      Hermostollinen kehittyminen johtaa myös kehonhahmotuksen ja –</a:t>
            </a:r>
            <a:r>
              <a:rPr lang="fi-FI" sz="1600" dirty="0" err="1"/>
              <a:t>puolisuuden</a:t>
            </a:r>
            <a:r>
              <a:rPr lang="fi-FI" sz="1600" dirty="0"/>
              <a:t> (lateraalisuus) oppimiseen </a:t>
            </a:r>
            <a:r>
              <a:rPr lang="fi-FI" sz="1600" dirty="0">
                <a:sym typeface="Wingdings"/>
              </a:rPr>
              <a:t></a:t>
            </a:r>
            <a:r>
              <a:rPr lang="fi-FI" sz="1600" dirty="0"/>
              <a:t> tuntee ja nimeää kehon eri osia, tunnistaa kehon ääriviivat ja eri puolet sekä pystyy ylittämään kehon oletetun keskilinjan</a:t>
            </a:r>
          </a:p>
          <a:p>
            <a:pPr lvl="0">
              <a:buNone/>
            </a:pPr>
            <a:endParaRPr lang="fi-FI" sz="2000" dirty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/>
          </a:p>
          <a:p>
            <a:pPr>
              <a:buNone/>
            </a:pPr>
            <a:endParaRPr lang="fi-FI" dirty="0"/>
          </a:p>
        </p:txBody>
      </p:sp>
      <p:pic>
        <p:nvPicPr>
          <p:cNvPr id="59394" name="Picture 2" descr="https://peda.net/kannonkoski/e-opin-oppikirjat/ihminen8/aivot/kuvamappi/kuvagalleria/aivojen-rakenne2:file/photo/ac6d58fc5a23081b7e7b850107b4ea8f60fa825e/ihminen_hermosto_aivot_shutterstock_1096458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3246"/>
            <a:ext cx="3600400" cy="2630875"/>
          </a:xfrm>
          <a:prstGeom prst="rect">
            <a:avLst/>
          </a:prstGeom>
          <a:noFill/>
        </p:spPr>
      </p:pic>
      <p:sp>
        <p:nvSpPr>
          <p:cNvPr id="5" name="5-sakarainen tähti 4"/>
          <p:cNvSpPr/>
          <p:nvPr/>
        </p:nvSpPr>
        <p:spPr>
          <a:xfrm>
            <a:off x="611560" y="4581128"/>
            <a:ext cx="216024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5-sakarainen tähti 5"/>
          <p:cNvSpPr/>
          <p:nvPr/>
        </p:nvSpPr>
        <p:spPr>
          <a:xfrm>
            <a:off x="467544" y="5517232"/>
            <a:ext cx="216024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683568" y="501317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dirty="0"/>
              <a:t>kehon tahdonalainen liikkuminen vaatii lapselta aktiivista vuorovaikutusta ympäristön kanssa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lapsi reagoi ympäristönsä ärsykkeeseen liikkumalla</a:t>
            </a:r>
          </a:p>
        </p:txBody>
      </p:sp>
      <p:pic>
        <p:nvPicPr>
          <p:cNvPr id="69636" name="Picture 4" descr="Kuvahaun tulos haulle kalpan pe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218877" cy="2088232"/>
          </a:xfrm>
          <a:prstGeom prst="rect">
            <a:avLst/>
          </a:prstGeom>
          <a:noFill/>
        </p:spPr>
      </p:pic>
      <p:sp>
        <p:nvSpPr>
          <p:cNvPr id="69638" name="AutoShape 6" descr="Kuvahaun tulos haulle liverpool fc go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9640" name="Picture 8" descr="http://s.ndtvimg.com/images/stories/sturridge-640-swansea-e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3456384" cy="2306057"/>
          </a:xfrm>
          <a:prstGeom prst="rect">
            <a:avLst/>
          </a:prstGeom>
          <a:noFill/>
        </p:spPr>
      </p:pic>
      <p:pic>
        <p:nvPicPr>
          <p:cNvPr id="69642" name="Picture 10" descr="Kuvahaun tulos haulle lasten jump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1368152" cy="1338016"/>
          </a:xfrm>
          <a:prstGeom prst="rect">
            <a:avLst/>
          </a:prstGeom>
          <a:noFill/>
        </p:spPr>
      </p:pic>
      <p:sp>
        <p:nvSpPr>
          <p:cNvPr id="10" name="5-sakarainen tähti 9"/>
          <p:cNvSpPr/>
          <p:nvPr/>
        </p:nvSpPr>
        <p:spPr>
          <a:xfrm>
            <a:off x="467544" y="5013176"/>
            <a:ext cx="216024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899592" y="4293097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dirty="0"/>
              <a:t>useiden toistojen myötä motoriset taidot automatisoituvat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alkeismalli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perusmalli, eli lapsi voi seurata esim. muuttuvia maaston muotoja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taidot kehittyvät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automatisoitunut vaihe eli taidon ihannemalli</a:t>
            </a:r>
          </a:p>
          <a:p>
            <a:pPr lvl="0"/>
            <a:endParaRPr lang="fi-FI" dirty="0"/>
          </a:p>
          <a:p>
            <a:r>
              <a:rPr lang="fi-FI" dirty="0"/>
              <a:t>lapsen tulisi saavuttaa motoristen taitojen perusmallit ennen kouluikää (motoriikan havainnointi ja arviointi)</a:t>
            </a:r>
          </a:p>
          <a:p>
            <a:pPr lvl="0"/>
            <a:endParaRPr lang="fi-FI" dirty="0"/>
          </a:p>
        </p:txBody>
      </p:sp>
      <p:sp>
        <p:nvSpPr>
          <p:cNvPr id="4" name="5-sakarainen tähti 3"/>
          <p:cNvSpPr/>
          <p:nvPr/>
        </p:nvSpPr>
        <p:spPr>
          <a:xfrm>
            <a:off x="683568" y="4293096"/>
            <a:ext cx="216024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5-sakarainen tähti 4"/>
          <p:cNvSpPr/>
          <p:nvPr/>
        </p:nvSpPr>
        <p:spPr>
          <a:xfrm>
            <a:off x="683568" y="4869160"/>
            <a:ext cx="216024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5-sakarainen tähti 5"/>
          <p:cNvSpPr/>
          <p:nvPr/>
        </p:nvSpPr>
        <p:spPr>
          <a:xfrm>
            <a:off x="683568" y="5661248"/>
            <a:ext cx="216024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8614" name="Picture 6" descr="Kävellä (Kuva: Elina Vannine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2374568" cy="1584176"/>
          </a:xfrm>
          <a:prstGeom prst="rect">
            <a:avLst/>
          </a:prstGeom>
          <a:noFill/>
        </p:spPr>
      </p:pic>
      <p:pic>
        <p:nvPicPr>
          <p:cNvPr id="68616" name="Picture 8" descr="Metsä (Kuva: Kirsti Lehtine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3359696" cy="251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i-FI" dirty="0"/>
          </a:p>
          <a:p>
            <a:pPr lvl="0">
              <a:buNone/>
            </a:pPr>
            <a:endParaRPr lang="fi-FI" sz="1700" dirty="0"/>
          </a:p>
          <a:p>
            <a:pPr lvl="0"/>
            <a:endParaRPr lang="fi-FI" sz="1700" dirty="0"/>
          </a:p>
          <a:p>
            <a:pPr lvl="0"/>
            <a:endParaRPr lang="fi-FI" sz="1700" dirty="0"/>
          </a:p>
          <a:p>
            <a:pPr lvl="0"/>
            <a:endParaRPr lang="fi-FI" sz="1700" dirty="0"/>
          </a:p>
          <a:p>
            <a:pPr lvl="0">
              <a:buNone/>
            </a:pPr>
            <a:r>
              <a:rPr lang="fi-FI" sz="1700" dirty="0"/>
              <a:t>     </a:t>
            </a:r>
          </a:p>
          <a:p>
            <a:pPr lvl="0">
              <a:buNone/>
            </a:pPr>
            <a:endParaRPr lang="fi-FI" sz="1700" dirty="0"/>
          </a:p>
          <a:p>
            <a:pPr lvl="0">
              <a:buNone/>
            </a:pPr>
            <a:r>
              <a:rPr lang="fi-FI" sz="1700" dirty="0"/>
              <a:t>     hyvät motoriset taidot vähentävät lasten tapaturmia (tutkimustulokset) </a:t>
            </a:r>
            <a:r>
              <a:rPr lang="fi-FI" sz="1700" dirty="0">
                <a:sym typeface="Wingdings"/>
              </a:rPr>
              <a:t></a:t>
            </a:r>
            <a:r>
              <a:rPr lang="fi-FI" sz="1700" dirty="0"/>
              <a:t> automatisoituneessa vaiheessa lapsen ei tarvitse kiinnittää kaikkea huomiotaan liikkumiseensa vaan voi kiinnittää enemmän huomiota ympäristön havainnoimiseen</a:t>
            </a:r>
          </a:p>
          <a:p>
            <a:pPr>
              <a:buNone/>
            </a:pPr>
            <a:endParaRPr lang="fi-FI" sz="1700" dirty="0"/>
          </a:p>
          <a:p>
            <a:pPr lvl="0">
              <a:buNone/>
            </a:pPr>
            <a:r>
              <a:rPr lang="fi-FI" sz="1700" dirty="0"/>
              <a:t>     havaintomotoriset taidot (miten lapsi hahmottaa omaa kehoaan ja sen eri puolia suhteessa ympäröivään tilaan, aikaan ja voimaan) ja motoriset perustaidot ovat tiedollisen kehityksen välineitä </a:t>
            </a:r>
            <a:r>
              <a:rPr lang="fi-FI" sz="1700" dirty="0">
                <a:sym typeface="Wingdings"/>
              </a:rPr>
              <a:t></a:t>
            </a:r>
            <a:r>
              <a:rPr lang="fi-FI" sz="1700" dirty="0"/>
              <a:t> liikunnalla on suuri merkitys oppimiseen</a:t>
            </a:r>
          </a:p>
          <a:p>
            <a:pPr lvl="0">
              <a:buNone/>
            </a:pPr>
            <a:r>
              <a:rPr lang="fi-FI" sz="1700" dirty="0"/>
              <a:t>     </a:t>
            </a:r>
          </a:p>
          <a:p>
            <a:pPr lvl="0">
              <a:buNone/>
            </a:pPr>
            <a:r>
              <a:rPr lang="fi-FI" sz="1700" dirty="0"/>
              <a:t>     erilaiset lasten tarkkaavaisuushäiriöt ja oppimisen ongelmat liittyvät usein motoriikan ongelmiin </a:t>
            </a:r>
            <a:r>
              <a:rPr lang="fi-FI" sz="1700" dirty="0">
                <a:sym typeface="Wingdings"/>
              </a:rPr>
              <a:t></a:t>
            </a:r>
            <a:r>
              <a:rPr lang="fi-FI" sz="1700" dirty="0"/>
              <a:t> taustalla usein puutteellisesti kehittyneet hermostolliset prosessit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5-sakarainen tähti 3"/>
          <p:cNvSpPr/>
          <p:nvPr/>
        </p:nvSpPr>
        <p:spPr>
          <a:xfrm>
            <a:off x="539552" y="2924944"/>
            <a:ext cx="216024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5-sakarainen tähti 4"/>
          <p:cNvSpPr/>
          <p:nvPr/>
        </p:nvSpPr>
        <p:spPr>
          <a:xfrm>
            <a:off x="467544" y="4365104"/>
            <a:ext cx="216024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5-sakarainen tähti 5"/>
          <p:cNvSpPr/>
          <p:nvPr/>
        </p:nvSpPr>
        <p:spPr>
          <a:xfrm>
            <a:off x="467544" y="5517232"/>
            <a:ext cx="216024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 descr="Kiipeilyteline (Kuva: Papune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3019095" cy="2264321"/>
          </a:xfrm>
          <a:prstGeom prst="rect">
            <a:avLst/>
          </a:prstGeom>
          <a:noFill/>
        </p:spPr>
      </p:pic>
      <p:pic>
        <p:nvPicPr>
          <p:cNvPr id="8" name="Picture 4" descr="Ei saa kiipeillä puissa (Kuva: Scler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64704"/>
            <a:ext cx="1584176" cy="1584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Leikki on yksi keskeisimmistä toimintatavoista</a:t>
            </a:r>
          </a:p>
          <a:p>
            <a:r>
              <a:rPr lang="fi-FI" dirty="0"/>
              <a:t>Leikki ei ole vain lasten vapaata toimintaa, vaan leikki ja oppiminen punoutuvat toisiinsa</a:t>
            </a:r>
          </a:p>
          <a:p>
            <a:r>
              <a:rPr lang="fi-FI" dirty="0"/>
              <a:t>Vaikka leikki on oppimisessa keskeistä, lapset eivät itse miellä leikkiä kapeasti </a:t>
            </a:r>
            <a:r>
              <a:rPr lang="fi-FI"/>
              <a:t>oppimisen välineeksi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Leikki ja Vasu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i-FI" dirty="0"/>
              <a:t>Tärkeitä asioita muistiksi kasvattajalle: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lvl="0"/>
            <a:endParaRPr lang="fi-FI" sz="3400" dirty="0"/>
          </a:p>
          <a:p>
            <a:pPr lvl="0"/>
            <a:r>
              <a:rPr lang="fi-FI" dirty="0"/>
              <a:t>anna lapsen liikkua mahdollisimman paljon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tarjoa lapselle monipuolisia tasapaino-, tunto- ja liikeaistimuksia monipuolisten näkö-, kuulo-, maku- ja hajuaistimusten lisäksi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vähennä toiminnan kannalta tarpeetonta aistiärsytystä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auta lasta suuntaamaan huomiota kohti oleellista aistitietoa (esim. mistä lapsen kannattaa ottaa kiinni, jotta ote on riittävän pitävä kiipeämistä varten)</a:t>
            </a:r>
          </a:p>
          <a:p>
            <a:pPr>
              <a:buNone/>
            </a:pPr>
            <a:endParaRPr lang="fi-FI" sz="3400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i-FI" dirty="0"/>
              <a:t>Tärkeitä asioita muistiksi kasvattajalle: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i-FI" dirty="0"/>
              <a:t>kannusta ja rohkaise lasta ryömimään, konttaamaan, seisomaan, kävelemään, juoksemaan ja hyppäämään. Anna lapsen harjoitella pallon heittämistä, kiinniottamista, potkaisemista ja lyömistä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pyydä lasta osoittamaan tai näyttämään eri kehonosia (pää, silmä, nenä, suu tai korva sekä kädet, jalat, vatsa jne.) osana tavallisia hoitotoimenpiteitä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kannusta lasta omatoimisuuteen kaikissa motoriikkaa vaativissa tehtävissä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mieti, millaisilla pienillä ratkaisuilla lapsen normaaliin arkipäivään saataisiin lisää liikuntaa</a:t>
            </a:r>
          </a:p>
          <a:p>
            <a:pPr lvl="0">
              <a:buNone/>
            </a:pPr>
            <a:endParaRPr lang="fi-FI" dirty="0"/>
          </a:p>
          <a:p>
            <a:r>
              <a:rPr lang="fi-FI" dirty="0"/>
              <a:t>mieti lasten kanssa paikkoja, jotka houkuttelevat liikkumaan</a:t>
            </a:r>
          </a:p>
          <a:p>
            <a:pPr lvl="0">
              <a:buNone/>
            </a:pPr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6A200EB-372B-41FC-BA40-EFEC31543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730243"/>
              </p:ext>
            </p:extLst>
          </p:nvPr>
        </p:nvGraphicFramePr>
        <p:xfrm>
          <a:off x="1013012" y="1434705"/>
          <a:ext cx="7117976" cy="49738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117976">
                  <a:extLst>
                    <a:ext uri="{9D8B030D-6E8A-4147-A177-3AD203B41FA5}">
                      <a16:colId xmlns:a16="http://schemas.microsoft.com/office/drawing/2014/main" val="1458880318"/>
                    </a:ext>
                  </a:extLst>
                </a:gridCol>
              </a:tblGrid>
              <a:tr h="17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>
                          <a:effectLst/>
                        </a:rPr>
                        <a:t>Eteneminen: 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975453"/>
                  </a:ext>
                </a:extLst>
              </a:tr>
              <a:tr h="1629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>
                          <a:effectLst/>
                        </a:rPr>
                        <a:t>Lapset istuvat lattialla riittävän kaukana toisistaan. Ohjaaja antaa tehtäviä ja kysyy kysymyksiä sekä tarkkailee ja korjaa suorituksia.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fi-FI" sz="1000">
                          <a:effectLst/>
                        </a:rPr>
                        <a:t>Kosketa oikealla kädellä vasemman jalan varpaita ja päinvastoin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fi-FI" sz="1000">
                          <a:effectLst/>
                        </a:rPr>
                        <a:t>Kosketa oikean käden kyynärpäällä vasemman jalan polvea ja päinvastoin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fi-FI" sz="1000">
                          <a:effectLst/>
                        </a:rPr>
                        <a:t>Halaa itseäsi. Mitä kehon osaa kädet koskettavat?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fi-FI" sz="1000">
                          <a:effectLst/>
                        </a:rPr>
                        <a:t>Anna lasten nimetä kehon osia. Niitä kosketetaan näyttäjänä toimivan lapsen mallin mukaisesti.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fi-FI" sz="1000">
                          <a:effectLst/>
                        </a:rPr>
                        <a:t>Nimeä kehon osia läheltä kehon keskiviivaa. Ohjaaja näyttää missä kehon keskiviiva kulkee.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1704509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959692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>
                          <a:effectLst/>
                        </a:rPr>
                        <a:t>Huomioitavaa: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4640963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>
                          <a:effectLst/>
                        </a:rPr>
                        <a:t>- ohjaaja korjaa virhesuoritukset, jotta lapset oppivat kehon osien nimitykset ja niiden oikeat paikat 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6668936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784603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>
                          <a:effectLst/>
                        </a:rPr>
                        <a:t>Helpottaminen: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8261188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>
                          <a:effectLst/>
                        </a:rPr>
                        <a:t>- ohjaaja antaa vinkkejä kehon osien löytämiseksi tai tarvittaessa näyttää mallia 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8821445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1472615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>
                          <a:effectLst/>
                        </a:rPr>
                        <a:t>Vaikeuttaminen: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205722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>
                          <a:effectLst/>
                        </a:rPr>
                        <a:t>- ohjaaja pyytää nimeämään tai koskettamaan pieniä ja vaikeasti muistettavia kehon osia kuten ranne, nilkka tai kantapää 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5270228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0808816"/>
                  </a:ext>
                </a:extLst>
              </a:tr>
              <a:tr h="237266">
                <a:tc>
                  <a:txBody>
                    <a:bodyPr/>
                    <a:lstStyle/>
                    <a:p>
                      <a:endParaRPr lang="fi-FI" sz="1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2282556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>
                          <a:effectLst/>
                        </a:rPr>
                        <a:t>Tietoisuus ja käsitteet: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9807555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>
                          <a:effectLst/>
                        </a:rPr>
                        <a:t>Lapsi harjoittelee kehon osien tunnistamista ja nimeämistä. 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4168506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4318299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>
                          <a:effectLst/>
                        </a:rPr>
                        <a:t>Vaihtoehtoiset toimintaympäristöt:</a:t>
                      </a:r>
                      <a:endParaRPr lang="fi-F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844373"/>
                  </a:ext>
                </a:extLst>
              </a:tr>
              <a:tr h="17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1000" dirty="0">
                          <a:effectLst/>
                        </a:rPr>
                        <a:t>Pieni sisätila</a:t>
                      </a:r>
                      <a:endParaRPr lang="fi-F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9040627"/>
                  </a:ext>
                </a:extLst>
              </a:tr>
            </a:tbl>
          </a:graphicData>
        </a:graphic>
      </p:graphicFrame>
      <p:sp>
        <p:nvSpPr>
          <p:cNvPr id="3" name="Otsikko 2">
            <a:extLst>
              <a:ext uri="{FF2B5EF4-FFF2-40B4-BE49-F238E27FC236}">
                <a16:creationId xmlns:a16="http://schemas.microsoft.com/office/drawing/2014/main" id="{ADEDFCA8-EE01-43EA-9922-5E58CF21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542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930226"/>
          </a:xfrm>
        </p:spPr>
        <p:txBody>
          <a:bodyPr>
            <a:normAutofit fontScale="90000"/>
          </a:bodyPr>
          <a:lstStyle/>
          <a:p>
            <a:br>
              <a:rPr lang="fi-FI" sz="3600" dirty="0"/>
            </a:br>
            <a:r>
              <a:rPr lang="fi-FI" sz="4000" dirty="0"/>
              <a:t>Liikuntakasvatuksen suunnittelu ja toteutus</a:t>
            </a:r>
            <a:br>
              <a:rPr lang="fi-FI" dirty="0"/>
            </a:br>
            <a:r>
              <a:rPr lang="fi-FI" sz="2000" i="1" dirty="0"/>
              <a:t>Varhaiskasvattajien tulee suunnitella ja järjestää tavoitteellista ja monipuolista liikuntakasvatusta päivittäin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772400" cy="4645496"/>
          </a:xfrm>
        </p:spPr>
        <p:txBody>
          <a:bodyPr>
            <a:normAutofit/>
          </a:bodyPr>
          <a:lstStyle/>
          <a:p>
            <a:pPr lvl="0"/>
            <a:endParaRPr lang="fi-FI" dirty="0"/>
          </a:p>
          <a:p>
            <a:pPr lvl="0">
              <a:buNone/>
            </a:pPr>
            <a:endParaRPr lang="fi-FI" b="1" dirty="0"/>
          </a:p>
          <a:p>
            <a:pPr>
              <a:buNone/>
            </a:pPr>
            <a:endParaRPr lang="fi-FI" dirty="0"/>
          </a:p>
        </p:txBody>
      </p:sp>
      <p:sp>
        <p:nvSpPr>
          <p:cNvPr id="55298" name="AutoShape 2" descr="Kuvahaun tulos haulle kiel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Kuva 5" descr="imag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2881858" cy="323529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0026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7772400" cy="468052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Varhaiskasvatuksen liikuntakasvatuksen tulee olla lapsilähtöistä, monipuolista ja tavoitteellista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ei tarvitse olla suunniteltua/ohjattua liikuntaa joka päivä </a:t>
            </a:r>
            <a:r>
              <a:rPr lang="fi-FI" dirty="0">
                <a:sym typeface="Wingdings" pitchFamily="2" charset="2"/>
              </a:rPr>
              <a:t></a:t>
            </a:r>
            <a:r>
              <a:rPr lang="fi-FI" dirty="0"/>
              <a:t> liikuntatuokioiden sisällöt olisi hyvä saada osaksi lasten päivittäistä toimintaa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auta lapsia alkuun, anna välineet jne. (vrt. leikin ohjaaminen)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Tärkeitä asioita pohdittavaksi toimintakauden alussa: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29600" cy="4392488"/>
          </a:xfrm>
        </p:spPr>
        <p:txBody>
          <a:bodyPr/>
          <a:lstStyle/>
          <a:p>
            <a:pPr lvl="1"/>
            <a:endParaRPr lang="fi-FI" dirty="0"/>
          </a:p>
          <a:p>
            <a:pPr lvl="1"/>
            <a:r>
              <a:rPr lang="fi-FI" dirty="0"/>
              <a:t>saako lapsi liikkua sisällä vapaasti?</a:t>
            </a:r>
            <a:endParaRPr lang="fi-FI" sz="2000" dirty="0"/>
          </a:p>
          <a:p>
            <a:pPr lvl="1"/>
            <a:r>
              <a:rPr lang="fi-FI" dirty="0"/>
              <a:t>mitä rajoitteita tarvitaan?</a:t>
            </a:r>
            <a:endParaRPr lang="fi-FI" sz="2000" dirty="0"/>
          </a:p>
          <a:p>
            <a:pPr lvl="1"/>
            <a:r>
              <a:rPr lang="fi-FI" dirty="0"/>
              <a:t>mitkä rajoitteet ovat turhia?</a:t>
            </a:r>
            <a:endParaRPr lang="fi-FI" sz="2000" dirty="0"/>
          </a:p>
          <a:p>
            <a:pPr lvl="1"/>
            <a:r>
              <a:rPr lang="fi-FI" dirty="0"/>
              <a:t>milloin ja mitkä välineet ovat vapaasti lasten käytettävissä?</a:t>
            </a:r>
            <a:endParaRPr lang="fi-FI" sz="2000" dirty="0"/>
          </a:p>
          <a:p>
            <a:pPr lvl="1"/>
            <a:r>
              <a:rPr lang="fi-FI" dirty="0"/>
              <a:t>tarvitaanko uusia välineitä?</a:t>
            </a:r>
            <a:endParaRPr lang="fi-FI" sz="2000" dirty="0"/>
          </a:p>
          <a:p>
            <a:pPr lvl="1"/>
            <a:r>
              <a:rPr lang="fi-FI" dirty="0"/>
              <a:t>milloin ja mitkä pihatelineet ovat vapaasti käytettävissä?</a:t>
            </a:r>
            <a:endParaRPr lang="fi-FI" sz="2000" dirty="0"/>
          </a:p>
          <a:p>
            <a:pPr lvl="1"/>
            <a:r>
              <a:rPr lang="fi-FI" dirty="0"/>
              <a:t>milloin järjestetään ohjattua liikuntaa?</a:t>
            </a:r>
            <a:endParaRPr lang="fi-FI" sz="2000" dirty="0"/>
          </a:p>
          <a:p>
            <a:endParaRPr lang="fi-FI" dirty="0"/>
          </a:p>
        </p:txBody>
      </p:sp>
      <p:pic>
        <p:nvPicPr>
          <p:cNvPr id="5" name="Kuva 4" descr="34dd3aafee43b8e031acec274080eacb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628800"/>
            <a:ext cx="1190625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pPr lvl="1"/>
            <a:r>
              <a:rPr lang="fi-FI" dirty="0"/>
              <a:t>millaisiin tilanteisiin voitaisiin lisätä toiminnallisia opetusmenetelmiä?</a:t>
            </a:r>
            <a:endParaRPr lang="fi-FI" sz="2000" dirty="0"/>
          </a:p>
          <a:p>
            <a:pPr lvl="1"/>
            <a:r>
              <a:rPr lang="fi-FI" dirty="0"/>
              <a:t>milloin ja miten lapselle luodaan liikuntaa houkuttelevia leikkiympäristöjä (esimerkiksi liikuntaratoja, ohjattuja yhteisleikkejä tai pihapelejä)?</a:t>
            </a:r>
            <a:endParaRPr lang="fi-FI" sz="2000" dirty="0"/>
          </a:p>
          <a:p>
            <a:pPr lvl="1"/>
            <a:r>
              <a:rPr lang="fi-FI" dirty="0"/>
              <a:t>miten lasten yksilölliset temperamentit ja mahdolliset sukupuolten väliset erot kiinnostuksen kohteissa otetaan toiminnassa huomioon?</a:t>
            </a:r>
            <a:endParaRPr lang="fi-FI" sz="2000" dirty="0"/>
          </a:p>
          <a:p>
            <a:pPr lvl="1"/>
            <a:r>
              <a:rPr lang="fi-FI" dirty="0"/>
              <a:t>miten lasten liikunnallisuutta voitaisiin tukea yhdessä vanhempien kanssa (esim. liikunta-aiheinen vanhempainilta, aikuisen esimerkin korostaminen tai perheliikuntaan kannustaminen)</a:t>
            </a:r>
            <a:endParaRPr lang="fi-FI" sz="2000" dirty="0"/>
          </a:p>
          <a:p>
            <a:pPr lvl="1"/>
            <a:r>
              <a:rPr lang="fi-FI" dirty="0"/>
              <a:t>millaista yhteistyötä tehdään päiväkodin eri ryhmien, toisten päiväkotien, perhepäivähoidon, koulujen, urheiluseurojen ja paikkakunnan liikuntaviraston kanssa?</a:t>
            </a:r>
            <a:endParaRPr lang="fi-FI" sz="2000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899592" y="2564904"/>
            <a:ext cx="7772400" cy="2989312"/>
          </a:xfrm>
        </p:spPr>
        <p:txBody>
          <a:bodyPr/>
          <a:lstStyle/>
          <a:p>
            <a:r>
              <a:rPr lang="fi-FI" dirty="0"/>
              <a:t>Miten houkuttelet lapsia liikkumaan?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Miksi lapsia kielletään juoksemasta, hyppimästä, heittämästä palloa jne.?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dirty="0">
                <a:sym typeface="Wingdings" pitchFamily="2" charset="2"/>
              </a:rPr>
              <a:t> Ovatko kaikki kiellot tarpeellisia?</a:t>
            </a:r>
            <a:endParaRPr lang="fi-FI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Alle kouluikäisten liikuntaympäristöt</a:t>
            </a:r>
            <a:br>
              <a:rPr lang="fi-FI" dirty="0"/>
            </a:br>
            <a:r>
              <a:rPr lang="fi-FI" sz="2000" i="1" dirty="0"/>
              <a:t>Varhaiskasvattajien tehtävänä on luoda lapsille liikuntaa houkutteleva ympäristö, poistaa liikuntaa liittyviä esteitä ja opettaa turvallista liikkumista eri ympäristöissä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4572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i-FI" dirty="0"/>
              <a:t>vaihda välineitä, laita esille välineitä, jotka yllyttävät liikkumaan</a:t>
            </a:r>
          </a:p>
          <a:p>
            <a:pPr lvl="0"/>
            <a:r>
              <a:rPr lang="fi-FI" dirty="0"/>
              <a:t>kuvia seiniin</a:t>
            </a:r>
          </a:p>
          <a:p>
            <a:pPr lvl="0"/>
            <a:r>
              <a:rPr lang="fi-FI" dirty="0"/>
              <a:t>aikuisten asenteet? -&gt; kirjoita esim. liikuntaa rajoittavat kiellot paperille -&gt; onko jokainen tarpeen?</a:t>
            </a:r>
          </a:p>
          <a:p>
            <a:pPr lvl="0">
              <a:buNone/>
            </a:pPr>
            <a:r>
              <a:rPr lang="fi-FI" dirty="0">
                <a:sym typeface="Wingdings" pitchFamily="2" charset="2"/>
              </a:rPr>
              <a:t> </a:t>
            </a:r>
            <a:r>
              <a:rPr lang="fi-FI" dirty="0"/>
              <a:t>esim. älä juokse, että et kaadu -&gt; pysy pystyssä, kun juokset</a:t>
            </a:r>
          </a:p>
          <a:p>
            <a:pPr lvl="0">
              <a:buNone/>
            </a:pPr>
            <a:r>
              <a:rPr lang="fi-FI" dirty="0">
                <a:sym typeface="Wingdings" pitchFamily="2" charset="2"/>
              </a:rPr>
              <a:t> </a:t>
            </a:r>
            <a:r>
              <a:rPr lang="fi-FI" dirty="0"/>
              <a:t>älä kiipeä, voit pudota -&gt; minä varmistan, että pääset ylös ja osaat tulla alas</a:t>
            </a:r>
          </a:p>
          <a:p>
            <a:pPr lvl="0"/>
            <a:r>
              <a:rPr lang="fi-FI" dirty="0"/>
              <a:t>turvallisen liikkumisen opettaminen -&gt; käytetään aikaa lapsen liikuntataitojen opettamiseen ja havainnoimiseen (vrt. saksien käytön opettelu)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Alle kouluikäisten liikuntaympäristöt</a:t>
            </a:r>
            <a:br>
              <a:rPr lang="fi-FI" dirty="0"/>
            </a:br>
            <a:br>
              <a:rPr lang="fi-FI" sz="2000" dirty="0"/>
            </a:b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/>
              <a:t>       </a:t>
            </a:r>
            <a:r>
              <a:rPr lang="fi-FI" dirty="0"/>
              <a:t>Sisällä</a:t>
            </a:r>
          </a:p>
          <a:p>
            <a:pPr lvl="0"/>
            <a:r>
              <a:rPr lang="fi-FI" dirty="0"/>
              <a:t>musiikin tai erilaisten äänten kanssa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eri tiloissa (esim. liikuntatila, käytävä jne.)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telineillä ja erilaisilla rakenteilla (puolapuilla, rappusilla, rekkitangoilla jne.)</a:t>
            </a:r>
          </a:p>
          <a:p>
            <a:endParaRPr lang="fi-FI" dirty="0"/>
          </a:p>
        </p:txBody>
      </p:sp>
      <p:pic>
        <p:nvPicPr>
          <p:cNvPr id="4" name="Kuva 3" descr="dansen kr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052736"/>
            <a:ext cx="1842016" cy="1842016"/>
          </a:xfrm>
          <a:prstGeom prst="rect">
            <a:avLst/>
          </a:prstGeom>
        </p:spPr>
      </p:pic>
      <p:pic>
        <p:nvPicPr>
          <p:cNvPr id="5" name="Picture 4" descr="http://info.edu.turku.fi/koulutliikkeelle/nettitramboli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653136"/>
            <a:ext cx="1114425" cy="177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leik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620688"/>
            <a:ext cx="4940847" cy="5834061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i-FI" sz="3600" dirty="0"/>
              <a:t>Ulkona eri vuodenajat huomioiden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pehmeällä hiekalla (hiekkalaatikko tai rantahiekka) ja hiekkakentällä</a:t>
            </a:r>
          </a:p>
          <a:p>
            <a:pPr lvl="0"/>
            <a:r>
              <a:rPr lang="fi-FI" dirty="0"/>
              <a:t>nurmella</a:t>
            </a:r>
          </a:p>
          <a:p>
            <a:pPr lvl="0"/>
            <a:r>
              <a:rPr lang="fi-FI" dirty="0"/>
              <a:t>metsämaastossa (tasamaata, ylämäkeä ja alamäkeä)</a:t>
            </a:r>
          </a:p>
          <a:p>
            <a:pPr lvl="0">
              <a:buNone/>
            </a:pPr>
            <a:endParaRPr lang="fi-FI" dirty="0"/>
          </a:p>
        </p:txBody>
      </p:sp>
      <p:pic>
        <p:nvPicPr>
          <p:cNvPr id="4" name="Kuva 3" descr="LASTEN-HIEKKALAATIKKO-ÄSSÄ-KANNELLA-kansi-ei-kuv,-ulkokuva-6417822063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789040"/>
            <a:ext cx="3059832" cy="2157420"/>
          </a:xfrm>
          <a:prstGeom prst="rect">
            <a:avLst/>
          </a:prstGeom>
        </p:spPr>
      </p:pic>
      <p:pic>
        <p:nvPicPr>
          <p:cNvPr id="5" name="Kuva 4" descr="parrank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3372562" cy="223263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7424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3598912"/>
          </a:xfrm>
        </p:spPr>
        <p:txBody>
          <a:bodyPr>
            <a:normAutofit fontScale="92500" lnSpcReduction="20000"/>
          </a:bodyPr>
          <a:lstStyle/>
          <a:p>
            <a:pPr lvl="0"/>
            <a:endParaRPr lang="fi-FI" dirty="0"/>
          </a:p>
          <a:p>
            <a:pPr lvl="0">
              <a:buNone/>
            </a:pPr>
            <a:endParaRPr lang="fi-FI" dirty="0"/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vedessä</a:t>
            </a:r>
          </a:p>
          <a:p>
            <a:pPr lvl="0"/>
            <a:r>
              <a:rPr lang="fi-FI" dirty="0"/>
              <a:t>lumella</a:t>
            </a:r>
          </a:p>
          <a:p>
            <a:pPr lvl="0"/>
            <a:r>
              <a:rPr lang="fi-FI" dirty="0"/>
              <a:t>jäällä</a:t>
            </a:r>
          </a:p>
          <a:p>
            <a:r>
              <a:rPr lang="fi-FI" dirty="0"/>
              <a:t>puistoissa eri telineitä ja rakenteita hyödyntäen (keinuja, tikkaita, puolapuita, kiipeilyverkkoja, portaita, liukumäki ja heittoseinä)</a:t>
            </a:r>
          </a:p>
          <a:p>
            <a:endParaRPr lang="fi-FI" dirty="0"/>
          </a:p>
        </p:txBody>
      </p:sp>
      <p:pic>
        <p:nvPicPr>
          <p:cNvPr id="4" name="Kuva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39" y="1340768"/>
            <a:ext cx="2477075" cy="1656184"/>
          </a:xfrm>
          <a:prstGeom prst="rect">
            <a:avLst/>
          </a:prstGeom>
        </p:spPr>
      </p:pic>
      <p:pic>
        <p:nvPicPr>
          <p:cNvPr id="5" name="Kuva 4" descr="luistelu_liikuntapalvelut_pie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4664"/>
            <a:ext cx="2520280" cy="2016224"/>
          </a:xfrm>
          <a:prstGeom prst="rect">
            <a:avLst/>
          </a:prstGeom>
        </p:spPr>
      </p:pic>
      <p:pic>
        <p:nvPicPr>
          <p:cNvPr id="6" name="Kuva 5" descr="lohikaarme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636912"/>
            <a:ext cx="2441848" cy="159025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i-FI" sz="4000" b="1" dirty="0"/>
              <a:t>Yhteistyö</a:t>
            </a:r>
            <a:br>
              <a:rPr lang="fi-FI" dirty="0"/>
            </a:br>
            <a:r>
              <a:rPr lang="fi-FI" sz="2700" i="1" dirty="0"/>
              <a:t>Varhaiskasvatushenkilöstön tulee olla aktiivisessa ja vastavuoroisessa yhteistyössä lasten vanhempien kanssa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899592" y="2420888"/>
            <a:ext cx="7772400" cy="3925416"/>
          </a:xfrm>
        </p:spPr>
        <p:txBody>
          <a:bodyPr>
            <a:normAutofit lnSpcReduction="10000"/>
          </a:bodyPr>
          <a:lstStyle/>
          <a:p>
            <a:pPr lvl="0"/>
            <a:r>
              <a:rPr lang="fi-FI" sz="2400" dirty="0"/>
              <a:t>keskustele asiasta vanhempien kanssa:</a:t>
            </a:r>
          </a:p>
          <a:p>
            <a:pPr lvl="0">
              <a:buFont typeface="Wingdings"/>
              <a:buChar char="à"/>
            </a:pPr>
            <a:r>
              <a:rPr lang="fi-FI" sz="2400" dirty="0"/>
              <a:t>likaiset vaatteet hoitopäivän jälkeen on merkki siitä, että leikkimistä, liikkumista ja oppimista on tapahtunut</a:t>
            </a:r>
          </a:p>
          <a:p>
            <a:pPr lvl="0">
              <a:buNone/>
            </a:pPr>
            <a:endParaRPr lang="fi-FI" sz="2400" dirty="0"/>
          </a:p>
          <a:p>
            <a:pPr lvl="0"/>
            <a:r>
              <a:rPr lang="fi-FI" sz="2400" dirty="0"/>
              <a:t>pienet kolhut kuuluvat elämään</a:t>
            </a:r>
          </a:p>
          <a:p>
            <a:pPr lvl="0"/>
            <a:endParaRPr lang="fi-FI" sz="2400" dirty="0"/>
          </a:p>
          <a:p>
            <a:pPr lvl="0"/>
            <a:r>
              <a:rPr lang="fi-FI" sz="2400" dirty="0"/>
              <a:t>Esim. perheliikuntaohjelma (elokuussa olympialaiset, liikunnallinen vanhempainilta, laskiaistapahtuma…)</a:t>
            </a:r>
          </a:p>
          <a:p>
            <a:pPr lvl="0"/>
            <a:endParaRPr lang="fi-FI" sz="2400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72400" cy="1686818"/>
          </a:xfrm>
        </p:spPr>
        <p:txBody>
          <a:bodyPr>
            <a:normAutofit fontScale="90000"/>
          </a:bodyPr>
          <a:lstStyle/>
          <a:p>
            <a:pPr lvl="0"/>
            <a:br>
              <a:rPr lang="fi-FI" sz="3600" dirty="0"/>
            </a:br>
            <a:r>
              <a:rPr lang="fi-FI" sz="3600" dirty="0"/>
              <a:t>Varhaisvuosien liikunnan keskeisimpiä tavoitteita ovat:</a:t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>
          <a:xfrm>
            <a:off x="827584" y="2204864"/>
            <a:ext cx="7772400" cy="4384848"/>
          </a:xfrm>
        </p:spPr>
        <p:txBody>
          <a:bodyPr/>
          <a:lstStyle/>
          <a:p>
            <a:pPr lvl="1"/>
            <a:r>
              <a:rPr lang="fi-FI" dirty="0"/>
              <a:t>Tukea lasten luontaista liikkumishalua, uteliaisuutta ja liikkumisesta nauttimista.</a:t>
            </a:r>
            <a:endParaRPr lang="fi-FI" sz="2000" dirty="0"/>
          </a:p>
          <a:p>
            <a:pPr lvl="1"/>
            <a:r>
              <a:rPr lang="fi-FI" dirty="0"/>
              <a:t>Mahdollistaa monipuolinen kehitystasoa vastaava liikkuminen.</a:t>
            </a:r>
            <a:endParaRPr lang="fi-FI" sz="2000" dirty="0"/>
          </a:p>
          <a:p>
            <a:pPr lvl="1"/>
            <a:r>
              <a:rPr lang="fi-FI" dirty="0"/>
              <a:t>Harjaannuttaa monipuolisesti lasten motorisia perustaitoja ja niiden yhdistelmiä sekä tutustuttaa lapsia erilaisiin liikkumistapoihin.</a:t>
            </a:r>
            <a:endParaRPr lang="fi-FI" sz="2000" dirty="0"/>
          </a:p>
          <a:p>
            <a:pPr lvl="1"/>
            <a:r>
              <a:rPr lang="fi-FI" dirty="0"/>
              <a:t>Kehittää lasten koordinaatiokykyjä. Erityisesti tasapainon harjaannuttaminen on tärkeää.</a:t>
            </a:r>
            <a:endParaRPr lang="fi-FI" sz="2000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lvl="1"/>
            <a:endParaRPr lang="fi-FI" dirty="0"/>
          </a:p>
          <a:p>
            <a:pPr lvl="1"/>
            <a:r>
              <a:rPr lang="fi-FI" dirty="0"/>
              <a:t>Antaa lapsille mahdollisuus tutustua omaan kehoonsa ja oppia hallitsemaan kehoaan.</a:t>
            </a:r>
            <a:endParaRPr lang="fi-FI" sz="2000" dirty="0"/>
          </a:p>
          <a:p>
            <a:pPr lvl="1"/>
            <a:r>
              <a:rPr lang="fi-FI" dirty="0"/>
              <a:t>Rohkaista lapsia luottamaan omiin kykyihinsä, ilmaisemaan itseään liikkumalla sekä kokeilemaan omia rajojaan.</a:t>
            </a:r>
            <a:endParaRPr lang="fi-FI" sz="2000" dirty="0"/>
          </a:p>
          <a:p>
            <a:pPr lvl="1"/>
            <a:r>
              <a:rPr lang="fi-FI" dirty="0"/>
              <a:t>Tarjota onnistumisen elämyksiä ja tukea myönteisen minäkuvan kehittymistä.</a:t>
            </a:r>
            <a:endParaRPr lang="fi-FI" sz="2000" dirty="0"/>
          </a:p>
          <a:p>
            <a:pPr lvl="1"/>
            <a:r>
              <a:rPr lang="fi-FI" dirty="0"/>
              <a:t>Tutustuttaa erilaisiin välineisiin ja telineisiin.</a:t>
            </a:r>
            <a:endParaRPr lang="fi-FI" sz="2000" dirty="0"/>
          </a:p>
          <a:p>
            <a:pPr lvl="1"/>
            <a:r>
              <a:rPr lang="fi-FI" dirty="0"/>
              <a:t>Järjestää liikuntaa erilaisissa ympäristöissä ja luoda mahdollisuuksia ympäristön havainnoimiseen kaikilla aisteilla.</a:t>
            </a:r>
            <a:endParaRPr lang="fi-FI" sz="2000" dirty="0"/>
          </a:p>
          <a:p>
            <a:pPr lvl="1"/>
            <a:r>
              <a:rPr lang="fi-FI" dirty="0"/>
              <a:t>Antaa lapsille mahdollisuuksia kokea fyysistä rasitusta ja levon ja rasituksen vaihtelua.</a:t>
            </a:r>
            <a:endParaRPr lang="fi-FI" sz="2000" dirty="0"/>
          </a:p>
          <a:p>
            <a:pPr lvl="1"/>
            <a:r>
              <a:rPr lang="fi-FI" dirty="0"/>
              <a:t>Tarjota pienille mahdollisuuksia leikkiä toisten lasten kanssa ja oppia yhteisleikin taitoja.</a:t>
            </a:r>
            <a:endParaRPr lang="fi-FI" sz="2000" dirty="0"/>
          </a:p>
          <a:p>
            <a:pPr lvl="1"/>
            <a:r>
              <a:rPr lang="fi-FI" dirty="0"/>
              <a:t>Edistää kielen ja käsitteiden oppimista liikkumisen avulla.</a:t>
            </a:r>
            <a:endParaRPr lang="fi-FI" sz="2000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txBody>
          <a:bodyPr>
            <a:normAutofit/>
          </a:bodyPr>
          <a:lstStyle/>
          <a:p>
            <a:r>
              <a:rPr lang="fi-FI" dirty="0"/>
              <a:t>Varhaiskasvatuksen liikunnan suunnittelun eri vaiheet </a:t>
            </a:r>
            <a:br>
              <a:rPr lang="fi-FI" dirty="0"/>
            </a:br>
            <a:r>
              <a:rPr lang="fi-FI" sz="1400" dirty="0"/>
              <a:t>(Karvonen, P., Siren-Tiusanen, H. &amp; Vuorinen, R. 2003. Varhaisvuosien liikunta)</a:t>
            </a:r>
          </a:p>
        </p:txBody>
      </p:sp>
      <p:graphicFrame>
        <p:nvGraphicFramePr>
          <p:cNvPr id="3" name="Kaaviokuva 2"/>
          <p:cNvGraphicFramePr/>
          <p:nvPr/>
        </p:nvGraphicFramePr>
        <p:xfrm>
          <a:off x="1043608" y="2276872"/>
          <a:ext cx="6624736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Vuosisuunnitelma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varmistetaan eri vuodenaikojen hyödyntäminen</a:t>
            </a:r>
          </a:p>
          <a:p>
            <a:pPr lvl="0"/>
            <a:r>
              <a:rPr lang="fi-FI" dirty="0"/>
              <a:t>varmistetaan eri toimintaympäristöjen monipuolinen hyödyntäminen</a:t>
            </a:r>
          </a:p>
          <a:p>
            <a:pPr lvl="0"/>
            <a:r>
              <a:rPr lang="fi-FI" dirty="0"/>
              <a:t>huomioidaan erilaiset juhlat ja kulttuurisesti merkittävät tapahtumat</a:t>
            </a:r>
          </a:p>
          <a:p>
            <a:pPr lvl="0"/>
            <a:r>
              <a:rPr lang="fi-FI" dirty="0"/>
              <a:t>suunnitellaan lapsen havaintomotoristen- ja motoristen taitojen arvioiminen muiden osa-alueiden arvioinnin lisäksi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899592" y="2996952"/>
            <a:ext cx="7772400" cy="1981200"/>
          </a:xfrm>
        </p:spPr>
        <p:txBody>
          <a:bodyPr>
            <a:normAutofit/>
          </a:bodyPr>
          <a:lstStyle/>
          <a:p>
            <a:r>
              <a:rPr lang="fi-FI" dirty="0"/>
              <a:t>Suunnitelkaa pareittain liikunnan vuosisuunnitelma kuvitteelliselle lapsiryhmälle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fi-FI" dirty="0"/>
              <a:t>Syyskuu</a:t>
            </a:r>
          </a:p>
          <a:p>
            <a:r>
              <a:rPr lang="fi-FI" dirty="0"/>
              <a:t>Liikunnallinen vanhempainilta</a:t>
            </a:r>
          </a:p>
          <a:p>
            <a:r>
              <a:rPr lang="fi-FI" dirty="0"/>
              <a:t>Metsäretket</a:t>
            </a:r>
          </a:p>
          <a:p>
            <a:r>
              <a:rPr lang="fi-FI" dirty="0"/>
              <a:t>Sisäliikunnassa:</a:t>
            </a:r>
          </a:p>
          <a:p>
            <a:r>
              <a:rPr lang="fi-FI" dirty="0"/>
              <a:t>Päiväkodin olympialaiset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Kausisuunnitelma (kuukausi- tai viikkosuunnitelma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varmistetaan että harjaannutetaan KAIKKIA havaintomotorisia taitoja sekä motorisia perustaitoja</a:t>
            </a:r>
          </a:p>
          <a:p>
            <a:pPr lvl="0"/>
            <a:r>
              <a:rPr lang="fi-FI" dirty="0"/>
              <a:t>suunnitellaan välineiden ja telineiden monipuolinen käyttö</a:t>
            </a:r>
          </a:p>
          <a:p>
            <a:pPr lvl="0"/>
            <a:r>
              <a:rPr lang="fi-FI" dirty="0"/>
              <a:t>suunnitellaan omaehtoisen liikkumisen mahdollisuudet</a:t>
            </a:r>
          </a:p>
          <a:p>
            <a:pPr lvl="0"/>
            <a:r>
              <a:rPr lang="fi-FI" dirty="0"/>
              <a:t>suunnitellaan omaehtoisen ja ohjatun liikunnan määrä ja sisällöt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Kertokaa omia leikkimuistoja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Omat leikkimuistot</a:t>
            </a:r>
          </a:p>
        </p:txBody>
      </p:sp>
      <p:pic>
        <p:nvPicPr>
          <p:cNvPr id="4" name="Kuva 3" descr="leik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2143125" cy="2143125"/>
          </a:xfrm>
          <a:prstGeom prst="rect">
            <a:avLst/>
          </a:prstGeom>
        </p:spPr>
      </p:pic>
      <p:pic>
        <p:nvPicPr>
          <p:cNvPr id="5" name="Kuva 4" descr="p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3452265" cy="234466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Tuokiosuunnitelma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i-FI" dirty="0"/>
              <a:t>varataan käytettävät tilat, välineet ja telineet</a:t>
            </a:r>
          </a:p>
          <a:p>
            <a:pPr lvl="0"/>
            <a:r>
              <a:rPr lang="fi-FI" dirty="0"/>
              <a:t>päätetään harjaannutettavat taidot ja sisällöt</a:t>
            </a:r>
          </a:p>
          <a:p>
            <a:pPr lvl="0"/>
            <a:r>
              <a:rPr lang="fi-FI" dirty="0"/>
              <a:t>pohditaan, tarvitaanko eriyttämistä taitojen tai lasten erilaisten fyysisten rajoitteiden mukaan</a:t>
            </a:r>
          </a:p>
          <a:p>
            <a:pPr lvl="0"/>
            <a:r>
              <a:rPr lang="fi-FI"/>
              <a:t>suunnitellaan </a:t>
            </a:r>
            <a:r>
              <a:rPr lang="fi-FI" dirty="0"/>
              <a:t>käytettävät opetusmenetelmät</a:t>
            </a:r>
          </a:p>
          <a:p>
            <a:pPr lvl="0"/>
            <a:r>
              <a:rPr lang="fi-FI" dirty="0"/>
              <a:t>pohditaan tuokion organisointi niin, että liikunnan määrä on mahdollisimman suuri</a:t>
            </a:r>
          </a:p>
          <a:p>
            <a:pPr lvl="0"/>
            <a:r>
              <a:rPr lang="fi-FI" dirty="0"/>
              <a:t>pohditaan etukäteen, miten varmistetaan tuokiolle myönteinen toimintailmapiiri (esim. mistä asioista ja miten lapselle annetaan palautetta)</a:t>
            </a:r>
          </a:p>
          <a:p>
            <a:pPr lvl="0"/>
            <a:r>
              <a:rPr lang="fi-FI" dirty="0"/>
              <a:t>pohditaan, miten saadaan vähän liikkuvat lapset mukaan</a:t>
            </a:r>
          </a:p>
          <a:p>
            <a:pPr lvl="0"/>
            <a:r>
              <a:rPr lang="fi-FI" dirty="0"/>
              <a:t>kesto n. 10-45 min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i="1" dirty="0"/>
              <a:t>      Suunnittele yksi ohjattu liikuntatuokio viikossa. Toteuta tuokio sekä sisällä että ulkona.</a:t>
            </a:r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i-FI" sz="2800" dirty="0"/>
              <a:t>Tehtävä pareittain/ryhmissä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r>
              <a:rPr lang="fi-FI" sz="2900" dirty="0"/>
              <a:t>Tehkää </a:t>
            </a:r>
            <a:r>
              <a:rPr lang="fi-FI" sz="2900" b="1" dirty="0"/>
              <a:t>kirjallinen suunnitelma</a:t>
            </a:r>
            <a:r>
              <a:rPr lang="fi-FI" sz="2900" dirty="0"/>
              <a:t> (tavoitteet, sisällöt, menetelmät, toiminnan kulku jne.) koneella tai siististi paperille, jotta suunnitelmat voidaan kopioida muulle ryhmälle. Tuokion kesto </a:t>
            </a:r>
            <a:r>
              <a:rPr lang="fi-FI" sz="2900" b="1" dirty="0"/>
              <a:t>n. 30–45 min</a:t>
            </a:r>
            <a:r>
              <a:rPr lang="fi-FI" sz="2900" dirty="0"/>
              <a:t> </a:t>
            </a:r>
          </a:p>
          <a:p>
            <a:r>
              <a:rPr lang="fi-FI" sz="2900" dirty="0"/>
              <a:t>Tämän jälkeen </a:t>
            </a:r>
            <a:r>
              <a:rPr lang="fi-FI" sz="2900" b="1" dirty="0"/>
              <a:t>ohjaatte</a:t>
            </a:r>
            <a:r>
              <a:rPr lang="fi-FI" sz="2900" dirty="0"/>
              <a:t> ne muulle luokalle/lapsiryhmälle (PPH).</a:t>
            </a:r>
          </a:p>
          <a:p>
            <a:r>
              <a:rPr lang="fi-FI" sz="2900" dirty="0"/>
              <a:t>Tarkistakaa monisteista liikuntatuokioiden rakenne (alkuosa, varsinainen toiminta, lopetus/rentoutus) ja suunnitelkaa tuokionne samalla periaatteella. Miettikää etukäteen, minkä </a:t>
            </a:r>
            <a:r>
              <a:rPr lang="fi-FI" sz="2900" b="1" dirty="0"/>
              <a:t>ikäisille </a:t>
            </a:r>
            <a:r>
              <a:rPr lang="fi-FI" sz="2900" dirty="0"/>
              <a:t>lapsille suunnittelemanne tuokio sopisi (esim. alle 3 v., 4-5 v., </a:t>
            </a:r>
            <a:r>
              <a:rPr lang="fi-FI" sz="2900" dirty="0" err="1"/>
              <a:t>eskari</a:t>
            </a:r>
            <a:r>
              <a:rPr lang="fi-FI" sz="2900" dirty="0"/>
              <a:t>) ja ottakaa tämä huomioon koko tuokiota ajatellen. Voitte käyttää kirjoja ja mahd. nettiä (</a:t>
            </a:r>
            <a:r>
              <a:rPr lang="fi-FI" sz="2900" dirty="0" err="1">
                <a:hlinkClick r:id="rId2"/>
              </a:rPr>
              <a:t>www.suunnittelenliikuntaa.fi</a:t>
            </a:r>
            <a:r>
              <a:rPr lang="fi-FI" sz="2900" dirty="0"/>
              <a:t>) suunnittelun apuna.</a:t>
            </a:r>
          </a:p>
          <a:p>
            <a:pPr>
              <a:buNone/>
            </a:pPr>
            <a:endParaRPr lang="fi-FI" sz="2900" dirty="0"/>
          </a:p>
          <a:p>
            <a:r>
              <a:rPr lang="fi-FI" sz="2900" dirty="0"/>
              <a:t>Liikuntatuokioiden sisällöt voivat olla esim.</a:t>
            </a:r>
          </a:p>
          <a:p>
            <a:pPr>
              <a:buNone/>
            </a:pPr>
            <a:endParaRPr lang="fi-FI" sz="2900" dirty="0"/>
          </a:p>
          <a:p>
            <a:pPr lvl="0"/>
            <a:r>
              <a:rPr lang="fi-FI" sz="2900" dirty="0"/>
              <a:t>Liikunnalliset pelit ja leikit</a:t>
            </a:r>
          </a:p>
          <a:p>
            <a:pPr lvl="0"/>
            <a:r>
              <a:rPr lang="fi-FI" sz="2900" dirty="0"/>
              <a:t>Satu-/mielikuvitusjumppa</a:t>
            </a:r>
          </a:p>
          <a:p>
            <a:pPr lvl="0"/>
            <a:r>
              <a:rPr lang="fi-FI" sz="2900" dirty="0"/>
              <a:t>Musiikkiliikunta</a:t>
            </a:r>
          </a:p>
          <a:p>
            <a:pPr lvl="0"/>
            <a:r>
              <a:rPr lang="fi-FI" sz="2900" dirty="0"/>
              <a:t>Välineliikunta</a:t>
            </a:r>
          </a:p>
          <a:p>
            <a:pPr lvl="0"/>
            <a:r>
              <a:rPr lang="fi-FI" sz="2900" dirty="0"/>
              <a:t>Temppurata/temppuilu</a:t>
            </a:r>
          </a:p>
          <a:p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899592" y="1988840"/>
            <a:ext cx="7772400" cy="2413248"/>
          </a:xfrm>
        </p:spPr>
        <p:txBody>
          <a:bodyPr/>
          <a:lstStyle/>
          <a:p>
            <a:r>
              <a:rPr lang="fi-FI" dirty="0"/>
              <a:t>Apuna esim. perusliikekuvat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lvl="0"/>
            <a:r>
              <a:rPr lang="fi-FI" sz="2700" dirty="0"/>
              <a:t>Havaintomotoriset taidot ja motoriset perustaidot</a:t>
            </a:r>
            <a:br>
              <a:rPr lang="fi-FI" sz="2000" dirty="0"/>
            </a:br>
            <a:r>
              <a:rPr lang="fi-FI" sz="2000" dirty="0"/>
              <a:t> - tieto tulee aivoihin aistien kautta</a:t>
            </a:r>
            <a:br>
              <a:rPr lang="fi-FI" sz="2000" dirty="0"/>
            </a:br>
            <a:r>
              <a:rPr lang="fi-FI" sz="2000" dirty="0"/>
              <a:t>- liikunnassa lapsi hahmottaa omaa kehoaan ja sen eri osia suhteessa ympäröivään tilaan, käytettävään aikaan ja voimaan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395536" y="2288629"/>
            <a:ext cx="4038600" cy="4569371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Motoriset perustaidot:</a:t>
            </a:r>
          </a:p>
          <a:p>
            <a:pPr>
              <a:buFontTx/>
              <a:buChar char="-"/>
            </a:pPr>
            <a:r>
              <a:rPr lang="fi-FI" dirty="0"/>
              <a:t>Käveleminen</a:t>
            </a:r>
          </a:p>
          <a:p>
            <a:pPr>
              <a:buFontTx/>
              <a:buChar char="-"/>
            </a:pPr>
            <a:r>
              <a:rPr lang="fi-FI" dirty="0"/>
              <a:t>Juokseminen</a:t>
            </a:r>
          </a:p>
          <a:p>
            <a:pPr>
              <a:buFontTx/>
              <a:buChar char="-"/>
            </a:pPr>
            <a:r>
              <a:rPr lang="fi-FI" dirty="0"/>
              <a:t> hyppääminen</a:t>
            </a:r>
          </a:p>
          <a:p>
            <a:pPr>
              <a:buFontTx/>
              <a:buChar char="-"/>
            </a:pPr>
            <a:r>
              <a:rPr lang="fi-FI" dirty="0"/>
              <a:t> heittäminen</a:t>
            </a:r>
          </a:p>
          <a:p>
            <a:pPr>
              <a:buFontTx/>
              <a:buChar char="-"/>
            </a:pPr>
            <a:r>
              <a:rPr lang="fi-FI" dirty="0"/>
              <a:t>Kiinniottaminen</a:t>
            </a:r>
          </a:p>
          <a:p>
            <a:pPr>
              <a:buFontTx/>
              <a:buChar char="-"/>
            </a:pPr>
            <a:r>
              <a:rPr lang="fi-FI" dirty="0"/>
              <a:t> potkaiseminen</a:t>
            </a:r>
          </a:p>
          <a:p>
            <a:pPr>
              <a:buFontTx/>
              <a:buChar char="-"/>
            </a:pPr>
            <a:r>
              <a:rPr lang="fi-FI" dirty="0"/>
              <a:t> lyöminen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2"/>
          </p:nvPr>
        </p:nvSpPr>
        <p:spPr>
          <a:xfrm>
            <a:off x="4572000" y="2332037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Havaintomotoriset taidot:</a:t>
            </a:r>
          </a:p>
          <a:p>
            <a:pPr>
              <a:buFontTx/>
              <a:buChar char="-"/>
            </a:pPr>
            <a:r>
              <a:rPr lang="fi-FI" dirty="0"/>
              <a:t>Oman kehon hahmotus, kehonkaavio</a:t>
            </a:r>
          </a:p>
          <a:p>
            <a:pPr>
              <a:buFontTx/>
              <a:buChar char="-"/>
            </a:pPr>
            <a:r>
              <a:rPr lang="fi-FI" dirty="0"/>
              <a:t>Lateraalisuus eli käsitys kehon eri puolista</a:t>
            </a:r>
          </a:p>
          <a:p>
            <a:pPr>
              <a:buFontTx/>
              <a:buChar char="-"/>
            </a:pPr>
            <a:r>
              <a:rPr lang="fi-FI" dirty="0"/>
              <a:t>Spatiaalinen hahmotus eli itsensä hahmottaminen suhteessa tilaan</a:t>
            </a:r>
          </a:p>
          <a:p>
            <a:pPr>
              <a:buFontTx/>
              <a:buChar char="-"/>
            </a:pPr>
            <a:r>
              <a:rPr lang="fi-FI" dirty="0"/>
              <a:t>Itsensä ja liikkeen hahmottaminen suhteessa aikaan ja voimaan</a:t>
            </a:r>
          </a:p>
          <a:p>
            <a:pPr>
              <a:buFontTx/>
              <a:buChar char="-"/>
            </a:pPr>
            <a:r>
              <a:rPr lang="fi-FI" dirty="0"/>
              <a:t>Toimintojen motorinen ohjailu tahdonalaisesti, esim. kehon keskilinjan ylittäminen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36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fi-FI" dirty="0"/>
              <a:t>     </a:t>
            </a:r>
            <a:r>
              <a:rPr lang="fi-FI" b="1" dirty="0"/>
              <a:t> Kehontuntemus</a:t>
            </a:r>
          </a:p>
          <a:p>
            <a:pPr lvl="0"/>
            <a:r>
              <a:rPr lang="fi-FI" dirty="0"/>
              <a:t>tietoa eri kehonosien nimistä ja sijainnista ja niiden suhteesta toisiinsa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yksi havaintomotoriikan osa-alue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olisi hyvä leikkiä joka päivä leikkejä, joissa joko nimetään kehonosia tai käytetään niitä</a:t>
            </a:r>
          </a:p>
          <a:p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i-FI" dirty="0"/>
              <a:t>           </a:t>
            </a:r>
            <a:r>
              <a:rPr lang="fi-FI" b="1" dirty="0"/>
              <a:t>Motorinen taito</a:t>
            </a:r>
          </a:p>
          <a:p>
            <a:pPr lvl="0"/>
            <a:r>
              <a:rPr lang="fi-FI" dirty="0"/>
              <a:t>havaittavissa olevat raajojen liikkeet tai niiden yhdistelmät = motorinen taito</a:t>
            </a:r>
          </a:p>
          <a:p>
            <a:pPr lvl="0"/>
            <a:r>
              <a:rPr lang="fi-FI" dirty="0"/>
              <a:t>Kuntojumppa-loru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Kuntojumppa-loru (Lupa liikkua –kirja)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400" dirty="0"/>
              <a:t>Olen voimakas ja kiltti,</a:t>
            </a:r>
          </a:p>
          <a:p>
            <a:pPr>
              <a:buNone/>
            </a:pPr>
            <a:endParaRPr lang="fi-FI" sz="2400" dirty="0"/>
          </a:p>
          <a:p>
            <a:pPr>
              <a:buNone/>
            </a:pPr>
            <a:r>
              <a:rPr lang="fi-FI" sz="2400" dirty="0"/>
              <a:t>Notkea kuin pikku piltti.</a:t>
            </a:r>
          </a:p>
          <a:p>
            <a:pPr>
              <a:buNone/>
            </a:pPr>
            <a:endParaRPr lang="fi-FI" sz="2400" dirty="0"/>
          </a:p>
          <a:p>
            <a:pPr>
              <a:buNone/>
            </a:pPr>
            <a:r>
              <a:rPr lang="fi-FI" sz="2400" dirty="0"/>
              <a:t>Kestävyyttä vielä hankin,</a:t>
            </a:r>
          </a:p>
          <a:p>
            <a:pPr>
              <a:buNone/>
            </a:pPr>
            <a:r>
              <a:rPr lang="fi-FI" sz="2400" dirty="0"/>
              <a:t>Keuhkoista teen happipankin.</a:t>
            </a:r>
          </a:p>
          <a:p>
            <a:pPr>
              <a:buNone/>
            </a:pPr>
            <a:r>
              <a:rPr lang="fi-FI" sz="2400" dirty="0"/>
              <a:t>Olen nopea ja kiltti,</a:t>
            </a:r>
          </a:p>
          <a:p>
            <a:pPr>
              <a:buNone/>
            </a:pPr>
            <a:endParaRPr lang="fi-FI" sz="2400" dirty="0"/>
          </a:p>
          <a:p>
            <a:pPr>
              <a:buNone/>
            </a:pPr>
            <a:r>
              <a:rPr lang="fi-FI" sz="2400" dirty="0"/>
              <a:t>Enkä koskaan ihan </a:t>
            </a:r>
            <a:r>
              <a:rPr lang="fi-FI" sz="2400" dirty="0" err="1"/>
              <a:t>tiltti</a:t>
            </a:r>
            <a:r>
              <a:rPr lang="fi-FI" sz="2400" dirty="0"/>
              <a:t>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1800" i="1" dirty="0"/>
              <a:t>Käsivarret sivuilla, hauislihasten jännitys</a:t>
            </a:r>
          </a:p>
          <a:p>
            <a:pPr>
              <a:buNone/>
            </a:pPr>
            <a:endParaRPr lang="fi-FI" sz="1800" i="1" dirty="0"/>
          </a:p>
          <a:p>
            <a:pPr>
              <a:buNone/>
            </a:pPr>
            <a:r>
              <a:rPr lang="fi-FI" sz="1800" i="1" dirty="0"/>
              <a:t>Kädet ylhäällä yhteen, kyljen venytys</a:t>
            </a:r>
          </a:p>
          <a:p>
            <a:pPr>
              <a:buNone/>
            </a:pPr>
            <a:endParaRPr lang="fi-FI" sz="1800" i="1" dirty="0"/>
          </a:p>
          <a:p>
            <a:pPr>
              <a:buNone/>
            </a:pPr>
            <a:r>
              <a:rPr lang="fi-FI" sz="1800" i="1" dirty="0"/>
              <a:t>Kyykkyyn ylös</a:t>
            </a:r>
          </a:p>
          <a:p>
            <a:pPr>
              <a:buNone/>
            </a:pPr>
            <a:r>
              <a:rPr lang="fi-FI" sz="1800" i="1" dirty="0"/>
              <a:t>Kyykkyyn ylös</a:t>
            </a:r>
          </a:p>
          <a:p>
            <a:pPr>
              <a:buNone/>
            </a:pPr>
            <a:endParaRPr lang="fi-FI" sz="1800" i="1" dirty="0"/>
          </a:p>
          <a:p>
            <a:pPr>
              <a:buNone/>
            </a:pPr>
            <a:r>
              <a:rPr lang="fi-FI" sz="1800" i="1" dirty="0"/>
              <a:t>Käsien venytys sivuilta taakse</a:t>
            </a:r>
          </a:p>
          <a:p>
            <a:pPr>
              <a:buNone/>
            </a:pPr>
            <a:endParaRPr lang="fi-FI" sz="1800" i="1" dirty="0"/>
          </a:p>
          <a:p>
            <a:pPr>
              <a:buNone/>
            </a:pPr>
            <a:r>
              <a:rPr lang="fi-FI" sz="1800" i="1" dirty="0"/>
              <a:t>Kädet ylhäällä yhteen, kyljen venytys</a:t>
            </a:r>
          </a:p>
          <a:p>
            <a:pPr>
              <a:buNone/>
            </a:pPr>
            <a:endParaRPr lang="fi-FI" sz="1800" i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60"/>
          <p:cNvSpPr txBox="1">
            <a:spLocks noGrp="1"/>
          </p:cNvSpPr>
          <p:nvPr>
            <p:ph type="title"/>
          </p:nvPr>
        </p:nvSpPr>
        <p:spPr>
          <a:xfrm>
            <a:off x="611188" y="908050"/>
            <a:ext cx="8232775" cy="7635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altLang="fi-FI" sz="3200">
                <a:latin typeface="Calibri" pitchFamily="34" charset="0"/>
                <a:cs typeface="Arial" charset="0"/>
              </a:rPr>
              <a:t>Parityöskentely</a:t>
            </a:r>
          </a:p>
        </p:txBody>
      </p:sp>
      <p:sp>
        <p:nvSpPr>
          <p:cNvPr id="14339" name="Shape 61"/>
          <p:cNvSpPr txBox="1">
            <a:spLocks noGrp="1"/>
          </p:cNvSpPr>
          <p:nvPr>
            <p:ph type="body" idx="1"/>
          </p:nvPr>
        </p:nvSpPr>
        <p:spPr>
          <a:xfrm>
            <a:off x="323850" y="1628775"/>
            <a:ext cx="8520113" cy="4554538"/>
          </a:xfrm>
        </p:spPr>
        <p:txBody>
          <a:bodyPr/>
          <a:lstStyle/>
          <a:p>
            <a:pPr marL="571500" indent="-342900">
              <a:spcBef>
                <a:spcPct val="0"/>
              </a:spcBef>
              <a:spcAft>
                <a:spcPts val="1200"/>
              </a:spcAft>
              <a:buNone/>
            </a:pPr>
            <a:r>
              <a:rPr lang="fi-FI" altLang="fi-FI" sz="2000" dirty="0">
                <a:latin typeface="Calibri" pitchFamily="34" charset="0"/>
                <a:cs typeface="Arial" charset="0"/>
              </a:rPr>
              <a:t>Vaihtoehto 1: Toinen esittää leikki-ikäistä, toinen valokuvaa.</a:t>
            </a:r>
          </a:p>
          <a:p>
            <a:pPr marL="571500" indent="-342900">
              <a:spcBef>
                <a:spcPct val="0"/>
              </a:spcBef>
              <a:spcAft>
                <a:spcPts val="1200"/>
              </a:spcAft>
              <a:buNone/>
            </a:pPr>
            <a:r>
              <a:rPr lang="fi-FI" altLang="fi-FI" sz="2000" dirty="0">
                <a:latin typeface="Calibri" pitchFamily="34" charset="0"/>
                <a:cs typeface="Arial" charset="0"/>
              </a:rPr>
              <a:t>Vaihtoehto 2: Etsikää </a:t>
            </a:r>
            <a:r>
              <a:rPr lang="fi-FI" altLang="fi-FI" sz="2000" dirty="0" err="1">
                <a:latin typeface="Calibri" pitchFamily="34" charset="0"/>
                <a:cs typeface="Arial" charset="0"/>
              </a:rPr>
              <a:t>internetistä</a:t>
            </a:r>
            <a:r>
              <a:rPr lang="fi-FI" altLang="fi-FI" sz="2000" dirty="0">
                <a:latin typeface="Calibri" pitchFamily="34" charset="0"/>
                <a:cs typeface="Arial" charset="0"/>
              </a:rPr>
              <a:t> kuvia leikki-ikäisen motorisen kehityksen vaiheista</a:t>
            </a:r>
          </a:p>
          <a:p>
            <a:pPr marL="571500" indent="-342900">
              <a:spcBef>
                <a:spcPct val="0"/>
              </a:spcBef>
              <a:spcAft>
                <a:spcPts val="1200"/>
              </a:spcAft>
              <a:buNone/>
            </a:pPr>
            <a:r>
              <a:rPr lang="fi-FI" altLang="fi-FI" sz="2000" dirty="0">
                <a:latin typeface="Calibri" pitchFamily="34" charset="0"/>
                <a:cs typeface="Arial" charset="0"/>
              </a:rPr>
              <a:t>Vaihtoehto 3: Piirtäkää </a:t>
            </a:r>
            <a:r>
              <a:rPr lang="fi-FI" altLang="fi-FI" sz="2000">
                <a:latin typeface="Calibri" pitchFamily="34" charset="0"/>
                <a:cs typeface="Arial" charset="0"/>
              </a:rPr>
              <a:t>kuvia leikki-ikäisen </a:t>
            </a:r>
            <a:r>
              <a:rPr lang="fi-FI" altLang="fi-FI" sz="2000" dirty="0">
                <a:latin typeface="Calibri" pitchFamily="34" charset="0"/>
                <a:cs typeface="Arial" charset="0"/>
              </a:rPr>
              <a:t>motorisen kehityksen keskeisimmistä vaiheista ja koota niistä 4–6 kuvan sarjakuva</a:t>
            </a:r>
          </a:p>
          <a:p>
            <a:pPr marL="571500" indent="-342900">
              <a:spcBef>
                <a:spcPct val="0"/>
              </a:spcBef>
              <a:spcAft>
                <a:spcPts val="1200"/>
              </a:spcAft>
              <a:buNone/>
            </a:pPr>
            <a:endParaRPr lang="fi-FI" altLang="fi-FI" sz="2000" dirty="0">
              <a:latin typeface="Calibri" pitchFamily="34" charset="0"/>
              <a:cs typeface="Arial" charset="0"/>
            </a:endParaRPr>
          </a:p>
          <a:p>
            <a:pPr marL="571500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fi-FI" altLang="fi-FI" sz="2000" dirty="0">
                <a:latin typeface="Calibri" pitchFamily="34" charset="0"/>
                <a:cs typeface="Arial" charset="0"/>
              </a:rPr>
              <a:t>Ottakaa 4–6 valokuvaa leikki-ikäisen motorisen kehityksen keskeisistä vaiheista. Ensimmäiseksi teidän tulee siis pohtia, mitkä ovat mielestänne näitä keskeisiä vaiheita.</a:t>
            </a:r>
          </a:p>
          <a:p>
            <a:pPr marL="571500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fi-FI" altLang="fi-FI" sz="2000" dirty="0">
                <a:latin typeface="Calibri" pitchFamily="34" charset="0"/>
                <a:cs typeface="Arial" charset="0"/>
              </a:rPr>
              <a:t>Liittäkää kuviin kuvatekstit.</a:t>
            </a:r>
          </a:p>
          <a:p>
            <a:pPr marL="571500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fi-FI" altLang="fi-FI" sz="2000" dirty="0">
                <a:latin typeface="Calibri" pitchFamily="34" charset="0"/>
                <a:cs typeface="Arial" charset="0"/>
              </a:rPr>
              <a:t>Sovitaan yhdessä, mihin kuvat tallennetaan ja miten ne esitellään.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016224"/>
          </a:xfrm>
        </p:spPr>
        <p:txBody>
          <a:bodyPr>
            <a:normAutofit/>
          </a:bodyPr>
          <a:lstStyle/>
          <a:p>
            <a:r>
              <a:rPr lang="fi-FI" sz="5400" dirty="0"/>
              <a:t>Lasten liikunnan sisältöjä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Liikuntaleikit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i-FI" b="1" dirty="0"/>
              <a:t>    Leikit ensimmäisen ikävuoden aikana</a:t>
            </a:r>
            <a:endParaRPr lang="fi-FI" dirty="0"/>
          </a:p>
          <a:p>
            <a:pPr lvl="0"/>
            <a:r>
              <a:rPr lang="fi-FI" dirty="0"/>
              <a:t>aikuisella tärkeä rooli</a:t>
            </a:r>
          </a:p>
          <a:p>
            <a:pPr lvl="0"/>
            <a:r>
              <a:rPr lang="fi-FI" dirty="0"/>
              <a:t>leikkiin sisältyy usein laulua, loruja ja hokemia (usein parileikkejä)</a:t>
            </a:r>
          </a:p>
          <a:p>
            <a:pPr lvl="0"/>
            <a:r>
              <a:rPr lang="fi-FI" dirty="0"/>
              <a:t>esim. piiloleikit, tunnelit, konttausrata</a:t>
            </a:r>
          </a:p>
          <a:p>
            <a:endParaRPr lang="fi-FI" dirty="0"/>
          </a:p>
          <a:p>
            <a:pPr>
              <a:buNone/>
            </a:pPr>
            <a:r>
              <a:rPr lang="fi-FI" b="1" dirty="0"/>
              <a:t>      1-3 -vuotiaiden leikit</a:t>
            </a:r>
            <a:endParaRPr lang="fi-FI" dirty="0"/>
          </a:p>
          <a:p>
            <a:pPr lvl="0"/>
            <a:r>
              <a:rPr lang="fi-FI" dirty="0"/>
              <a:t>leikkien sääntöjen tulee olla helppoja </a:t>
            </a:r>
          </a:p>
          <a:p>
            <a:pPr lvl="0"/>
            <a:r>
              <a:rPr lang="fi-FI" dirty="0"/>
              <a:t>kaikki suorittavat samoja liikkeitä</a:t>
            </a:r>
          </a:p>
          <a:p>
            <a:pPr lvl="0"/>
            <a:r>
              <a:rPr lang="fi-FI" dirty="0"/>
              <a:t>leikkejä toistetaan useaan kertaan, aikuinen itse aktiivisesti mukana</a:t>
            </a:r>
          </a:p>
          <a:p>
            <a:pPr lvl="0"/>
            <a:r>
              <a:rPr lang="fi-FI" dirty="0"/>
              <a:t>esim. juoksu johonkin kohteeseen, rinkijuoksu, tule emon perästä, suoraa reittiä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i-FI" dirty="0"/>
              <a:t>Liikuntaleikit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b="1" dirty="0"/>
              <a:t>    3-4-vuotiaiden leikit</a:t>
            </a:r>
            <a:endParaRPr lang="fi-FI" dirty="0"/>
          </a:p>
          <a:p>
            <a:pPr lvl="0"/>
            <a:r>
              <a:rPr lang="fi-FI" dirty="0"/>
              <a:t>roolileikki keskeistä </a:t>
            </a:r>
            <a:r>
              <a:rPr lang="fi-FI" dirty="0">
                <a:sym typeface="Wingdings"/>
              </a:rPr>
              <a:t></a:t>
            </a:r>
            <a:r>
              <a:rPr lang="fi-FI" dirty="0"/>
              <a:t> mielikuvat elävöittävät liikuntaleikkejä</a:t>
            </a:r>
          </a:p>
          <a:p>
            <a:pPr lvl="0"/>
            <a:r>
              <a:rPr lang="fi-FI" dirty="0"/>
              <a:t>lapset osaavat jo paremmin säädellä liikkumistaan suhteessa tilaan</a:t>
            </a:r>
          </a:p>
          <a:p>
            <a:pPr lvl="0"/>
            <a:r>
              <a:rPr lang="fi-FI" dirty="0"/>
              <a:t>ketteryys, nopeus ja reaktiokyky ovat kehittymässä</a:t>
            </a:r>
          </a:p>
          <a:p>
            <a:pPr lvl="0"/>
            <a:r>
              <a:rPr lang="fi-FI" dirty="0"/>
              <a:t>esim. ilmapallo, hämähäkki, autonpesu, eläinystävä</a:t>
            </a:r>
          </a:p>
          <a:p>
            <a:pPr>
              <a:buNone/>
            </a:pPr>
            <a:r>
              <a:rPr lang="fi-FI" b="1" dirty="0"/>
              <a:t>    4-6-vuotiaiden leikit</a:t>
            </a:r>
            <a:endParaRPr lang="fi-FI" dirty="0"/>
          </a:p>
          <a:p>
            <a:pPr lvl="0"/>
            <a:r>
              <a:rPr lang="fi-FI" dirty="0"/>
              <a:t>lapset alkavat leikkiä liikunnallisia sääntöleikkejä</a:t>
            </a:r>
          </a:p>
          <a:p>
            <a:r>
              <a:rPr lang="fi-FI" dirty="0"/>
              <a:t>perinneleikkejä, pallopelit, hippaleikit, suunnistusleikit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vaikea määritellä</a:t>
            </a:r>
          </a:p>
          <a:p>
            <a:pPr lvl="0"/>
            <a:r>
              <a:rPr lang="fi-FI" dirty="0"/>
              <a:t>lapselle ominainen toimintatapa (ks. mm. Vasu)</a:t>
            </a:r>
          </a:p>
          <a:p>
            <a:pPr lvl="0"/>
            <a:r>
              <a:rPr lang="fi-FI" dirty="0"/>
              <a:t>Kaiken toiminnan, missä käytetään luovuutta ja mielikuvitusta ja joka tuottaa mielihyvää, voidaan ajatella olevan leikkiä (vrt. lapsen – aikuisen leikki)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3600" dirty="0"/>
              <a:t>LEIKIN MÄÄRITTELYÄ – MITÄ LEIKKI ON?</a:t>
            </a:r>
            <a:endParaRPr lang="fi-FI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 välineiden innostamina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i-FI" dirty="0"/>
              <a:t>    </a:t>
            </a:r>
            <a:r>
              <a:rPr lang="fi-FI" b="1" dirty="0"/>
              <a:t>Välineiden merkitys:</a:t>
            </a:r>
          </a:p>
          <a:p>
            <a:pPr lvl="0"/>
            <a:r>
              <a:rPr lang="fi-FI" dirty="0"/>
              <a:t>tärkeitä esine- ja toimintaleikkivaiheessa oleville lapsille</a:t>
            </a:r>
          </a:p>
          <a:p>
            <a:pPr lvl="0"/>
            <a:r>
              <a:rPr lang="fi-FI" dirty="0"/>
              <a:t>ilo, elämykset, vaihtelu</a:t>
            </a:r>
          </a:p>
          <a:p>
            <a:pPr lvl="0"/>
            <a:r>
              <a:rPr lang="fi-FI" dirty="0"/>
              <a:t>vapautuminen, arkuuden voittaminen</a:t>
            </a:r>
          </a:p>
          <a:p>
            <a:pPr lvl="0"/>
            <a:r>
              <a:rPr lang="fi-FI" dirty="0"/>
              <a:t>onnistumisen kokemukset</a:t>
            </a:r>
          </a:p>
          <a:p>
            <a:pPr lvl="0"/>
            <a:r>
              <a:rPr lang="fi-FI" dirty="0"/>
              <a:t>luovuuden ja mielikuvituksen kehittyminen</a:t>
            </a:r>
          </a:p>
          <a:p>
            <a:pPr lvl="0"/>
            <a:r>
              <a:rPr lang="fi-FI" dirty="0"/>
              <a:t>aistien ja lihasten yhteistoiminta</a:t>
            </a:r>
          </a:p>
          <a:p>
            <a:pPr lvl="0"/>
            <a:r>
              <a:rPr lang="fi-FI" dirty="0"/>
              <a:t>käsi-silmä/jalka koordinaation kehittyminen</a:t>
            </a:r>
          </a:p>
          <a:p>
            <a:pPr lvl="0"/>
            <a:r>
              <a:rPr lang="fi-FI" dirty="0"/>
              <a:t>tilan ja suuntien tajuaminen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fi-FI" dirty="0"/>
              <a:t>käsitteiden oppimisen apuvälineinä</a:t>
            </a:r>
          </a:p>
          <a:p>
            <a:pPr lvl="0"/>
            <a:r>
              <a:rPr lang="fi-FI" dirty="0"/>
              <a:t>harjoittaa keskittymistä</a:t>
            </a:r>
          </a:p>
          <a:p>
            <a:pPr lvl="0"/>
            <a:r>
              <a:rPr lang="fi-FI" dirty="0"/>
              <a:t>harjoittaa voimankäytön oppimista</a:t>
            </a:r>
          </a:p>
          <a:p>
            <a:pPr lvl="0"/>
            <a:r>
              <a:rPr lang="fi-FI" dirty="0"/>
              <a:t>auttaa jaksamista liikesuorituksissa</a:t>
            </a:r>
          </a:p>
          <a:p>
            <a:pPr lvl="0"/>
            <a:r>
              <a:rPr lang="fi-FI" dirty="0"/>
              <a:t>opitaan pari- ja ryhmätyöskentelyä</a:t>
            </a:r>
          </a:p>
          <a:p>
            <a:pPr lvl="0"/>
            <a:r>
              <a:rPr lang="fi-FI" dirty="0"/>
              <a:t>apuna liikunnan perusmuotojen kehittymisessä</a:t>
            </a:r>
          </a:p>
          <a:p>
            <a:pPr lvl="0"/>
            <a:r>
              <a:rPr lang="fi-FI" dirty="0"/>
              <a:t>apuna kestävyyden ja kunnon kohentamisessa</a:t>
            </a:r>
          </a:p>
          <a:p>
            <a:pPr lvl="0"/>
            <a:r>
              <a:rPr lang="fi-FI" dirty="0"/>
              <a:t>esitysten apuvälineinä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 välineiden innostamina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b="1" dirty="0"/>
              <a:t>  Perinteiset liikuntavälineet</a:t>
            </a:r>
            <a:endParaRPr lang="fi-FI" sz="2000" dirty="0"/>
          </a:p>
          <a:p>
            <a:pPr lvl="1"/>
            <a:r>
              <a:rPr lang="fi-FI" dirty="0"/>
              <a:t>pallot (ehkä kehittävin väline lapsen liikunnassa)</a:t>
            </a:r>
            <a:endParaRPr lang="fi-FI" sz="1800" dirty="0"/>
          </a:p>
          <a:p>
            <a:pPr lvl="1"/>
            <a:r>
              <a:rPr lang="fi-FI" dirty="0"/>
              <a:t>hernepussit</a:t>
            </a:r>
            <a:endParaRPr lang="fi-FI" sz="1800" dirty="0"/>
          </a:p>
          <a:p>
            <a:pPr lvl="1"/>
            <a:r>
              <a:rPr lang="fi-FI" dirty="0"/>
              <a:t>vanteet</a:t>
            </a:r>
            <a:endParaRPr lang="fi-FI" sz="1800" dirty="0"/>
          </a:p>
          <a:p>
            <a:pPr lvl="1"/>
            <a:r>
              <a:rPr lang="fi-FI" dirty="0"/>
              <a:t>hyppynarut, joustinnaru</a:t>
            </a:r>
            <a:endParaRPr lang="fi-FI" sz="1800" dirty="0"/>
          </a:p>
          <a:p>
            <a:pPr lvl="1"/>
            <a:r>
              <a:rPr lang="fi-FI" dirty="0"/>
              <a:t>huivit ja nauhat</a:t>
            </a:r>
            <a:endParaRPr lang="fi-FI" sz="1800" dirty="0"/>
          </a:p>
          <a:p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i-FI" b="1" dirty="0"/>
              <a:t>    Uudet liikuntavälineet ja kierrätysmateriaalit</a:t>
            </a:r>
            <a:endParaRPr lang="fi-FI" sz="2000" dirty="0"/>
          </a:p>
          <a:p>
            <a:pPr lvl="1"/>
            <a:r>
              <a:rPr lang="fi-FI" dirty="0"/>
              <a:t>leikkivarjo (peitot, lakanat, pyyhkeet)</a:t>
            </a:r>
            <a:endParaRPr lang="fi-FI" sz="1800" dirty="0"/>
          </a:p>
          <a:p>
            <a:pPr lvl="1"/>
            <a:r>
              <a:rPr lang="fi-FI" dirty="0"/>
              <a:t>muotolaatat</a:t>
            </a:r>
            <a:endParaRPr lang="fi-FI" sz="1800" dirty="0"/>
          </a:p>
          <a:p>
            <a:pPr lvl="1"/>
            <a:r>
              <a:rPr lang="fi-FI" dirty="0"/>
              <a:t>matonpalaset</a:t>
            </a:r>
            <a:endParaRPr lang="fi-FI" sz="1800" dirty="0"/>
          </a:p>
          <a:p>
            <a:pPr lvl="1"/>
            <a:r>
              <a:rPr lang="fi-FI" dirty="0"/>
              <a:t>liitettävät numeropalat</a:t>
            </a:r>
            <a:endParaRPr lang="fi-FI" sz="1800" dirty="0"/>
          </a:p>
          <a:p>
            <a:pPr lvl="1"/>
            <a:r>
              <a:rPr lang="fi-FI" dirty="0"/>
              <a:t>taskullinen noppa</a:t>
            </a:r>
            <a:endParaRPr lang="fi-FI" sz="1800" dirty="0"/>
          </a:p>
          <a:p>
            <a:pPr lvl="1"/>
            <a:r>
              <a:rPr lang="fi-FI" dirty="0"/>
              <a:t>kierrätysmateriaalit (pahvilaatikot, mehutölkit, sanomalahdet, paperirullat jne.)</a:t>
            </a:r>
            <a:endParaRPr lang="fi-FI" sz="1800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dirty="0"/>
              <a:t>Temppuilu ja temppuradat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dirty="0"/>
              <a:t>  </a:t>
            </a:r>
            <a:r>
              <a:rPr lang="fi-FI" b="1" dirty="0"/>
              <a:t>Temppuradan merkitys:</a:t>
            </a:r>
          </a:p>
          <a:p>
            <a:pPr lvl="0"/>
            <a:r>
              <a:rPr lang="fi-FI" dirty="0"/>
              <a:t>innostavaa, monipuolista ja jännittävää liikuntaa</a:t>
            </a:r>
          </a:p>
          <a:p>
            <a:pPr lvl="0"/>
            <a:r>
              <a:rPr lang="fi-FI" dirty="0"/>
              <a:t>hauskuus, ilo, onnistumisen elämykset</a:t>
            </a:r>
          </a:p>
          <a:p>
            <a:pPr lvl="0"/>
            <a:r>
              <a:rPr lang="fi-FI" dirty="0"/>
              <a:t>lapset voivat asettaa haasteita itselleen ja kokeilla rajojaan</a:t>
            </a:r>
          </a:p>
          <a:p>
            <a:pPr lvl="0"/>
            <a:r>
              <a:rPr lang="fi-FI" dirty="0"/>
              <a:t>edistää rohkeuden ja itsetuntemuksen kehittymistä</a:t>
            </a:r>
          </a:p>
          <a:p>
            <a:pPr lvl="0"/>
            <a:r>
              <a:rPr lang="fi-FI" dirty="0"/>
              <a:t>kehittää kuntotekijöitä: kestävyys, voima, nopeus, liikkuvuus</a:t>
            </a:r>
          </a:p>
          <a:p>
            <a:r>
              <a:rPr lang="fi-FI" dirty="0"/>
              <a:t>kehittää monipuolisesti taitotekijöitä: tasapaino, reaktiokyky, rytmikyky, avaruudellinen suuntautumiskyky, erottelukyky, yhdistelykyky, muuntelukyky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dirty="0"/>
              <a:t>Temppuilu ja temppuradat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harjaannuttaa perusliikkeitä: ryömiminen, konttaaminen, kiipeily, käveleminen, juokseminen, hyppääminen, pyöriminen, heiluminen, riippuminen</a:t>
            </a:r>
          </a:p>
          <a:p>
            <a:pPr lvl="0"/>
            <a:r>
              <a:rPr lang="fi-FI" dirty="0"/>
              <a:t>myös käsittelytaidot saavat harjoitusta</a:t>
            </a:r>
          </a:p>
          <a:p>
            <a:pPr lvl="0"/>
            <a:r>
              <a:rPr lang="fi-FI" dirty="0"/>
              <a:t>asento- ja liikeaisti kehittyy</a:t>
            </a:r>
          </a:p>
          <a:p>
            <a:pPr lvl="0"/>
            <a:r>
              <a:rPr lang="fi-FI" dirty="0"/>
              <a:t>kehon osien tunnistamista ja nimeämistä</a:t>
            </a:r>
          </a:p>
          <a:p>
            <a:pPr lvl="0"/>
            <a:r>
              <a:rPr lang="fi-FI" dirty="0"/>
              <a:t>käsitteiden oppimista: ali, yli, ympäri, eteen, taakse</a:t>
            </a:r>
          </a:p>
          <a:p>
            <a:pPr lvl="0"/>
            <a:r>
              <a:rPr lang="fi-FI" dirty="0"/>
              <a:t>lapset oppivat yhteistoimintaa, vuoron odottamista ja toisten kannustamista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dirty="0"/>
              <a:t>Satu- ja mielikuvaliikunta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i-FI" dirty="0"/>
              <a:t>      </a:t>
            </a:r>
            <a:r>
              <a:rPr lang="fi-FI" b="1" dirty="0"/>
              <a:t>Satujumpan merkitys:</a:t>
            </a:r>
            <a:endParaRPr lang="fi-FI" sz="2400" b="1" dirty="0"/>
          </a:p>
          <a:p>
            <a:pPr lvl="0"/>
            <a:r>
              <a:rPr lang="fi-FI" dirty="0"/>
              <a:t>eläytymiskyvyn ja mielikuvituksen kehittäminen</a:t>
            </a:r>
            <a:endParaRPr lang="fi-FI" sz="2400" dirty="0"/>
          </a:p>
          <a:p>
            <a:pPr lvl="0"/>
            <a:r>
              <a:rPr lang="fi-FI" dirty="0"/>
              <a:t>keskittymiskyvyn kehittäminen</a:t>
            </a:r>
            <a:endParaRPr lang="fi-FI" sz="2400" dirty="0"/>
          </a:p>
          <a:p>
            <a:pPr lvl="0"/>
            <a:r>
              <a:rPr lang="fi-FI" dirty="0"/>
              <a:t>perusliikkeiden harjoittaminen</a:t>
            </a:r>
            <a:endParaRPr lang="fi-FI" sz="2400" dirty="0"/>
          </a:p>
          <a:p>
            <a:pPr lvl="0"/>
            <a:r>
              <a:rPr lang="fi-FI" dirty="0"/>
              <a:t>koordinaatiokykyjen kehittäminen</a:t>
            </a:r>
            <a:endParaRPr lang="fi-FI" sz="2400" dirty="0"/>
          </a:p>
          <a:p>
            <a:pPr lvl="0"/>
            <a:r>
              <a:rPr lang="fi-FI" dirty="0"/>
              <a:t>lihaskunnon ja notkeuden harjoittaminen</a:t>
            </a:r>
            <a:endParaRPr lang="fi-FI" sz="2400" dirty="0"/>
          </a:p>
          <a:p>
            <a:pPr lvl="0"/>
            <a:r>
              <a:rPr lang="fi-FI" dirty="0"/>
              <a:t>iloinen yhdessäolo toisten lasten kanssa</a:t>
            </a:r>
            <a:endParaRPr lang="fi-FI" sz="2400" dirty="0"/>
          </a:p>
          <a:p>
            <a:pPr>
              <a:buNone/>
            </a:pPr>
            <a:endParaRPr lang="fi-FI" sz="2400" dirty="0"/>
          </a:p>
          <a:p>
            <a:r>
              <a:rPr lang="fi-FI" b="1" dirty="0"/>
              <a:t>Erilaisia aiheita satujumppaan:</a:t>
            </a:r>
            <a:endParaRPr lang="fi-FI" sz="2400" dirty="0"/>
          </a:p>
          <a:p>
            <a:pPr lvl="1"/>
            <a:r>
              <a:rPr lang="fi-FI" dirty="0"/>
              <a:t>retki/matka (mummolaan, sirkukseen, metsään)</a:t>
            </a:r>
            <a:endParaRPr lang="fi-FI" sz="2000" dirty="0"/>
          </a:p>
          <a:p>
            <a:pPr lvl="1"/>
            <a:r>
              <a:rPr lang="fi-FI" dirty="0"/>
              <a:t>eläinaiheet</a:t>
            </a:r>
            <a:endParaRPr lang="fi-FI" sz="2000" dirty="0"/>
          </a:p>
          <a:p>
            <a:pPr lvl="1"/>
            <a:r>
              <a:rPr lang="fi-FI" dirty="0"/>
              <a:t>vuodenaikoihin liittyvät aiheet</a:t>
            </a:r>
            <a:endParaRPr lang="fi-FI" sz="2000" dirty="0"/>
          </a:p>
          <a:p>
            <a:pPr lvl="1"/>
            <a:r>
              <a:rPr lang="fi-FI" dirty="0"/>
              <a:t>urheilukisat</a:t>
            </a:r>
            <a:endParaRPr lang="fi-FI" sz="2000" dirty="0"/>
          </a:p>
          <a:p>
            <a:pPr lvl="1"/>
            <a:r>
              <a:rPr lang="fi-FI" dirty="0"/>
              <a:t>eri ammatit</a:t>
            </a:r>
            <a:endParaRPr lang="fi-FI" sz="2000" dirty="0"/>
          </a:p>
          <a:p>
            <a:pPr lvl="1"/>
            <a:r>
              <a:rPr lang="fi-FI" dirty="0"/>
              <a:t>lapsille tutut sadut</a:t>
            </a:r>
            <a:endParaRPr lang="fi-FI" sz="2000" dirty="0"/>
          </a:p>
          <a:p>
            <a:pPr lvl="1"/>
            <a:r>
              <a:rPr lang="fi-FI" dirty="0"/>
              <a:t>erilaiset satuhahmot</a:t>
            </a:r>
            <a:endParaRPr lang="fi-FI" sz="2000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dirty="0"/>
              <a:t>Ulkona liikkuminen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i-FI" dirty="0"/>
              <a:t>     Luonnossa liikkumisen merkityksestä tutkimusten mukaan: (</a:t>
            </a:r>
            <a:r>
              <a:rPr lang="fi-FI" dirty="0" err="1"/>
              <a:t>Davies</a:t>
            </a:r>
            <a:r>
              <a:rPr lang="fi-FI" dirty="0"/>
              <a:t> 1996, </a:t>
            </a:r>
            <a:r>
              <a:rPr lang="fi-FI" dirty="0" err="1"/>
              <a:t>Grahn</a:t>
            </a:r>
            <a:r>
              <a:rPr lang="fi-FI" dirty="0"/>
              <a:t> et al. 1997)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dirty="0"/>
              <a:t>Paljon luonnossa liikkuvilla lapsilla motoriset taidot ovat paremmin kehittyneet</a:t>
            </a:r>
          </a:p>
          <a:p>
            <a:pPr lvl="0"/>
            <a:r>
              <a:rPr lang="fi-FI" dirty="0"/>
              <a:t>Luonnossa tulee enemmän liikkeiden vaihtelua ja lihasten monipuolisempaa käyttöä</a:t>
            </a:r>
          </a:p>
          <a:p>
            <a:pPr lvl="0"/>
            <a:r>
              <a:rPr lang="fi-FI" dirty="0"/>
              <a:t>Lasten keskittymiskyky todettiin paremmaksi luontopäiväkodeissa. Lapset jatkavat leikkejään pitkäjänteisesti ja saavat jättää leikit paikoilleen.</a:t>
            </a:r>
          </a:p>
          <a:p>
            <a:pPr lvl="0"/>
            <a:r>
              <a:rPr lang="fi-FI" dirty="0"/>
              <a:t>Luontopäiväkodeissa lapset ja henkilökunta sairastavat vähemmän tavalliseen päiväkotiin verrattuna</a:t>
            </a:r>
          </a:p>
          <a:p>
            <a:pPr lvl="0"/>
            <a:r>
              <a:rPr lang="fi-FI" dirty="0"/>
              <a:t>Jos luonnossa liikkuminen kuuluu aikuisen omiin kokemuksiin, hän vie sinne myös lapsia</a:t>
            </a:r>
          </a:p>
          <a:p>
            <a:pPr lvl="0"/>
            <a:r>
              <a:rPr lang="fi-FI" dirty="0"/>
              <a:t>Lapset mainitsevat luonnon suosikkipaikkana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i-FI" dirty="0"/>
              <a:t>Ulkona liikkuminen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i-FI" dirty="0"/>
              <a:t>Luonnossa koetaan vapauden tunnetta ja siellä voi esimerkiksi pitää kovempaa ääntä</a:t>
            </a:r>
          </a:p>
          <a:p>
            <a:pPr lvl="0"/>
            <a:r>
              <a:rPr lang="fi-FI" dirty="0"/>
              <a:t>Luonnossa voi vapaasti peuhata ja rakennella luonnon materiaaleilla</a:t>
            </a:r>
          </a:p>
          <a:p>
            <a:pPr lvl="0"/>
            <a:r>
              <a:rPr lang="fi-FI" dirty="0"/>
              <a:t>Luonnossa liikkuminen lisää yhteistoimintaa lasten kesken, esim. majan rakentaminen</a:t>
            </a:r>
          </a:p>
          <a:p>
            <a:pPr lvl="0"/>
            <a:r>
              <a:rPr lang="fi-FI" dirty="0"/>
              <a:t>Luonnossa on mahdollisuus myös yksityisyyteen, pois melusta ja jatkuvasta vuorovaikutuksesta</a:t>
            </a:r>
          </a:p>
          <a:p>
            <a:pPr lvl="0"/>
            <a:r>
              <a:rPr lang="fi-FI" dirty="0"/>
              <a:t>Luonnossa on mahdollisuuksia enemmän lapsi-aloitteiseen leikkiin</a:t>
            </a:r>
          </a:p>
          <a:p>
            <a:pPr lvl="0"/>
            <a:r>
              <a:rPr lang="fi-FI" dirty="0"/>
              <a:t>Luonnossa on enemmän itseohjautuvia leikkitoimintoja, spontaanisuutta, syventymistä, jännitystä, hauskuutta</a:t>
            </a:r>
          </a:p>
          <a:p>
            <a:pPr lvl="0"/>
            <a:r>
              <a:rPr lang="fi-FI" dirty="0"/>
              <a:t>Luonnossa lapsilla on enemmän tutkimustoimintaa</a:t>
            </a:r>
          </a:p>
          <a:p>
            <a:pPr>
              <a:buNone/>
            </a:pPr>
            <a:endParaRPr lang="fi-FI" dirty="0"/>
          </a:p>
          <a:p>
            <a:pPr lvl="0"/>
            <a:r>
              <a:rPr lang="fi-FI" b="1" dirty="0"/>
              <a:t>Suunnistus- ja pihaleikit</a:t>
            </a:r>
            <a:endParaRPr lang="fi-FI" dirty="0"/>
          </a:p>
          <a:p>
            <a:pPr lvl="0"/>
            <a:r>
              <a:rPr lang="fi-FI" b="1" dirty="0"/>
              <a:t>Pihaleikkejä</a:t>
            </a:r>
            <a:endParaRPr lang="fi-FI" dirty="0"/>
          </a:p>
          <a:p>
            <a:pPr lvl="0"/>
            <a:r>
              <a:rPr lang="fi-FI" b="1" dirty="0"/>
              <a:t>Vesi- ja rantaleikit</a:t>
            </a:r>
            <a:endParaRPr lang="fi-FI" dirty="0"/>
          </a:p>
          <a:p>
            <a:pPr lvl="0"/>
            <a:r>
              <a:rPr lang="fi-FI" b="1" dirty="0"/>
              <a:t>Hiihto</a:t>
            </a:r>
            <a:endParaRPr lang="fi-FI" dirty="0"/>
          </a:p>
          <a:p>
            <a:pPr lvl="0"/>
            <a:r>
              <a:rPr lang="fi-FI" b="1" dirty="0"/>
              <a:t>Luistelu</a:t>
            </a:r>
            <a:endParaRPr lang="fi-FI" dirty="0"/>
          </a:p>
          <a:p>
            <a:pPr lvl="0"/>
            <a:r>
              <a:rPr lang="fi-FI" b="1" dirty="0"/>
              <a:t>Lumileikit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 descr="suunnistus1_va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149080"/>
            <a:ext cx="2266632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Leikki on lapsen luonnollinen tapa ilmaista itseään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Leikki on lapsen puhtain ja henkisin tuote</a:t>
            </a:r>
          </a:p>
          <a:p>
            <a:pPr lvl="0">
              <a:buNone/>
            </a:pPr>
            <a:endParaRPr lang="fi-FI" dirty="0"/>
          </a:p>
          <a:p>
            <a:pPr lvl="0"/>
            <a:r>
              <a:rPr lang="fi-FI" dirty="0"/>
              <a:t>Leikki tuottaa mielihyvää ja iloa sekä edistää vapautta ja rauhaa (romanttinen, idealistinen, metafyysinen käsitys)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Fröbel</a:t>
            </a:r>
            <a:endParaRPr lang="fi-F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l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Au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267</TotalTime>
  <Words>3654</Words>
  <Application>Microsoft Office PowerPoint</Application>
  <PresentationFormat>Näytössä katseltava diaesitys (4:3)</PresentationFormat>
  <Paragraphs>605</Paragraphs>
  <Slides>86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86</vt:i4>
      </vt:variant>
    </vt:vector>
  </HeadingPairs>
  <TitlesOfParts>
    <vt:vector size="93" baseType="lpstr">
      <vt:lpstr>Calibri</vt:lpstr>
      <vt:lpstr>Lucida Sans Unicode</vt:lpstr>
      <vt:lpstr>Verdana</vt:lpstr>
      <vt:lpstr>Wingdings</vt:lpstr>
      <vt:lpstr>Wingdings 2</vt:lpstr>
      <vt:lpstr>Wingdings 3</vt:lpstr>
      <vt:lpstr>Aula</vt:lpstr>
      <vt:lpstr>Leikki ja liikunta</vt:lpstr>
      <vt:lpstr>PowerPoint-esitys</vt:lpstr>
      <vt:lpstr>Suoritus</vt:lpstr>
      <vt:lpstr>LEIKKI</vt:lpstr>
      <vt:lpstr>Leikki ja Vasu</vt:lpstr>
      <vt:lpstr>PowerPoint-esitys</vt:lpstr>
      <vt:lpstr>Omat leikkimuistot</vt:lpstr>
      <vt:lpstr>LEIKIN MÄÄRITTELYÄ – MITÄ LEIKKI ON?</vt:lpstr>
      <vt:lpstr>Fröbel</vt:lpstr>
      <vt:lpstr>Freud</vt:lpstr>
      <vt:lpstr>Piaget</vt:lpstr>
      <vt:lpstr>Vygotsky</vt:lpstr>
      <vt:lpstr>Tietovisa/vuosiluvut</vt:lpstr>
      <vt:lpstr>Leikkiä selittävät teoriat</vt:lpstr>
      <vt:lpstr>PowerPoint-esitys</vt:lpstr>
      <vt:lpstr>Piagetin käsitys leikistä</vt:lpstr>
      <vt:lpstr>PowerPoint-esitys</vt:lpstr>
      <vt:lpstr>Vygotskyn käsitys leikistä</vt:lpstr>
      <vt:lpstr>PowerPoint-esitys</vt:lpstr>
      <vt:lpstr>PowerPoint-esitys</vt:lpstr>
      <vt:lpstr>Leikkien tematiikka</vt:lpstr>
      <vt:lpstr>PowerPoint-esitys</vt:lpstr>
      <vt:lpstr>Leikkivälineet</vt:lpstr>
      <vt:lpstr>PowerPoint-esitys</vt:lpstr>
      <vt:lpstr>Leikki ja oppiminen</vt:lpstr>
      <vt:lpstr>Leikin ohjausmenettelyt</vt:lpstr>
      <vt:lpstr>PowerPoint-esitys</vt:lpstr>
      <vt:lpstr>Leikin ohjaaminen: </vt:lpstr>
      <vt:lpstr>Leikin edellytykset</vt:lpstr>
      <vt:lpstr>Leikin kehitys / leikin luokat</vt:lpstr>
      <vt:lpstr>Esineleikit</vt:lpstr>
      <vt:lpstr>Mielikuva- ja esinetoimintoleikit</vt:lpstr>
      <vt:lpstr>Liikkumiseen liittyvät leikit</vt:lpstr>
      <vt:lpstr>Roolileikki (3/4 – 6/8 v)</vt:lpstr>
      <vt:lpstr>Juonelliset draama-, satu- ja kertomusleikit (4-8 v)</vt:lpstr>
      <vt:lpstr>Sääntöleikit (5/6 v )</vt:lpstr>
      <vt:lpstr>Ryhmätyö</vt:lpstr>
      <vt:lpstr>Ryhmätyö</vt:lpstr>
      <vt:lpstr>PowerPoint-esitys</vt:lpstr>
      <vt:lpstr>PowerPoint-esitys</vt:lpstr>
      <vt:lpstr>Varhaisvuosien fyysisen aktiivisuuden suositukset. (OKM 2016)</vt:lpstr>
      <vt:lpstr>PowerPoint-esitys</vt:lpstr>
      <vt:lpstr> Liikunnan määrä Lapsi tarvitsee joka päivä vähintään 3 tuntia reipasta liikuntaa </vt:lpstr>
      <vt:lpstr>Liikunnan määrä</vt:lpstr>
      <vt:lpstr>PowerPoint-esitys</vt:lpstr>
      <vt:lpstr> Liikunnan laatu Lapsen tulee saada päivittäin harjoitella motorisia perustaitoja monipuolisesti eri ympäristöissä </vt:lpstr>
      <vt:lpstr>PowerPoint-esitys</vt:lpstr>
      <vt:lpstr>PowerPoint-esitys</vt:lpstr>
      <vt:lpstr>PowerPoint-esitys</vt:lpstr>
      <vt:lpstr>Tärkeitä asioita muistiksi kasvattajalle:</vt:lpstr>
      <vt:lpstr>Tärkeitä asioita muistiksi kasvattajalle:</vt:lpstr>
      <vt:lpstr>PowerPoint-esitys</vt:lpstr>
      <vt:lpstr> Liikuntakasvatuksen suunnittelu ja toteutus Varhaiskasvattajien tulee suunnitella ja järjestää tavoitteellista ja monipuolista liikuntakasvatusta päivittäin </vt:lpstr>
      <vt:lpstr>PowerPoint-esitys</vt:lpstr>
      <vt:lpstr>Tärkeitä asioita pohdittavaksi toimintakauden alussa:</vt:lpstr>
      <vt:lpstr>PowerPoint-esitys</vt:lpstr>
      <vt:lpstr>POHDI</vt:lpstr>
      <vt:lpstr>Alle kouluikäisten liikuntaympäristöt Varhaiskasvattajien tehtävänä on luoda lapsille liikuntaa houkutteleva ympäristö, poistaa liikuntaa liittyviä esteitä ja opettaa turvallista liikkumista eri ympäristöissä</vt:lpstr>
      <vt:lpstr>Alle kouluikäisten liikuntaympäristöt  </vt:lpstr>
      <vt:lpstr>Ulkona eri vuodenajat huomioiden</vt:lpstr>
      <vt:lpstr>PowerPoint-esitys</vt:lpstr>
      <vt:lpstr>Yhteistyö Varhaiskasvatushenkilöstön tulee olla aktiivisessa ja vastavuoroisessa yhteistyössä lasten vanhempien kanssa</vt:lpstr>
      <vt:lpstr> Varhaisvuosien liikunnan keskeisimpiä tavoitteita ovat: </vt:lpstr>
      <vt:lpstr>PowerPoint-esitys</vt:lpstr>
      <vt:lpstr>Varhaiskasvatuksen liikunnan suunnittelun eri vaiheet  (Karvonen, P., Siren-Tiusanen, H. &amp; Vuorinen, R. 2003. Varhaisvuosien liikunta)</vt:lpstr>
      <vt:lpstr>Vuosisuunnitelma</vt:lpstr>
      <vt:lpstr>Tehtävä</vt:lpstr>
      <vt:lpstr>Esimerkki</vt:lpstr>
      <vt:lpstr>Kausisuunnitelma (kuukausi- tai viikkosuunnitelma</vt:lpstr>
      <vt:lpstr>Tuokiosuunnitelma</vt:lpstr>
      <vt:lpstr>Tehtävä pareittain/ryhmissä</vt:lpstr>
      <vt:lpstr>Arviointi</vt:lpstr>
      <vt:lpstr>Havaintomotoriset taidot ja motoriset perustaidot  - tieto tulee aivoihin aistien kautta - liikunnassa lapsi hahmottaa omaa kehoaan ja sen eri osia suhteessa ympäröivään tilaan, käytettävään aikaan ja voimaan</vt:lpstr>
      <vt:lpstr>PowerPoint-esitys</vt:lpstr>
      <vt:lpstr>Kuntojumppa-loru (Lupa liikkua –kirja)</vt:lpstr>
      <vt:lpstr>Parityöskentely</vt:lpstr>
      <vt:lpstr>Lasten liikunnan sisältöjä</vt:lpstr>
      <vt:lpstr>Liikuntaleikit</vt:lpstr>
      <vt:lpstr>Liikuntaleikit</vt:lpstr>
      <vt:lpstr>Liikunta välineiden innostamina</vt:lpstr>
      <vt:lpstr>Liikunta välineiden innostamina</vt:lpstr>
      <vt:lpstr>Temppuilu ja temppuradat</vt:lpstr>
      <vt:lpstr>Temppuilu ja temppuradat</vt:lpstr>
      <vt:lpstr>Satu- ja mielikuvaliikunta</vt:lpstr>
      <vt:lpstr>Ulkona liikkuminen</vt:lpstr>
      <vt:lpstr>Ulkona liikkuminen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Leikki ja liikunta</dc:title>
  <dc:creator>Timo</dc:creator>
  <cp:lastModifiedBy>Timo Mykkänen</cp:lastModifiedBy>
  <cp:revision>18</cp:revision>
  <dcterms:created xsi:type="dcterms:W3CDTF">2018-11-22T17:34:02Z</dcterms:created>
  <dcterms:modified xsi:type="dcterms:W3CDTF">2024-02-28T09:25:47Z</dcterms:modified>
</cp:coreProperties>
</file>