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ED3B829-FFD5-457A-B045-BE067766AB23}" type="datetimeFigureOut">
              <a:rPr lang="fi-FI" smtClean="0"/>
              <a:t>24.8.2015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uorakulmi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Suorakulmi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 yhdysviiv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uora yhdysviiv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Suorakulmi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i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i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i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27C222E-C2CF-43A9-958B-80C9C476EB41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3B829-FFD5-457A-B045-BE067766AB23}" type="datetimeFigureOut">
              <a:rPr lang="fi-FI" smtClean="0"/>
              <a:t>24.8.2015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C222E-C2CF-43A9-958B-80C9C476EB4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3B829-FFD5-457A-B045-BE067766AB23}" type="datetimeFigureOut">
              <a:rPr lang="fi-FI" smtClean="0"/>
              <a:t>24.8.2015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C222E-C2CF-43A9-958B-80C9C476EB4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ED3B829-FFD5-457A-B045-BE067766AB23}" type="datetimeFigureOut">
              <a:rPr lang="fi-FI" smtClean="0"/>
              <a:t>24.8.2015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27C222E-C2CF-43A9-958B-80C9C476EB41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ED3B829-FFD5-457A-B045-BE067766AB23}" type="datetimeFigureOut">
              <a:rPr lang="fi-FI" smtClean="0"/>
              <a:t>24.8.2015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uorakulmi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 yhdysviiv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uora yhdysviiv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kulmi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i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i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i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uora yhdysviiv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27C222E-C2CF-43A9-958B-80C9C476EB41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3B829-FFD5-457A-B045-BE067766AB23}" type="datetimeFigureOut">
              <a:rPr lang="fi-FI" smtClean="0"/>
              <a:t>24.8.2015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C222E-C2CF-43A9-958B-80C9C476EB41}" type="slidenum">
              <a:rPr lang="fi-FI" smtClean="0"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3B829-FFD5-457A-B045-BE067766AB23}" type="datetimeFigureOut">
              <a:rPr lang="fi-FI" smtClean="0"/>
              <a:t>24.8.2015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C222E-C2CF-43A9-958B-80C9C476EB41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4" name="Tekstin paikkamerkki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ED3B829-FFD5-457A-B045-BE067766AB23}" type="datetimeFigureOut">
              <a:rPr lang="fi-FI" smtClean="0"/>
              <a:t>24.8.2015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27C222E-C2CF-43A9-958B-80C9C476EB41}" type="slidenum">
              <a:rPr lang="fi-FI" smtClean="0"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3B829-FFD5-457A-B045-BE067766AB23}" type="datetimeFigureOut">
              <a:rPr lang="fi-FI" smtClean="0"/>
              <a:t>24.8.2015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C222E-C2CF-43A9-958B-80C9C476EB4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isällön paikkamerkk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ED3B829-FFD5-457A-B045-BE067766AB23}" type="datetimeFigureOut">
              <a:rPr lang="fi-FI" smtClean="0"/>
              <a:t>24.8.2015</a:t>
            </a:fld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27C222E-C2CF-43A9-958B-80C9C476EB41}" type="slidenum">
              <a:rPr lang="fi-FI" smtClean="0"/>
              <a:t>‹#›</a:t>
            </a:fld>
            <a:endParaRPr lang="fi-FI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uora yhdysviiv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äivämäärän paikkamerkki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ED3B829-FFD5-457A-B045-BE067766AB23}" type="datetimeFigureOut">
              <a:rPr lang="fi-FI" smtClean="0"/>
              <a:t>24.8.2015</a:t>
            </a:fld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27C222E-C2CF-43A9-958B-80C9C476EB41}" type="slidenum">
              <a:rPr lang="fi-FI" smtClean="0"/>
              <a:t>‹#›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ED3B829-FFD5-457A-B045-BE067766AB23}" type="datetimeFigureOut">
              <a:rPr lang="fi-FI" smtClean="0"/>
              <a:t>24.8.2015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27C222E-C2CF-43A9-958B-80C9C476EB41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Muistiinpanojen tekeminen</a:t>
            </a:r>
            <a:endParaRPr lang="fi-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Miellekartta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Miellekartta eli </a:t>
            </a:r>
            <a:r>
              <a:rPr lang="fi-FI" dirty="0" err="1" smtClean="0"/>
              <a:t>mind</a:t>
            </a:r>
            <a:r>
              <a:rPr lang="fi-FI" dirty="0" smtClean="0"/>
              <a:t> </a:t>
            </a:r>
            <a:r>
              <a:rPr lang="fi-FI" dirty="0" err="1" smtClean="0"/>
              <a:t>map</a:t>
            </a:r>
            <a:r>
              <a:rPr lang="fi-FI" dirty="0" smtClean="0"/>
              <a:t> toimii havainnollisena apuvälineenä uuden aiheen käsittelyssä, luetun tai kuullun asian kertauksessa, tenttiin valmistautumisessa, yhteissuunnittelussa ja ideoinnissa.</a:t>
            </a:r>
          </a:p>
          <a:p>
            <a:pPr>
              <a:buNone/>
            </a:pPr>
            <a:endParaRPr lang="fi-FI" dirty="0" smtClean="0"/>
          </a:p>
          <a:p>
            <a:pPr lvl="1">
              <a:buNone/>
            </a:pPr>
            <a:r>
              <a:rPr lang="fi-FI" sz="1800" dirty="0" smtClean="0"/>
              <a:t>(</a:t>
            </a:r>
            <a:r>
              <a:rPr lang="fi-FI" sz="1800" dirty="0" err="1" smtClean="0"/>
              <a:t>Lähde:Laine,A</a:t>
            </a:r>
            <a:r>
              <a:rPr lang="fi-FI" sz="1800" dirty="0" smtClean="0"/>
              <a:t>&amp; Ruishalme, O. &amp; Salervo, P. &amp; </a:t>
            </a:r>
            <a:r>
              <a:rPr lang="fi-FI" sz="1800" dirty="0" err="1" smtClean="0"/>
              <a:t>Silven</a:t>
            </a:r>
            <a:r>
              <a:rPr lang="fi-FI" sz="1800" dirty="0" smtClean="0"/>
              <a:t>, T. &amp; Välimäki, P. 2004:Opi ja ohjaa sosiaali- ja terveysalalla. 4., uudistettu painos. WSOY, Helsinki.)</a:t>
            </a:r>
            <a:endParaRPr lang="fi-FI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Oppimistehtävä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fi-FI" dirty="0" smtClean="0"/>
              <a:t>Tee </a:t>
            </a:r>
            <a:r>
              <a:rPr lang="fi-FI" dirty="0" err="1" smtClean="0"/>
              <a:t>miellekartta/mind</a:t>
            </a:r>
            <a:r>
              <a:rPr lang="fi-FI" dirty="0" smtClean="0"/>
              <a:t> </a:t>
            </a:r>
            <a:r>
              <a:rPr lang="fi-FI" dirty="0" err="1" smtClean="0"/>
              <a:t>map</a:t>
            </a:r>
            <a:r>
              <a:rPr lang="fi-FI" dirty="0" smtClean="0"/>
              <a:t> jostakin tulevaan ammattiisi, oppimiseen tai opiskeluusi liittyvästä aiheesta</a:t>
            </a:r>
            <a:endParaRPr lang="fi-FI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Muistiinpanojen jäsentäminen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fi-FI" dirty="0" smtClean="0"/>
              <a:t>Muistiinpanot kannattaa valmiiksi asemoida muotoon, joka tukee jäsennystä. Esimerkiksi:</a:t>
            </a:r>
          </a:p>
          <a:p>
            <a:pPr lvl="1">
              <a:buFont typeface="Wingdings" pitchFamily="2" charset="2"/>
              <a:buChar char="v"/>
            </a:pPr>
            <a:r>
              <a:rPr lang="fi-FI" dirty="0" smtClean="0"/>
              <a:t>Yläkohta 1</a:t>
            </a:r>
          </a:p>
          <a:p>
            <a:pPr lvl="2">
              <a:buFont typeface="Wingdings" pitchFamily="2" charset="2"/>
              <a:buChar char="v"/>
            </a:pPr>
            <a:r>
              <a:rPr lang="fi-FI" dirty="0" smtClean="0"/>
              <a:t>Alakohta 1</a:t>
            </a:r>
          </a:p>
          <a:p>
            <a:pPr lvl="2">
              <a:buFont typeface="Wingdings" pitchFamily="2" charset="2"/>
              <a:buChar char="v"/>
            </a:pPr>
            <a:r>
              <a:rPr lang="fi-FI" dirty="0" smtClean="0"/>
              <a:t>Toinen alakohta 1</a:t>
            </a:r>
            <a:endParaRPr lang="fi-FI" dirty="0"/>
          </a:p>
          <a:p>
            <a:pPr lvl="1">
              <a:buFont typeface="Wingdings" pitchFamily="2" charset="2"/>
              <a:buChar char="v"/>
            </a:pPr>
            <a:r>
              <a:rPr lang="fi-FI" dirty="0" smtClean="0"/>
              <a:t>Yläkohta 2</a:t>
            </a:r>
          </a:p>
          <a:p>
            <a:pPr lvl="2">
              <a:buFont typeface="Wingdings" pitchFamily="2" charset="2"/>
              <a:buChar char="v"/>
            </a:pPr>
            <a:r>
              <a:rPr lang="fi-FI" dirty="0" smtClean="0"/>
              <a:t>Alakohta 2</a:t>
            </a:r>
          </a:p>
          <a:p>
            <a:pPr lvl="2">
              <a:buFont typeface="Wingdings" pitchFamily="2" charset="2"/>
              <a:buChar char="v"/>
            </a:pPr>
            <a:endParaRPr lang="fi-FI" dirty="0"/>
          </a:p>
          <a:p>
            <a:pPr lvl="2">
              <a:buNone/>
            </a:pPr>
            <a:r>
              <a:rPr lang="fi-FI" dirty="0" smtClean="0"/>
              <a:t>Lähteet: </a:t>
            </a:r>
            <a:r>
              <a:rPr lang="fi-FI" dirty="0" err="1" smtClean="0"/>
              <a:t>Silvèn</a:t>
            </a:r>
            <a:r>
              <a:rPr lang="fi-FI" dirty="0" smtClean="0"/>
              <a:t>, M., Kinnunen, R., Keskinen, S. 1991. Kohti itseohjautuvaa opiskelutaitoa.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Malli 1</a:t>
            </a:r>
            <a:endParaRPr lang="fi-FI" dirty="0"/>
          </a:p>
        </p:txBody>
      </p:sp>
      <p:pic>
        <p:nvPicPr>
          <p:cNvPr id="4" name="Picture 5" descr="muistiinpanot_text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628800"/>
            <a:ext cx="7709793" cy="461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Malli 2</a:t>
            </a:r>
            <a:endParaRPr lang="fi-FI" dirty="0"/>
          </a:p>
        </p:txBody>
      </p:sp>
      <p:pic>
        <p:nvPicPr>
          <p:cNvPr id="4" name="Picture 5" descr="muistiinpanot_text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624" y="1400257"/>
            <a:ext cx="6768751" cy="5337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Lähteet ja kirjallisuutta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fi-FI" dirty="0" smtClean="0"/>
              <a:t>Aulanko, M. 1993. Minä osaan: anna aivojesi toimia. Juva: WSOY</a:t>
            </a:r>
          </a:p>
          <a:p>
            <a:pPr>
              <a:buFont typeface="Wingdings" pitchFamily="2" charset="2"/>
              <a:buChar char="v"/>
            </a:pPr>
            <a:r>
              <a:rPr lang="fi-FI" dirty="0" err="1" smtClean="0"/>
              <a:t>Novak</a:t>
            </a:r>
            <a:r>
              <a:rPr lang="fi-FI" dirty="0" smtClean="0"/>
              <a:t>, J.D., </a:t>
            </a:r>
            <a:r>
              <a:rPr lang="fi-FI" dirty="0" err="1" smtClean="0"/>
              <a:t>Gowin</a:t>
            </a:r>
            <a:r>
              <a:rPr lang="fi-FI" dirty="0" smtClean="0"/>
              <a:t>, D.B. 1984. Opi oppimaan. Suom. P. </a:t>
            </a:r>
            <a:r>
              <a:rPr lang="fi-FI" dirty="0" err="1" smtClean="0"/>
              <a:t>Lehto-Kaven</a:t>
            </a:r>
            <a:r>
              <a:rPr lang="fi-FI" dirty="0" smtClean="0"/>
              <a:t>. Tampere: </a:t>
            </a:r>
            <a:r>
              <a:rPr lang="fi-FI" dirty="0" err="1" smtClean="0"/>
              <a:t>Tammer-Paino</a:t>
            </a:r>
            <a:r>
              <a:rPr lang="fi-FI" dirty="0" smtClean="0"/>
              <a:t> Oy</a:t>
            </a:r>
          </a:p>
          <a:p>
            <a:pPr>
              <a:buFont typeface="Wingdings" pitchFamily="2" charset="2"/>
              <a:buChar char="v"/>
            </a:pPr>
            <a:r>
              <a:rPr lang="fi-FI" dirty="0" smtClean="0"/>
              <a:t>TKK, tehopaneeli</a:t>
            </a:r>
            <a:endParaRPr 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Muistiinpanoja voi tehdä</a:t>
            </a:r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>
            <a:off x="1043608" y="1700808"/>
            <a:ext cx="1872208" cy="1800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-lukemastaan</a:t>
            </a:r>
          </a:p>
          <a:p>
            <a:pPr algn="ctr"/>
            <a:r>
              <a:rPr lang="fi-FI" dirty="0" err="1" smtClean="0"/>
              <a:t>-kuulemastaan</a:t>
            </a:r>
            <a:endParaRPr lang="fi-FI" dirty="0" smtClean="0"/>
          </a:p>
          <a:p>
            <a:pPr algn="ctr"/>
            <a:r>
              <a:rPr lang="fi-FI" dirty="0" err="1" smtClean="0"/>
              <a:t>-näkemästään</a:t>
            </a:r>
            <a:endParaRPr lang="fi-FI" dirty="0" smtClean="0"/>
          </a:p>
          <a:p>
            <a:pPr algn="ctr"/>
            <a:r>
              <a:rPr lang="fi-FI" dirty="0" err="1" smtClean="0"/>
              <a:t>-muistamastaan</a:t>
            </a:r>
            <a:endParaRPr lang="fi-FI" dirty="0"/>
          </a:p>
        </p:txBody>
      </p:sp>
      <p:sp>
        <p:nvSpPr>
          <p:cNvPr id="5" name="Suorakulmio 4"/>
          <p:cNvSpPr/>
          <p:nvPr/>
        </p:nvSpPr>
        <p:spPr>
          <a:xfrm>
            <a:off x="4716016" y="1988840"/>
            <a:ext cx="1850504" cy="15121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-oppitunnilla</a:t>
            </a:r>
          </a:p>
          <a:p>
            <a:pPr algn="ctr"/>
            <a:r>
              <a:rPr lang="fi-FI" dirty="0" smtClean="0"/>
              <a:t>-kirjasta</a:t>
            </a:r>
          </a:p>
          <a:p>
            <a:pPr algn="ctr"/>
            <a:r>
              <a:rPr lang="fi-FI" dirty="0" smtClean="0"/>
              <a:t>-työstä</a:t>
            </a:r>
            <a:endParaRPr lang="fi-FI" dirty="0"/>
          </a:p>
        </p:txBody>
      </p:sp>
      <p:sp>
        <p:nvSpPr>
          <p:cNvPr id="6" name="Suorakulmio 5"/>
          <p:cNvSpPr/>
          <p:nvPr/>
        </p:nvSpPr>
        <p:spPr>
          <a:xfrm>
            <a:off x="3275856" y="4509120"/>
            <a:ext cx="2066528" cy="13464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-ennen</a:t>
            </a:r>
            <a:endParaRPr lang="fi-FI" dirty="0" smtClean="0"/>
          </a:p>
          <a:p>
            <a:pPr algn="ctr"/>
            <a:r>
              <a:rPr lang="fi-FI" dirty="0" smtClean="0"/>
              <a:t>-aikana</a:t>
            </a:r>
          </a:p>
          <a:p>
            <a:pPr algn="ctr"/>
            <a:r>
              <a:rPr lang="fi-FI" dirty="0" smtClean="0"/>
              <a:t>-jälkeen</a:t>
            </a:r>
            <a:endParaRPr lang="fi-FI" dirty="0"/>
          </a:p>
        </p:txBody>
      </p:sp>
      <p:cxnSp>
        <p:nvCxnSpPr>
          <p:cNvPr id="8" name="Suora nuoliyhdysviiva 7"/>
          <p:cNvCxnSpPr/>
          <p:nvPr/>
        </p:nvCxnSpPr>
        <p:spPr>
          <a:xfrm>
            <a:off x="3203848" y="2564904"/>
            <a:ext cx="115212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" name="Suora nuoliyhdysviiva 11"/>
          <p:cNvCxnSpPr/>
          <p:nvPr/>
        </p:nvCxnSpPr>
        <p:spPr>
          <a:xfrm flipH="1">
            <a:off x="4211960" y="3789040"/>
            <a:ext cx="36004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Suora nuoliyhdysviiva 14"/>
          <p:cNvCxnSpPr/>
          <p:nvPr/>
        </p:nvCxnSpPr>
        <p:spPr>
          <a:xfrm>
            <a:off x="2987824" y="3789040"/>
            <a:ext cx="576064" cy="57606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Yleisiä elementtejä: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fi-FI" dirty="0" smtClean="0"/>
              <a:t>Värit</a:t>
            </a:r>
          </a:p>
          <a:p>
            <a:pPr>
              <a:buNone/>
            </a:pPr>
            <a:endParaRPr lang="fi-FI" dirty="0" smtClean="0"/>
          </a:p>
          <a:p>
            <a:pPr>
              <a:buFont typeface="Wingdings" pitchFamily="2" charset="2"/>
              <a:buChar char="v"/>
            </a:pPr>
            <a:r>
              <a:rPr lang="fi-FI" dirty="0" smtClean="0"/>
              <a:t>Kuvat</a:t>
            </a:r>
          </a:p>
          <a:p>
            <a:pPr>
              <a:buNone/>
            </a:pPr>
            <a:endParaRPr lang="fi-FI" dirty="0" smtClean="0"/>
          </a:p>
          <a:p>
            <a:pPr>
              <a:buFont typeface="Wingdings" pitchFamily="2" charset="2"/>
              <a:buChar char="v"/>
            </a:pPr>
            <a:r>
              <a:rPr lang="fi-FI" dirty="0" smtClean="0"/>
              <a:t>Lyhenteet</a:t>
            </a:r>
          </a:p>
          <a:p>
            <a:pPr>
              <a:buNone/>
            </a:pPr>
            <a:endParaRPr lang="fi-FI" dirty="0" smtClean="0"/>
          </a:p>
          <a:p>
            <a:pPr>
              <a:buFont typeface="Wingdings" pitchFamily="2" charset="2"/>
              <a:buChar char="v"/>
            </a:pPr>
            <a:r>
              <a:rPr lang="fi-FI" dirty="0" smtClean="0"/>
              <a:t>Omat merkinnät</a:t>
            </a:r>
          </a:p>
          <a:p>
            <a:pPr>
              <a:buNone/>
            </a:pPr>
            <a:endParaRPr lang="fi-FI" dirty="0" smtClean="0"/>
          </a:p>
          <a:p>
            <a:pPr>
              <a:buFont typeface="Wingdings" pitchFamily="2" charset="2"/>
              <a:buChar char="v"/>
            </a:pPr>
            <a:r>
              <a:rPr lang="fi-FI" dirty="0" smtClean="0"/>
              <a:t>Muistisäännöt</a:t>
            </a:r>
          </a:p>
          <a:p>
            <a:pPr lvl="1">
              <a:buFont typeface="Wingdings" pitchFamily="2" charset="2"/>
              <a:buChar char="v"/>
            </a:pPr>
            <a:r>
              <a:rPr lang="fi-FI" dirty="0" smtClean="0"/>
              <a:t>Kuvalliset</a:t>
            </a:r>
          </a:p>
          <a:p>
            <a:pPr lvl="1">
              <a:buFont typeface="Wingdings" pitchFamily="2" charset="2"/>
              <a:buChar char="v"/>
            </a:pPr>
            <a:r>
              <a:rPr lang="fi-FI" dirty="0" smtClean="0"/>
              <a:t>Kirjalliset</a:t>
            </a:r>
          </a:p>
          <a:p>
            <a:pPr lvl="1">
              <a:buFont typeface="Wingdings" pitchFamily="2" charset="2"/>
              <a:buChar char="v"/>
            </a:pPr>
            <a:r>
              <a:rPr lang="fi-FI" dirty="0" smtClean="0"/>
              <a:t>keholliset</a:t>
            </a:r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Oppimisen työvälineitä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fi-FI" dirty="0" smtClean="0"/>
              <a:t>Miellekartta</a:t>
            </a:r>
          </a:p>
          <a:p>
            <a:pPr>
              <a:buNone/>
            </a:pPr>
            <a:endParaRPr lang="fi-FI" dirty="0" smtClean="0"/>
          </a:p>
          <a:p>
            <a:pPr>
              <a:buFont typeface="Wingdings" pitchFamily="2" charset="2"/>
              <a:buChar char="v"/>
            </a:pPr>
            <a:r>
              <a:rPr lang="fi-FI" dirty="0" smtClean="0"/>
              <a:t>Käsitekartta</a:t>
            </a:r>
          </a:p>
          <a:p>
            <a:pPr>
              <a:buNone/>
            </a:pPr>
            <a:endParaRPr lang="fi-FI" dirty="0" smtClean="0"/>
          </a:p>
          <a:p>
            <a:pPr>
              <a:buFont typeface="Wingdings" pitchFamily="2" charset="2"/>
              <a:buChar char="v"/>
            </a:pPr>
            <a:r>
              <a:rPr lang="fi-FI" dirty="0" err="1" smtClean="0"/>
              <a:t>Cornell</a:t>
            </a:r>
            <a:r>
              <a:rPr lang="fi-FI" dirty="0" smtClean="0"/>
              <a:t> Notes</a:t>
            </a:r>
          </a:p>
          <a:p>
            <a:pPr>
              <a:buNone/>
            </a:pPr>
            <a:endParaRPr lang="fi-FI" dirty="0" smtClean="0"/>
          </a:p>
          <a:p>
            <a:pPr>
              <a:buFont typeface="Wingdings" pitchFamily="2" charset="2"/>
              <a:buChar char="v"/>
            </a:pPr>
            <a:r>
              <a:rPr lang="fi-FI" dirty="0" smtClean="0"/>
              <a:t>taulukot</a:t>
            </a:r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Miellekartta</a:t>
            </a:r>
            <a:endParaRPr lang="fi-FI" dirty="0"/>
          </a:p>
        </p:txBody>
      </p:sp>
      <p:pic>
        <p:nvPicPr>
          <p:cNvPr id="4" name="Picture 1027" descr="muistiinpanot_kaavio_Aulanko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833" y="1600200"/>
            <a:ext cx="7002334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Käsitekartta</a:t>
            </a:r>
            <a:endParaRPr lang="fi-FI" dirty="0"/>
          </a:p>
        </p:txBody>
      </p:sp>
      <p:pic>
        <p:nvPicPr>
          <p:cNvPr id="4" name="Picture 3" descr="muistiinpanot_kaavio_Novak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969" y="1412476"/>
            <a:ext cx="7605328" cy="5323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Cornell</a:t>
            </a:r>
            <a:r>
              <a:rPr lang="fi-FI" dirty="0" smtClean="0"/>
              <a:t> Notes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fi-FI" dirty="0" smtClean="0"/>
              <a:t>Muistiinpanotekniikka on kehitetty </a:t>
            </a:r>
            <a:r>
              <a:rPr lang="fi-FI" dirty="0" err="1" smtClean="0"/>
              <a:t>Cornellin</a:t>
            </a:r>
            <a:r>
              <a:rPr lang="fi-FI" dirty="0" smtClean="0"/>
              <a:t> yliopistossa USA:ssa</a:t>
            </a:r>
          </a:p>
          <a:p>
            <a:pPr>
              <a:buNone/>
            </a:pPr>
            <a:endParaRPr lang="fi-FI" dirty="0" smtClean="0"/>
          </a:p>
          <a:p>
            <a:pPr>
              <a:buFont typeface="Wingdings" pitchFamily="2" charset="2"/>
              <a:buChar char="v"/>
            </a:pPr>
            <a:r>
              <a:rPr lang="fi-FI" dirty="0" smtClean="0"/>
              <a:t>Perusajatuksena on muistiinpanopaperin jakaminen eri alueisiin. Yhteen alueeseen tehdään muistiinpanot oppitunnin tai lukemisen aikana. Muut alueet täytetään tehtyjen muistiinpanojen pohjalta.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Cornell</a:t>
            </a:r>
            <a:r>
              <a:rPr lang="fi-FI" dirty="0" smtClean="0"/>
              <a:t> Notes</a:t>
            </a:r>
            <a:endParaRPr lang="fi-FI" dirty="0"/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199" y="1417638"/>
            <a:ext cx="8335764" cy="5440362"/>
          </a:xfr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Vihjeitä miellekartan tekemiseen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fi-FI" dirty="0" smtClean="0"/>
              <a:t>Tee ensin keskusta, johon tiivistät perusidean yhdellä tai kahdella sanalla.</a:t>
            </a:r>
          </a:p>
          <a:p>
            <a:pPr marL="514350" indent="-514350">
              <a:buAutoNum type="arabicPeriod"/>
            </a:pPr>
            <a:r>
              <a:rPr lang="fi-FI" dirty="0" smtClean="0"/>
              <a:t>Kirjoita siihen liittyvät sanat ja ideat selvästi tekstaten haaroittuvien viivojen päälle tai piirrä ympyröitä ja kirjoita niiden sisään.</a:t>
            </a:r>
          </a:p>
          <a:p>
            <a:pPr marL="514350" indent="-514350">
              <a:buAutoNum type="arabicPeriod"/>
            </a:pPr>
            <a:r>
              <a:rPr lang="fi-FI" dirty="0" smtClean="0"/>
              <a:t>Kirjoita yksi sana jokaiselle viivalle tai ympyrän sisään.</a:t>
            </a:r>
          </a:p>
          <a:p>
            <a:pPr marL="514350" indent="-514350">
              <a:buAutoNum type="arabicPeriod"/>
            </a:pPr>
            <a:r>
              <a:rPr lang="fi-FI" dirty="0" smtClean="0"/>
              <a:t>Voit käyttää myös värejä, jotka aktivoivat muistia.</a:t>
            </a:r>
          </a:p>
          <a:p>
            <a:pPr marL="514350" indent="-514350">
              <a:buAutoNum type="arabicPeriod"/>
            </a:pPr>
            <a:r>
              <a:rPr lang="fi-FI" dirty="0" smtClean="0"/>
              <a:t>Ole luova ja anna mielikuvituksen lentää.</a:t>
            </a:r>
          </a:p>
          <a:p>
            <a:pPr marL="514350" indent="-514350">
              <a:buAutoNum type="arabicPeriod"/>
            </a:pPr>
            <a:r>
              <a:rPr lang="fi-FI" dirty="0" smtClean="0"/>
              <a:t>Ryhmittele asioita erilleen viuhkamaisilla haaroittuvilla viivoilla tai pienemmillä ympyröillä.</a:t>
            </a:r>
          </a:p>
          <a:p>
            <a:pPr marL="914400" lvl="1" indent="-514350">
              <a:buNone/>
            </a:pPr>
            <a:r>
              <a:rPr lang="fi-FI" dirty="0" smtClean="0"/>
              <a:t>(Kauppila Reijo A, 2003. Opi ja opeta tehokkaasti. Psyykkinen valmennus oppimisen tukena. </a:t>
            </a:r>
            <a:r>
              <a:rPr lang="fi-FI" dirty="0" err="1" smtClean="0"/>
              <a:t>PS-kustannus</a:t>
            </a:r>
            <a:r>
              <a:rPr lang="fi-FI" dirty="0" smtClean="0"/>
              <a:t>. Opetus 2000)</a:t>
            </a:r>
            <a:endParaRPr lang="fi-FI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rkkeri">
  <a:themeElements>
    <a:clrScheme name="Valimo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Erkkeri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rkkeri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35</TotalTime>
  <Words>340</Words>
  <Application>Microsoft Office PowerPoint</Application>
  <PresentationFormat>Näytössä katseltava diaesitys (4:3)</PresentationFormat>
  <Paragraphs>69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Century Schoolbook</vt:lpstr>
      <vt:lpstr>Wingdings</vt:lpstr>
      <vt:lpstr>Wingdings 2</vt:lpstr>
      <vt:lpstr>Erkkeri</vt:lpstr>
      <vt:lpstr>Muistiinpanojen tekeminen</vt:lpstr>
      <vt:lpstr>Muistiinpanoja voi tehdä</vt:lpstr>
      <vt:lpstr>Yleisiä elementtejä:</vt:lpstr>
      <vt:lpstr>Oppimisen työvälineitä</vt:lpstr>
      <vt:lpstr>Miellekartta</vt:lpstr>
      <vt:lpstr>Käsitekartta</vt:lpstr>
      <vt:lpstr>Cornell Notes</vt:lpstr>
      <vt:lpstr>Cornell Notes</vt:lpstr>
      <vt:lpstr>Vihjeitä miellekartan tekemiseen</vt:lpstr>
      <vt:lpstr>Miellekartta</vt:lpstr>
      <vt:lpstr>Oppimistehtävä</vt:lpstr>
      <vt:lpstr>Muistiinpanojen jäsentäminen</vt:lpstr>
      <vt:lpstr>Malli 1</vt:lpstr>
      <vt:lpstr>Malli 2</vt:lpstr>
      <vt:lpstr>Lähteet ja kirjallisuutta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Muistiinpanojen tekeminen</dc:title>
  <dc:creator>opettaja</dc:creator>
  <cp:lastModifiedBy>Anni Jaloniemi</cp:lastModifiedBy>
  <cp:revision>7</cp:revision>
  <dcterms:created xsi:type="dcterms:W3CDTF">2015-08-21T07:09:42Z</dcterms:created>
  <dcterms:modified xsi:type="dcterms:W3CDTF">2015-08-24T12:52:51Z</dcterms:modified>
</cp:coreProperties>
</file>