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2" r:id="rId5"/>
    <p:sldId id="263" r:id="rId6"/>
    <p:sldId id="264" r:id="rId7"/>
    <p:sldId id="269" r:id="rId8"/>
    <p:sldId id="268" r:id="rId9"/>
    <p:sldId id="266" r:id="rId10"/>
    <p:sldId id="270" r:id="rId11"/>
    <p:sldId id="267" r:id="rId12"/>
    <p:sldId id="259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C1407-3B4E-4EB1-B523-3068D59AB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C626E01-781A-4931-B6E8-D350B1687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3049FA-9573-4355-B5F6-0B9EF951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251F6C-6893-45F3-8875-1D44608A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B5EB30-91B7-489F-8DD5-4CE6D078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69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6A54D6-0556-44A5-AE35-B9ADE604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A9C4323-7D67-42B8-AD2E-B1BD465DC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D720FA-433D-46E7-996D-C82EC8FE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FA05AF-197E-483A-80EA-BD85B779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D4DC34-1D62-4B86-A1F5-32FDDB20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50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8153C17-CDEA-46EE-A027-ADB7FC915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E759D79-E544-469D-B5DC-4E58418A5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4B4732-5295-4144-8AEC-3899D9A3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5D488B-B25C-4E85-8722-2889B772C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18D230-2278-4E58-A057-056BF2D0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118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94E025-6DB1-4142-AB5E-067095F3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4D21C9-D9D2-4DBC-93EB-78BC5F213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AFEE69-4C9B-45C9-9DC8-C7BCEA9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2027EE-0517-4E75-AE3C-95DCCAAD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449356-7B75-4CA2-B4D7-31BD0468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20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B62490-6060-4A4D-BAF3-41BE81AE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8C767A-05D4-49A2-BD82-B52F14D0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94E091-6F15-4214-AF63-AFEF1701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FCE857-E7E9-48CF-9B02-5D73790E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DFD729-14C6-409E-B071-D2EDA4D4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90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97A7BE-27AD-4270-956D-91E09980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1EE773-4396-4FD2-A794-EE0F2F7A5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7CBD68-7B9C-401C-B91F-FA1497196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59D5FB-4D5D-4A2E-8731-579A81FB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1428E5A-2583-4D74-9280-F8E2B91D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D0AC8B8-ABA6-4049-B033-EF7F798D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64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D8AA2C-64FC-4F61-A83B-7EBEC39F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083E5A-6DB8-4B08-9676-B7880BCEB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C3C9D4D-6366-4186-91F4-0EA9D6CE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07859AC-E028-4B7C-924F-4F1A20FC1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F963B24-45FF-4307-ACEB-ABD28FEF4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FB19764-7B1A-4B30-A5C5-F649E0C6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3097B58-08AF-4E6C-A092-1EE2B7BD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1A8DD9B-8B67-412B-B567-D63DD1F5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897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D55FAD-FE9B-49C5-9BD5-CA8D470B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A8C1FF-5FED-4EAF-BD21-68D53F55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3B863B4-A80B-4432-A4C2-F69CC11F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50F133-813D-4C56-97CF-4955C8A4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17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04645CD-7A42-4136-910A-00A2695D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EC426C-287B-4784-AF71-181800FB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D011028-9486-4C31-A04D-4C66E8F0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91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297FB6-154D-4DEC-907E-BFBCD5EE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18BED5-A103-4BCC-9CA0-F9506A5D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455064B-AB45-42D4-9F91-C1F9B2BCD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C4926FE-73DD-4924-8988-1135457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00D5D53-EE34-4164-A2A1-F90F0F34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5DFC70-FF3C-4ECB-9A72-D6F56499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586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B6F16C-7479-450C-A680-3459E7AB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46D9554-8CAE-457D-BB34-04FFF6D4E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2F14288-E648-4C0E-B3F0-3B218E6CD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C766047-BEE2-4CD2-BF0D-1A773BCE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35650D-CE9C-4BB5-851C-39956C53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F2D958-F458-430F-8A75-70E2B190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5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8CDBBAE-9A5D-481C-8BD1-24D821D2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B8B7EB3-33B3-4AE8-B99C-D3976A9A8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BCC626-CE06-46B0-B6EB-07674EAF5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4FA3-2DA6-48E4-A630-F72B929822D0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EDE001-2944-4E36-B148-01B99B9D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35228F-65CD-488A-8A05-969653249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629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ruoho, rakennus, taivas, ulko&#10;&#10;Kuvaus luotu automaattisesti">
            <a:extLst>
              <a:ext uri="{FF2B5EF4-FFF2-40B4-BE49-F238E27FC236}">
                <a16:creationId xmlns:a16="http://schemas.microsoft.com/office/drawing/2014/main" id="{85BE705C-F88A-460E-8E06-8F5FEEC73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AF7CF1-EF84-4671-9C01-43DD58A3E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200" dirty="0"/>
              <a:t>PORTAANPÄÄ</a:t>
            </a:r>
          </a:p>
        </p:txBody>
      </p:sp>
    </p:spTree>
    <p:extLst>
      <p:ext uri="{BB962C8B-B14F-4D97-AF65-F5344CB8AC3E}">
        <p14:creationId xmlns:p14="http://schemas.microsoft.com/office/powerpoint/2010/main" val="3105024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9A38EBA-6E97-44A4-B4B8-D9FB5D33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E3D6B10-2C94-04D4-559D-487F8095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dirty="0" err="1"/>
              <a:t>Kasvatus</a:t>
            </a:r>
            <a:r>
              <a:rPr lang="en-US" sz="3400" b="1" dirty="0"/>
              <a:t>- ja </a:t>
            </a:r>
            <a:r>
              <a:rPr lang="en-US" sz="3400" b="1" dirty="0" err="1"/>
              <a:t>ohjausalan</a:t>
            </a:r>
            <a:r>
              <a:rPr lang="en-US" sz="3400" b="1" dirty="0"/>
              <a:t> </a:t>
            </a:r>
            <a:r>
              <a:rPr lang="en-US" sz="3400" b="1" dirty="0" err="1"/>
              <a:t>ammattitutkinto</a:t>
            </a:r>
            <a:endParaRPr lang="en-US" sz="3400" b="1" dirty="0"/>
          </a:p>
        </p:txBody>
      </p:sp>
      <p:sp>
        <p:nvSpPr>
          <p:cNvPr id="23" name="!!accent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350173D-B053-4BCE-3661-93DE9EF0E89A}"/>
              </a:ext>
            </a:extLst>
          </p:cNvPr>
          <p:cNvSpPr txBox="1"/>
          <p:nvPr/>
        </p:nvSpPr>
        <p:spPr>
          <a:xfrm rot="20922634">
            <a:off x="590383" y="3094981"/>
            <a:ext cx="4979328" cy="972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Koulunkäynnin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ja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aamu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- ja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iltapäivätoiminnan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ohjaaja</a:t>
            </a:r>
            <a:endParaRPr lang="en-US" sz="24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5">
                  <a:lumMod val="60000"/>
                  <a:lumOff val="40000"/>
                </a:schemeClr>
              </a:buClr>
            </a:pPr>
            <a:endParaRPr lang="en-US" sz="2400" dirty="0"/>
          </a:p>
        </p:txBody>
      </p:sp>
      <p:pic>
        <p:nvPicPr>
          <p:cNvPr id="5" name="Kuva 4" descr="Kuva, joka sisältää kohteen teksti, henkilö, sisä, pöytä&#10;&#10;Kuvaus luotu automaattisesti">
            <a:extLst>
              <a:ext uri="{FF2B5EF4-FFF2-40B4-BE49-F238E27FC236}">
                <a16:creationId xmlns:a16="http://schemas.microsoft.com/office/drawing/2014/main" id="{F54C66E6-7D2E-3BF8-2FBF-4CF9C746D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3" b="-2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uu, ruoho, ulko, puisto&#10;&#10;Kuvaus luotu automaattisesti">
            <a:extLst>
              <a:ext uri="{FF2B5EF4-FFF2-40B4-BE49-F238E27FC236}">
                <a16:creationId xmlns:a16="http://schemas.microsoft.com/office/drawing/2014/main" id="{7A4B77C5-710A-48F4-8C38-8C71D14F0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7" b="16369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E9613F9-392D-4878-B07A-2685171D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703" y="379975"/>
            <a:ext cx="2876998" cy="1873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Vapaa-aika</a:t>
            </a:r>
            <a:endParaRPr lang="en-US" sz="40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7217B7F-5B43-4FC6-94DC-5C983C7474BD}"/>
              </a:ext>
            </a:extLst>
          </p:cNvPr>
          <p:cNvSpPr txBox="1"/>
          <p:nvPr/>
        </p:nvSpPr>
        <p:spPr>
          <a:xfrm rot="21312609">
            <a:off x="8117940" y="2238587"/>
            <a:ext cx="4856996" cy="9893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14300">
              <a:spcBef>
                <a:spcPct val="0"/>
              </a:spcBef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en-US" altLang="fi-F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Tee </a:t>
            </a:r>
            <a:r>
              <a:rPr lang="en-US" altLang="fi-FI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sitä</a:t>
            </a:r>
            <a:r>
              <a:rPr lang="en-US" altLang="fi-F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en-US" altLang="fi-FI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mikä</a:t>
            </a:r>
            <a:r>
              <a:rPr lang="en-US" altLang="fi-F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fi-FI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tekee</a:t>
            </a:r>
            <a:r>
              <a:rPr lang="en-US" altLang="fi-F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fi-FI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sinut</a:t>
            </a:r>
            <a:r>
              <a:rPr lang="en-US" altLang="fi-F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fi-FI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onnelliseksi</a:t>
            </a:r>
            <a:r>
              <a:rPr lang="en-US" altLang="fi-F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!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altLang="fi-FI" sz="2000" dirty="0"/>
          </a:p>
        </p:txBody>
      </p:sp>
    </p:spTree>
    <p:extLst>
      <p:ext uri="{BB962C8B-B14F-4D97-AF65-F5344CB8AC3E}">
        <p14:creationId xmlns:p14="http://schemas.microsoft.com/office/powerpoint/2010/main" val="376557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isällön paikkamerkki 6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A4D40080-71A1-4440-AD4F-CEA7CC5CC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F02BAD1-5277-4053-BE73-5B59300A3478}"/>
              </a:ext>
            </a:extLst>
          </p:cNvPr>
          <p:cNvSpPr txBox="1"/>
          <p:nvPr/>
        </p:nvSpPr>
        <p:spPr>
          <a:xfrm>
            <a:off x="357326" y="4497900"/>
            <a:ext cx="4396229" cy="2069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www.portaanpaa.fi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97D301-B299-4194-8E57-C31D9CB2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57250"/>
            <a:ext cx="2791461" cy="40735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Yhdessä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Yksilöinä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Portaanpäässä</a:t>
            </a:r>
            <a:endParaRPr lang="en-US" sz="3200" dirty="0"/>
          </a:p>
        </p:txBody>
      </p:sp>
      <p:pic>
        <p:nvPicPr>
          <p:cNvPr id="8" name="Kuva 3" descr="uploads%2Fstory%2Fthumbnail%2F8695%2Finstagram_icon.png%2F950x534.png">
            <a:extLst>
              <a:ext uri="{FF2B5EF4-FFF2-40B4-BE49-F238E27FC236}">
                <a16:creationId xmlns:a16="http://schemas.microsoft.com/office/drawing/2014/main" id="{382F4B36-9ED6-48E6-BAC2-634F1D3D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24516" r="34880" b="24516"/>
          <a:stretch>
            <a:fillRect/>
          </a:stretch>
        </p:blipFill>
        <p:spPr bwMode="auto">
          <a:xfrm>
            <a:off x="442633" y="5920326"/>
            <a:ext cx="518165" cy="49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D391DC6-EE99-4A3D-8E5B-702053D7DBB2}"/>
              </a:ext>
            </a:extLst>
          </p:cNvPr>
          <p:cNvSpPr txBox="1"/>
          <p:nvPr/>
        </p:nvSpPr>
        <p:spPr>
          <a:xfrm>
            <a:off x="994387" y="5980977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PORTAANPÄÄNOPISTO</a:t>
            </a:r>
          </a:p>
        </p:txBody>
      </p:sp>
    </p:spTree>
    <p:extLst>
      <p:ext uri="{BB962C8B-B14F-4D97-AF65-F5344CB8AC3E}">
        <p14:creationId xmlns:p14="http://schemas.microsoft.com/office/powerpoint/2010/main" val="217610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rakennus, ulko&#10;&#10;Kuvaus luotu automaattisesti">
            <a:extLst>
              <a:ext uri="{FF2B5EF4-FFF2-40B4-BE49-F238E27FC236}">
                <a16:creationId xmlns:a16="http://schemas.microsoft.com/office/drawing/2014/main" id="{204BEC0F-EDAC-CC3B-DD93-07AB20082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" y="173094"/>
            <a:ext cx="1748341" cy="2429916"/>
          </a:xfrm>
          <a:prstGeom prst="rect">
            <a:avLst/>
          </a:prstGeom>
        </p:spPr>
      </p:pic>
      <p:pic>
        <p:nvPicPr>
          <p:cNvPr id="5" name="Kuva 4" descr="Kuva, joka sisältää kohteen vaatetus&#10;&#10;Kuvaus luotu automaattisesti">
            <a:extLst>
              <a:ext uri="{FF2B5EF4-FFF2-40B4-BE49-F238E27FC236}">
                <a16:creationId xmlns:a16="http://schemas.microsoft.com/office/drawing/2014/main" id="{3D73A39F-927B-1B0B-6472-957B4827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6" y="173095"/>
            <a:ext cx="3398009" cy="2429915"/>
          </a:xfrm>
          <a:prstGeom prst="rect">
            <a:avLst/>
          </a:prstGeom>
        </p:spPr>
      </p:pic>
      <p:pic>
        <p:nvPicPr>
          <p:cNvPr id="6" name="Kuva 5" descr="Kuva, joka sisältää kohteen puu, ruoho, kasvi, ulko&#10;&#10;Kuvaus luotu automaattisesti">
            <a:extLst>
              <a:ext uri="{FF2B5EF4-FFF2-40B4-BE49-F238E27FC236}">
                <a16:creationId xmlns:a16="http://schemas.microsoft.com/office/drawing/2014/main" id="{94FBE45C-F89A-9A96-8338-E212C7634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b="-15136"/>
          <a:stretch/>
        </p:blipFill>
        <p:spPr>
          <a:xfrm>
            <a:off x="5692571" y="173094"/>
            <a:ext cx="1508153" cy="2874599"/>
          </a:xfrm>
          <a:prstGeom prst="rect">
            <a:avLst/>
          </a:prstGeom>
        </p:spPr>
      </p:pic>
      <p:pic>
        <p:nvPicPr>
          <p:cNvPr id="7" name="Kuva 6" descr="Kuva, joka sisältää kohteen henkilö, verho&#10;&#10;Kuvaus luotu automaattisesti">
            <a:extLst>
              <a:ext uri="{FF2B5EF4-FFF2-40B4-BE49-F238E27FC236}">
                <a16:creationId xmlns:a16="http://schemas.microsoft.com/office/drawing/2014/main" id="{AEC43EA8-3EF5-2633-0B86-0B79F6EC3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4" t="15921" r="2504" b="-15921"/>
          <a:stretch/>
        </p:blipFill>
        <p:spPr>
          <a:xfrm>
            <a:off x="7371080" y="173094"/>
            <a:ext cx="2060212" cy="2889774"/>
          </a:xfrm>
          <a:prstGeom prst="rect">
            <a:avLst/>
          </a:prstGeom>
        </p:spPr>
      </p:pic>
      <p:pic>
        <p:nvPicPr>
          <p:cNvPr id="11" name="Kuva 10" descr="Kuva, joka sisältää kohteen ruoho, ulko, taivas, kenttä&#10;&#10;Kuvaus luotu automaattisesti">
            <a:extLst>
              <a:ext uri="{FF2B5EF4-FFF2-40B4-BE49-F238E27FC236}">
                <a16:creationId xmlns:a16="http://schemas.microsoft.com/office/drawing/2014/main" id="{7AB45B5B-00D2-5C7B-A9AE-66C0D9449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" y="2971369"/>
            <a:ext cx="2469106" cy="3713536"/>
          </a:xfrm>
          <a:prstGeom prst="rect">
            <a:avLst/>
          </a:prstGeom>
        </p:spPr>
      </p:pic>
      <p:pic>
        <p:nvPicPr>
          <p:cNvPr id="12" name="Kuva 11" descr="Kuva, joka sisältää kohteen teksti, henkilö, sisä, seinä&#10;&#10;Kuvaus luotu automaattisesti">
            <a:extLst>
              <a:ext uri="{FF2B5EF4-FFF2-40B4-BE49-F238E27FC236}">
                <a16:creationId xmlns:a16="http://schemas.microsoft.com/office/drawing/2014/main" id="{5B5EA35D-D98C-ECD4-76F6-D63A128198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r="19619" b="-1"/>
          <a:stretch/>
        </p:blipFill>
        <p:spPr>
          <a:xfrm>
            <a:off x="2759479" y="2971369"/>
            <a:ext cx="3419757" cy="3713536"/>
          </a:xfrm>
          <a:prstGeom prst="rect">
            <a:avLst/>
          </a:prstGeom>
        </p:spPr>
      </p:pic>
      <p:pic>
        <p:nvPicPr>
          <p:cNvPr id="13" name="Kuva 12" descr="Kuva, joka sisältää kohteen henkilö, sisä, ikkuna&#10;&#10;Kuvaus luotu automaattisesti">
            <a:extLst>
              <a:ext uri="{FF2B5EF4-FFF2-40B4-BE49-F238E27FC236}">
                <a16:creationId xmlns:a16="http://schemas.microsoft.com/office/drawing/2014/main" id="{82169D83-E8BB-6CE9-3EBC-6906BF2B63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42" y="4693620"/>
            <a:ext cx="2993019" cy="1990040"/>
          </a:xfrm>
          <a:prstGeom prst="rect">
            <a:avLst/>
          </a:prstGeom>
        </p:spPr>
      </p:pic>
      <p:pic>
        <p:nvPicPr>
          <p:cNvPr id="15" name="Kuva 14" descr="Kuva, joka sisältää kohteen ruoho, ulko, henkilö&#10;&#10;Kuvaus luotu automaattisesti">
            <a:extLst>
              <a:ext uri="{FF2B5EF4-FFF2-40B4-BE49-F238E27FC236}">
                <a16:creationId xmlns:a16="http://schemas.microsoft.com/office/drawing/2014/main" id="{B8C78AEB-22A2-FA2F-822E-20D7081327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2" y="2970125"/>
            <a:ext cx="2469106" cy="3713535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5A2F50A6-1925-3519-7ADB-EBF65FFE8574}"/>
              </a:ext>
            </a:extLst>
          </p:cNvPr>
          <p:cNvSpPr txBox="1"/>
          <p:nvPr/>
        </p:nvSpPr>
        <p:spPr>
          <a:xfrm>
            <a:off x="8978542" y="3787517"/>
            <a:ext cx="35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+mj-lt"/>
              </a:rPr>
              <a:t>PORTAANPÄÄN KULTTUURI</a:t>
            </a:r>
          </a:p>
        </p:txBody>
      </p:sp>
      <p:pic>
        <p:nvPicPr>
          <p:cNvPr id="20" name="Kuva 19" descr="Kuva, joka sisältää kohteen henkilö, sisä, nainen, sohva&#10;&#10;Kuvaus luotu automaattisesti">
            <a:extLst>
              <a:ext uri="{FF2B5EF4-FFF2-40B4-BE49-F238E27FC236}">
                <a16:creationId xmlns:a16="http://schemas.microsoft.com/office/drawing/2014/main" id="{B2AF86A1-1194-E80D-53EE-2F799D1D2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6250" y="132295"/>
            <a:ext cx="2225311" cy="33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F0AEEE-CBFA-4A52-A846-7F03C71D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/>
              <a:t>Portaanpään koulutukset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B86712-5DE2-48DD-A3AD-65B58C82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Aikuisten</a:t>
            </a:r>
            <a:r>
              <a:rPr lang="en-US" dirty="0"/>
              <a:t> </a:t>
            </a:r>
            <a:r>
              <a:rPr lang="en-US" dirty="0" err="1"/>
              <a:t>perusopetus</a:t>
            </a:r>
            <a:endParaRPr lang="en-US" dirty="0"/>
          </a:p>
          <a:p>
            <a:pPr lvl="1"/>
            <a:r>
              <a:rPr lang="en-US" dirty="0"/>
              <a:t>Tuva </a:t>
            </a:r>
          </a:p>
          <a:p>
            <a:pPr lvl="1"/>
            <a:r>
              <a:rPr lang="en-US" dirty="0" err="1"/>
              <a:t>Lukio</a:t>
            </a:r>
            <a:endParaRPr lang="en-US" dirty="0"/>
          </a:p>
          <a:p>
            <a:pPr lvl="1"/>
            <a:r>
              <a:rPr lang="en-US" dirty="0" err="1"/>
              <a:t>Kasvatus</a:t>
            </a:r>
            <a:r>
              <a:rPr lang="en-US" dirty="0"/>
              <a:t>- ja </a:t>
            </a:r>
            <a:r>
              <a:rPr lang="en-US" dirty="0" err="1"/>
              <a:t>ohjausalan</a:t>
            </a:r>
            <a:r>
              <a:rPr lang="en-US" dirty="0"/>
              <a:t> </a:t>
            </a:r>
            <a:r>
              <a:rPr lang="en-US" dirty="0" err="1"/>
              <a:t>perustutkinto</a:t>
            </a:r>
            <a:endParaRPr lang="en-US" dirty="0"/>
          </a:p>
          <a:p>
            <a:pPr lvl="1"/>
            <a:r>
              <a:rPr lang="en-US" dirty="0" err="1"/>
              <a:t>Kasvatus</a:t>
            </a:r>
            <a:r>
              <a:rPr lang="en-US" dirty="0"/>
              <a:t>- ja </a:t>
            </a:r>
            <a:r>
              <a:rPr lang="en-US" dirty="0" err="1"/>
              <a:t>ohjausalan</a:t>
            </a:r>
            <a:r>
              <a:rPr lang="en-US" dirty="0"/>
              <a:t> </a:t>
            </a:r>
            <a:r>
              <a:rPr lang="en-US" dirty="0" err="1"/>
              <a:t>ammattitutkinto</a:t>
            </a:r>
            <a:endParaRPr lang="en-US" dirty="0"/>
          </a:p>
          <a:p>
            <a:pPr lvl="1"/>
            <a:r>
              <a:rPr lang="en-US" dirty="0" err="1"/>
              <a:t>Vapaa</a:t>
            </a:r>
            <a:r>
              <a:rPr lang="en-US" dirty="0"/>
              <a:t> </a:t>
            </a:r>
            <a:r>
              <a:rPr lang="en-US" dirty="0" err="1"/>
              <a:t>sivistystyö</a:t>
            </a:r>
            <a:r>
              <a:rPr lang="en-US" dirty="0"/>
              <a:t> (</a:t>
            </a:r>
            <a:r>
              <a:rPr lang="en-US" dirty="0" err="1"/>
              <a:t>oppivelvolliset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Värinää</a:t>
            </a:r>
            <a:r>
              <a:rPr lang="en-US" dirty="0"/>
              <a:t> </a:t>
            </a:r>
            <a:r>
              <a:rPr lang="en-US" dirty="0" err="1"/>
              <a:t>kuvataidekoulu</a:t>
            </a:r>
            <a:r>
              <a:rPr lang="en-US" dirty="0"/>
              <a:t> </a:t>
            </a:r>
            <a:r>
              <a:rPr lang="en-US" dirty="0" err="1"/>
              <a:t>varttuneille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Kuva 3" descr="Kuva, joka sisältää kohteen puu, ulko, kasvi, puisto&#10;&#10;Kuvaus luotu automaattisesti">
            <a:extLst>
              <a:ext uri="{FF2B5EF4-FFF2-40B4-BE49-F238E27FC236}">
                <a16:creationId xmlns:a16="http://schemas.microsoft.com/office/drawing/2014/main" id="{3ACB15EF-CD59-47CD-B834-BCE83FE40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r="48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64" name="Straight Connector 6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9B0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61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43EC18-50A2-44F6-B02E-C36D6BAC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dirty="0"/>
              <a:t>Opiskele kuin kotonasi!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649351-BA33-4332-A141-C23C9DACCCF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848928">
            <a:off x="4965430" y="2413017"/>
            <a:ext cx="3189604" cy="104139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fi-FI" altLang="fi-FI" b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Maksuton asuntola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sz="2000" dirty="0"/>
          </a:p>
        </p:txBody>
      </p:sp>
      <p:pic>
        <p:nvPicPr>
          <p:cNvPr id="5" name="Kuva 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7F02FD43-B824-4E1C-B02E-856982098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15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 descr="Kuva, joka sisältää kohteen teksti, henkilö, pöytä, sisä&#10;&#10;Kuvaus luotu automaattisesti">
            <a:extLst>
              <a:ext uri="{FF2B5EF4-FFF2-40B4-BE49-F238E27FC236}">
                <a16:creationId xmlns:a16="http://schemas.microsoft.com/office/drawing/2014/main" id="{010B0F66-6469-3CB8-3523-B4FA5AD73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4" y="311467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0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7FE4A0-E81C-466C-8D4E-188C200E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fi-FI" sz="4000" dirty="0"/>
              <a:t>TUVA – </a:t>
            </a:r>
            <a:r>
              <a:rPr lang="fi-FI" sz="4000" b="1" dirty="0">
                <a:solidFill>
                  <a:schemeClr val="accent2">
                    <a:lumMod val="75000"/>
                  </a:schemeClr>
                </a:solidFill>
              </a:rPr>
              <a:t>Luo oma maailmasi!</a:t>
            </a:r>
          </a:p>
        </p:txBody>
      </p:sp>
      <p:pic>
        <p:nvPicPr>
          <p:cNvPr id="5" name="Kuva 4" descr="Kuva, joka sisältää kohteen ulko, ruoho, punainen, seisominen&#10;&#10;Kuvaus luotu automaattisesti">
            <a:extLst>
              <a:ext uri="{FF2B5EF4-FFF2-40B4-BE49-F238E27FC236}">
                <a16:creationId xmlns:a16="http://schemas.microsoft.com/office/drawing/2014/main" id="{ED9E8EA8-872C-4070-9C04-78CDDE0A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355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B1E4FF-F7D0-4D6E-8D35-E2916073E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7224136" cy="3752431"/>
          </a:xfrm>
        </p:spPr>
        <p:txBody>
          <a:bodyPr>
            <a:normAutofit/>
          </a:bodyPr>
          <a:lstStyle/>
          <a:p>
            <a:pPr marL="0" indent="0" eaLnBrk="1" hangingPunct="1">
              <a:spcAft>
                <a:spcPct val="20000"/>
              </a:spcAft>
              <a:buSzPct val="100000"/>
              <a:buNone/>
            </a:pPr>
            <a:endParaRPr lang="fi-FI" altLang="fi-FI" sz="2000" dirty="0"/>
          </a:p>
          <a:p>
            <a:pPr marL="0" indent="0">
              <a:buNone/>
            </a:pPr>
            <a:r>
              <a:rPr lang="fi-FI" sz="2400" dirty="0"/>
              <a:t>Mitä haluan?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559FE05-7463-489D-934C-927B66B49A27}"/>
              </a:ext>
            </a:extLst>
          </p:cNvPr>
          <p:cNvSpPr txBox="1"/>
          <p:nvPr/>
        </p:nvSpPr>
        <p:spPr>
          <a:xfrm>
            <a:off x="5273709" y="5431389"/>
            <a:ext cx="607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Omanlaista opiskelua ja elämää Portaanpäässä!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75C49A9-5671-4BA8-91A2-7862D86EBCF3}"/>
              </a:ext>
            </a:extLst>
          </p:cNvPr>
          <p:cNvSpPr txBox="1"/>
          <p:nvPr/>
        </p:nvSpPr>
        <p:spPr>
          <a:xfrm>
            <a:off x="7190589" y="4344343"/>
            <a:ext cx="2446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Mihin kuulun?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7B28CF5-5982-4834-9408-894D6CF98192}"/>
              </a:ext>
            </a:extLst>
          </p:cNvPr>
          <p:cNvSpPr txBox="1"/>
          <p:nvPr/>
        </p:nvSpPr>
        <p:spPr>
          <a:xfrm>
            <a:off x="8697972" y="3216385"/>
            <a:ext cx="29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Mihin </a:t>
            </a:r>
            <a:r>
              <a:rPr lang="en-US" sz="2400" dirty="0" err="1"/>
              <a:t>olen</a:t>
            </a:r>
            <a:r>
              <a:rPr lang="en-US" sz="2400" dirty="0"/>
              <a:t> </a:t>
            </a:r>
            <a:r>
              <a:rPr lang="en-US" sz="2400" dirty="0" err="1"/>
              <a:t>menossa</a:t>
            </a:r>
            <a:r>
              <a:rPr lang="en-US" sz="2400" dirty="0"/>
              <a:t>?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C83975D-3A36-40DD-AD59-7AFF18774B8F}"/>
              </a:ext>
            </a:extLst>
          </p:cNvPr>
          <p:cNvSpPr txBox="1"/>
          <p:nvPr/>
        </p:nvSpPr>
        <p:spPr>
          <a:xfrm>
            <a:off x="5894338" y="3515761"/>
            <a:ext cx="2446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</a:rPr>
              <a:t>Kuka  olen?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27681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2D168C-94D7-43B0-859B-14574091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dirty="0"/>
              <a:t>Tuva -vaihtoehdot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61655C-1AB8-4AA2-B483-7E6AB285F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Korota numeroita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Opiskele </a:t>
            </a:r>
            <a:r>
              <a:rPr lang="fi-FI" altLang="fi-FI" sz="2000" dirty="0" err="1">
                <a:ea typeface="Verdana" panose="020B0604030504040204" pitchFamily="34" charset="0"/>
                <a:cs typeface="Times New Roman" panose="02020603050405020304" pitchFamily="18" charset="0"/>
              </a:rPr>
              <a:t>yto</a:t>
            </a: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-aineita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Suorita lukiokursseja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Harjoita ammatillisen koulutuksen valmentavia opintoja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Tutustu erilaisiin ammatteihin työelämässä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Suorita hyvinvointi- ja harrasteopintoja</a:t>
            </a:r>
          </a:p>
          <a:p>
            <a:pPr marL="0" indent="0">
              <a:buNone/>
            </a:pPr>
            <a:endParaRPr lang="fi-FI" sz="2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79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949EE652-8456-4586-8125-0380E6AA7BC0}"/>
              </a:ext>
            </a:extLst>
          </p:cNvPr>
          <p:cNvSpPr txBox="1"/>
          <p:nvPr/>
        </p:nvSpPr>
        <p:spPr>
          <a:xfrm>
            <a:off x="4790661" y="5218044"/>
            <a:ext cx="7091099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fi-FI" altLang="fi-FI" sz="2000" b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Voi keskittyä yhteen tai kahteen näistä tai yhdistellä erilaisia opiskelusisältöjä!</a:t>
            </a:r>
          </a:p>
        </p:txBody>
      </p:sp>
      <p:pic>
        <p:nvPicPr>
          <p:cNvPr id="7" name="Kuva 6" descr="Kuva, joka sisältää kohteen puu, ruoho, ulko, kasvi&#10;&#10;Kuvaus luotu automaattisesti">
            <a:extLst>
              <a:ext uri="{FF2B5EF4-FFF2-40B4-BE49-F238E27FC236}">
                <a16:creationId xmlns:a16="http://schemas.microsoft.com/office/drawing/2014/main" id="{8870FFAC-6989-4E13-A547-2F5E691F3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3"/>
            <a:ext cx="4381500" cy="7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6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poseeraaminen, seisominen, ryhmä&#10;&#10;Kuvaus luotu automaattisesti">
            <a:extLst>
              <a:ext uri="{FF2B5EF4-FFF2-40B4-BE49-F238E27FC236}">
                <a16:creationId xmlns:a16="http://schemas.microsoft.com/office/drawing/2014/main" id="{DD9195B1-746F-45AB-814C-738EDDFCF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5118" r="-5862"/>
          <a:stretch/>
        </p:blipFill>
        <p:spPr>
          <a:xfrm>
            <a:off x="-11358" y="10"/>
            <a:ext cx="966964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20EF498-7EA7-4C0D-B11F-6338490C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Aikuisten</a:t>
            </a:r>
            <a:r>
              <a:rPr lang="en-US" sz="4800" dirty="0"/>
              <a:t> </a:t>
            </a:r>
            <a:r>
              <a:rPr lang="en-US" sz="4800" dirty="0" err="1"/>
              <a:t>perusopetus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752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308F8-CF7F-4018-9A40-460DDA5F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dirty="0"/>
              <a:t>Portaanpään lukio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A84289-6C4D-4B11-8636-5C3FF53C1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56" y="2743433"/>
            <a:ext cx="5868932" cy="3041136"/>
          </a:xfrm>
        </p:spPr>
        <p:txBody>
          <a:bodyPr>
            <a:normAutofit/>
          </a:bodyPr>
          <a:lstStyle/>
          <a:p>
            <a:pPr marL="0" indent="0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  <a:defRPr/>
            </a:pPr>
            <a:r>
              <a:rPr lang="fi-FI" altLang="fi-FI" sz="2600" b="1" dirty="0">
                <a:solidFill>
                  <a:schemeClr val="accent2">
                    <a:lumMod val="75000"/>
                  </a:schemeClr>
                </a:solidFill>
              </a:rPr>
              <a:t>Aikuislukio – Mikä se on?</a:t>
            </a:r>
          </a:p>
          <a:p>
            <a:pPr marL="0" indent="0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  <a:defRPr/>
            </a:pPr>
            <a:endParaRPr lang="fi-FI" altLang="fi-FI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600" dirty="0"/>
              <a:t>Pienet ryhmät</a:t>
            </a: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600" dirty="0"/>
              <a:t>Avoimen korkeakoulun verkko-opinnot</a:t>
            </a: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600" dirty="0"/>
              <a:t>Jatkuva haku </a:t>
            </a:r>
          </a:p>
          <a:p>
            <a:endParaRPr lang="fi-FI" sz="2000" dirty="0"/>
          </a:p>
        </p:txBody>
      </p:sp>
      <p:pic>
        <p:nvPicPr>
          <p:cNvPr id="5" name="Kuva 4" descr="Kuva, joka sisältää kohteen ulko, henkilö&#10;&#10;Kuvaus luotu automaattisesti">
            <a:extLst>
              <a:ext uri="{FF2B5EF4-FFF2-40B4-BE49-F238E27FC236}">
                <a16:creationId xmlns:a16="http://schemas.microsoft.com/office/drawing/2014/main" id="{89061203-2C9D-47A5-AA07-A0FBE6785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2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15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F3F680A-F9A2-42A8-B567-3D04331E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pPr algn="ctr"/>
            <a:r>
              <a:rPr lang="fi-FI" sz="3600" dirty="0"/>
              <a:t>Kasvatus- ja ohjausalan perustutkinto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ka sisältää kohteen ulko&#10;&#10;Kuvaus luotu automaattisesti">
            <a:extLst>
              <a:ext uri="{FF2B5EF4-FFF2-40B4-BE49-F238E27FC236}">
                <a16:creationId xmlns:a16="http://schemas.microsoft.com/office/drawing/2014/main" id="{8BB31B4C-C650-4445-81E1-80FE6CD65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4" name="Sisällön paikkamerkki 3" descr="Kuva, joka sisältää kohteen henkilö, sisä, ruokapöytä&#10;&#10;Kuvaus luotu automaattisesti">
            <a:extLst>
              <a:ext uri="{FF2B5EF4-FFF2-40B4-BE49-F238E27FC236}">
                <a16:creationId xmlns:a16="http://schemas.microsoft.com/office/drawing/2014/main" id="{E8929649-8EF7-5351-392F-DBCA693A9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r="-3" b="-3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C646F0-0261-44D2-9B05-EEE14AF56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5672" y="2494721"/>
            <a:ext cx="4016328" cy="447262"/>
          </a:xfrm>
        </p:spPr>
        <p:txBody>
          <a:bodyPr anchor="ctr">
            <a:normAutofit fontScale="25000" lnSpcReduction="20000"/>
          </a:bodyPr>
          <a:lstStyle/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/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9600" dirty="0"/>
              <a:t>Varhaiskasvatuksen ja </a:t>
            </a: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9600" dirty="0"/>
              <a:t>perhetoiminnan osaamisala</a:t>
            </a: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/>
          </a:p>
          <a:p>
            <a:pPr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1800" dirty="0"/>
              <a:t> </a:t>
            </a:r>
          </a:p>
          <a:p>
            <a:pPr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/>
          </a:p>
          <a:p>
            <a:pPr marL="0" indent="0">
              <a:buNone/>
            </a:pPr>
            <a:endParaRPr lang="fi-FI" sz="18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83D3403-B39C-6B3B-3379-A4D59BD2FF40}"/>
              </a:ext>
            </a:extLst>
          </p:cNvPr>
          <p:cNvSpPr txBox="1"/>
          <p:nvPr/>
        </p:nvSpPr>
        <p:spPr>
          <a:xfrm rot="21109029">
            <a:off x="8126435" y="3710897"/>
            <a:ext cx="3737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2800" b="1" dirty="0">
                <a:solidFill>
                  <a:schemeClr val="accent2">
                    <a:lumMod val="75000"/>
                  </a:schemeClr>
                </a:solidFill>
              </a:rPr>
              <a:t>Lastenohjaaja – Mitä </a:t>
            </a:r>
            <a:r>
              <a:rPr lang="fi-FI" altLang="fi-FI" sz="2800" b="1">
                <a:solidFill>
                  <a:schemeClr val="accent2">
                    <a:lumMod val="75000"/>
                  </a:schemeClr>
                </a:solidFill>
              </a:rPr>
              <a:t>se osaa?</a:t>
            </a:r>
            <a:endParaRPr lang="fi-FI" altLang="fi-FI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59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149</Words>
  <Application>Microsoft Office PowerPoint</Application>
  <PresentationFormat>Laajakuva</PresentationFormat>
  <Paragraphs>55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Office-teema</vt:lpstr>
      <vt:lpstr>PORTAANPÄÄ</vt:lpstr>
      <vt:lpstr>PowerPoint-esitys</vt:lpstr>
      <vt:lpstr>Portaanpään koulutukset</vt:lpstr>
      <vt:lpstr>Opiskele kuin kotonasi!</vt:lpstr>
      <vt:lpstr>TUVA – Luo oma maailmasi!</vt:lpstr>
      <vt:lpstr>Tuva -vaihtoehdot</vt:lpstr>
      <vt:lpstr>Aikuisten perusopetus</vt:lpstr>
      <vt:lpstr>Portaanpään lukio</vt:lpstr>
      <vt:lpstr>Kasvatus- ja ohjausalan perustutkinto</vt:lpstr>
      <vt:lpstr>Kasvatus- ja ohjausalan ammattitutkinto</vt:lpstr>
      <vt:lpstr>Vapaa-aika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Anni Jaloniemi</dc:creator>
  <cp:lastModifiedBy>Anni Jaloniemi</cp:lastModifiedBy>
  <cp:revision>31</cp:revision>
  <dcterms:created xsi:type="dcterms:W3CDTF">2021-09-10T10:33:56Z</dcterms:created>
  <dcterms:modified xsi:type="dcterms:W3CDTF">2022-10-25T12:47:21Z</dcterms:modified>
</cp:coreProperties>
</file>