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</p:sldIdLst>
  <p:sldSz cx="10080625" cy="5670550"/>
  <p:notesSz cx="7559675" cy="106918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6" d="100"/>
          <a:sy n="126" d="100"/>
        </p:scale>
        <p:origin x="8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13DD4FBD-4159-465C-BF1F-85182801C2D2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i-FI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935964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360000" y="2960280"/>
            <a:ext cx="935964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E445CFF8-FAE6-4EA6-AEBB-E4F8B0B34A3D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i-FI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5155920" y="108000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360000" y="296028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5155920" y="296028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99BF6CD1-7FEF-4341-AD51-9EB7605D5598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i-FI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301356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3524760" y="1080000"/>
            <a:ext cx="301356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6689160" y="1080000"/>
            <a:ext cx="301356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360000" y="2960280"/>
            <a:ext cx="301356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3524760" y="2960280"/>
            <a:ext cx="301356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6689160" y="2960280"/>
            <a:ext cx="301356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A4D4E4F1-8F15-4CD1-9CE2-38FFE7B14E13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19E2F1AE-7836-4702-BDDA-030FFCDDB2CE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i-FI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subTitle"/>
          </p:nvPr>
        </p:nvSpPr>
        <p:spPr>
          <a:xfrm>
            <a:off x="360000" y="1080000"/>
            <a:ext cx="9359640" cy="359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6F4BCA97-0AA4-4A53-8AD8-75DC94806CC2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i-FI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9359640" cy="359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393530B1-9AAE-4617-BEF3-B55102E245BD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i-FI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4567320" cy="359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/>
          </p:nvPr>
        </p:nvSpPr>
        <p:spPr>
          <a:xfrm>
            <a:off x="5155920" y="1080000"/>
            <a:ext cx="4567320" cy="359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B0744095-B368-458C-8BE9-28354A93EEB6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i-FI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911B213E-D8B2-4F34-AA56-4A4CE0C170CD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subTitle"/>
          </p:nvPr>
        </p:nvSpPr>
        <p:spPr>
          <a:xfrm>
            <a:off x="360000" y="180000"/>
            <a:ext cx="9359640" cy="2215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C1EF5468-9735-45ED-B498-EE9195AABED7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i-FI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/>
          </p:nvPr>
        </p:nvSpPr>
        <p:spPr>
          <a:xfrm>
            <a:off x="5155920" y="1080000"/>
            <a:ext cx="4567320" cy="359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/>
          </p:nvPr>
        </p:nvSpPr>
        <p:spPr>
          <a:xfrm>
            <a:off x="360000" y="296028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2B5F62A2-23C8-4432-AE18-0210846A1306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i-FI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360000" y="1080000"/>
            <a:ext cx="9359640" cy="359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7409522-7973-4385-93D8-40B7C9DDFC33}" type="slidenum">
              <a:t>‹#›</a:t>
            </a:fld>
            <a:endParaRPr/>
          </a:p>
        </p:txBody>
      </p:sp>
      <p:sp>
        <p:nvSpPr>
          <p:cNvPr id="2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i-FI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4567320" cy="359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/>
          </p:nvPr>
        </p:nvSpPr>
        <p:spPr>
          <a:xfrm>
            <a:off x="5155920" y="108000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/>
          </p:nvPr>
        </p:nvSpPr>
        <p:spPr>
          <a:xfrm>
            <a:off x="5155920" y="296028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2DD540A1-35B6-47B3-A479-9A0E51D35187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i-FI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/>
          </p:nvPr>
        </p:nvSpPr>
        <p:spPr>
          <a:xfrm>
            <a:off x="5155920" y="108000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/>
          </p:nvPr>
        </p:nvSpPr>
        <p:spPr>
          <a:xfrm>
            <a:off x="360000" y="2960280"/>
            <a:ext cx="935964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C20AAC12-2838-48B4-B733-EA0F22E294D0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i-FI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935964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360000" y="2960280"/>
            <a:ext cx="935964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91062B47-6066-4A27-95CA-DCE90340BF0C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i-FI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5155920" y="108000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/>
          </p:nvPr>
        </p:nvSpPr>
        <p:spPr>
          <a:xfrm>
            <a:off x="360000" y="296028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/>
          </p:nvPr>
        </p:nvSpPr>
        <p:spPr>
          <a:xfrm>
            <a:off x="5155920" y="296028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3E6E7B62-3692-4352-A6E7-A8AB265AA589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i-FI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301356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/>
          </p:nvPr>
        </p:nvSpPr>
        <p:spPr>
          <a:xfrm>
            <a:off x="3524760" y="1080000"/>
            <a:ext cx="301356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/>
          </p:nvPr>
        </p:nvSpPr>
        <p:spPr>
          <a:xfrm>
            <a:off x="6689160" y="1080000"/>
            <a:ext cx="301356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/>
          </p:nvPr>
        </p:nvSpPr>
        <p:spPr>
          <a:xfrm>
            <a:off x="360000" y="2960280"/>
            <a:ext cx="301356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6"/>
          <p:cNvSpPr>
            <a:spLocks noGrp="1"/>
          </p:cNvSpPr>
          <p:nvPr>
            <p:ph/>
          </p:nvPr>
        </p:nvSpPr>
        <p:spPr>
          <a:xfrm>
            <a:off x="3524760" y="2960280"/>
            <a:ext cx="301356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7"/>
          <p:cNvSpPr>
            <a:spLocks noGrp="1"/>
          </p:cNvSpPr>
          <p:nvPr>
            <p:ph/>
          </p:nvPr>
        </p:nvSpPr>
        <p:spPr>
          <a:xfrm>
            <a:off x="6689160" y="2960280"/>
            <a:ext cx="301356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6ADA89A2-B7F6-412E-99D6-A8F75F0641EF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i-FI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9359640" cy="359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CD989CCC-FA44-4D70-9070-5DCCFE4ECBA0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i-FI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4567320" cy="359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5155920" y="1080000"/>
            <a:ext cx="4567320" cy="359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A55C2D41-4FA6-4C02-BC5A-8D03131B97BB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i-FI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BBA074AB-E07A-4F91-A187-F508D8B26680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360000" y="180000"/>
            <a:ext cx="9359640" cy="2215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F0D88642-3D70-4D63-AAB3-07DA52AA7230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i-FI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5920" y="1080000"/>
            <a:ext cx="4567320" cy="359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360000" y="296028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88AF5D06-BC37-4276-84F6-2F563E752995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i-FI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4567320" cy="359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5920" y="108000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155920" y="296028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7A5021C-6605-456D-949C-A79F4C3939C9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i-FI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155920" y="108000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360000" y="2960280"/>
            <a:ext cx="935964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i-FI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855B6D78-1196-4A46-9806-81059C6B1F26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uokaaviosymboli: Tiedosto 5"/>
          <p:cNvSpPr/>
          <p:nvPr/>
        </p:nvSpPr>
        <p:spPr>
          <a:xfrm flipH="1" flipV="1">
            <a:off x="-720" y="4499280"/>
            <a:ext cx="10079640" cy="1169640"/>
          </a:xfrm>
          <a:prstGeom prst="flowChartDocument">
            <a:avLst/>
          </a:prstGeom>
          <a:gradFill rotWithShape="0">
            <a:gsLst>
              <a:gs pos="0">
                <a:srgbClr val="77CAEE"/>
              </a:gs>
              <a:gs pos="100000">
                <a:srgbClr val="009BDD"/>
              </a:gs>
            </a:gsLst>
            <a:lin ang="0"/>
          </a:gradFill>
          <a:ln w="18000">
            <a:noFill/>
          </a:ln>
          <a:effectLst>
            <a:outerShdw dist="10800" dir="5400000" rotWithShape="0">
              <a:srgbClr val="009BDD"/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fi-FI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59640" cy="47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fi-FI" sz="1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ftr" idx="1"/>
          </p:nvPr>
        </p:nvSpPr>
        <p:spPr>
          <a:xfrm>
            <a:off x="3420000" y="5220000"/>
            <a:ext cx="3239640" cy="35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fi-FI" sz="1400" b="0" strike="noStrike" spc="-1">
                <a:solidFill>
                  <a:srgbClr val="FFFFFF"/>
                </a:solidFill>
                <a:latin typeface="Arial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fi-FI" sz="1400" b="0" strike="noStrike" spc="-1">
                <a:solidFill>
                  <a:srgbClr val="FFFFFF"/>
                </a:solidFill>
                <a:latin typeface="Arial"/>
              </a:rPr>
              <a:t>&lt;alatunniste&gt;</a:t>
            </a:r>
            <a:endParaRPr lang="fi-FI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sldNum" idx="2"/>
          </p:nvPr>
        </p:nvSpPr>
        <p:spPr>
          <a:xfrm>
            <a:off x="7380000" y="5220000"/>
            <a:ext cx="2339640" cy="35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fi-FI" sz="1400" b="0" strike="noStrike" spc="-1">
                <a:solidFill>
                  <a:srgbClr val="FFFFFF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02673B5F-4982-4B7B-9B51-F17347254B40}" type="slidenum">
              <a:rPr lang="fi-FI" sz="1400" b="0" strike="noStrike" spc="-1">
                <a:solidFill>
                  <a:srgbClr val="FFFFFF"/>
                </a:solidFill>
                <a:latin typeface="Arial"/>
              </a:rPr>
              <a:t>‹#›</a:t>
            </a:fld>
            <a:endParaRPr lang="fi-FI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dt" idx="3"/>
          </p:nvPr>
        </p:nvSpPr>
        <p:spPr>
          <a:xfrm>
            <a:off x="360000" y="5220000"/>
            <a:ext cx="2339640" cy="35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fi-FI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fi-FI" sz="1400" b="0" strike="noStrike" spc="-1">
                <a:solidFill>
                  <a:srgbClr val="000000"/>
                </a:solidFill>
                <a:latin typeface="Times New Roman"/>
              </a:rPr>
              <a:t>&lt;päivämäärä/kellonaika&gt;</a:t>
            </a:r>
          </a:p>
        </p:txBody>
      </p:sp>
      <p:sp>
        <p:nvSpPr>
          <p:cNvPr id="5" name="PlaceHolder 5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i-FI" sz="2800" b="0" strike="noStrike" spc="-1">
                <a:solidFill>
                  <a:srgbClr val="000000"/>
                </a:solidFill>
                <a:latin typeface="Arial"/>
              </a:rPr>
              <a:t>Toinen jäsennystaso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2400" b="0" strike="noStrike" spc="-1">
                <a:solidFill>
                  <a:srgbClr val="000000"/>
                </a:solidFill>
                <a:latin typeface="Arial"/>
              </a:rPr>
              <a:t>Kolmas jäsennystaso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i-FI" sz="2000" b="0" strike="noStrike" spc="-1">
                <a:solidFill>
                  <a:srgbClr val="000000"/>
                </a:solidFill>
                <a:latin typeface="Arial"/>
              </a:rPr>
              <a:t>Neljäs jäsennystaso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2000" b="0" strike="noStrike" spc="-1">
                <a:solidFill>
                  <a:srgbClr val="000000"/>
                </a:solidFill>
                <a:latin typeface="Arial"/>
              </a:rPr>
              <a:t>Viides jäsennystaso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2000" b="0" strike="noStrike" spc="-1">
                <a:solidFill>
                  <a:srgbClr val="000000"/>
                </a:solidFill>
                <a:latin typeface="Arial"/>
              </a:rPr>
              <a:t>Kuudes jäsennystaso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2000" b="0" strike="noStrike" spc="-1">
                <a:solidFill>
                  <a:srgbClr val="000000"/>
                </a:solidFill>
                <a:latin typeface="Arial"/>
              </a:rPr>
              <a:t>Seitsemäs jäsennystaso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uorakulmio 41"/>
          <p:cNvSpPr/>
          <p:nvPr/>
        </p:nvSpPr>
        <p:spPr>
          <a:xfrm>
            <a:off x="0" y="0"/>
            <a:ext cx="10076400" cy="719640"/>
          </a:xfrm>
          <a:prstGeom prst="rect">
            <a:avLst/>
          </a:prstGeom>
          <a:gradFill rotWithShape="0">
            <a:gsLst>
              <a:gs pos="0">
                <a:srgbClr val="77CAEE"/>
              </a:gs>
              <a:gs pos="100000">
                <a:srgbClr val="009BDD"/>
              </a:gs>
            </a:gsLst>
            <a:lin ang="10800000"/>
          </a:gradFill>
          <a:ln w="18000">
            <a:noFill/>
          </a:ln>
          <a:effectLst>
            <a:outerShdw dist="10800" dir="5400000" rotWithShape="0">
              <a:srgbClr val="009BDD"/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fi-FI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3" name="Suorakulmio 42"/>
          <p:cNvSpPr/>
          <p:nvPr/>
        </p:nvSpPr>
        <p:spPr>
          <a:xfrm>
            <a:off x="3240" y="5040000"/>
            <a:ext cx="10076400" cy="631080"/>
          </a:xfrm>
          <a:prstGeom prst="rect">
            <a:avLst/>
          </a:prstGeom>
          <a:gradFill rotWithShape="0">
            <a:gsLst>
              <a:gs pos="0">
                <a:srgbClr val="77CAEE"/>
              </a:gs>
              <a:gs pos="100000">
                <a:srgbClr val="009BDD"/>
              </a:gs>
            </a:gsLst>
            <a:lin ang="10800000"/>
          </a:gradFill>
          <a:ln w="18000">
            <a:noFill/>
          </a:ln>
          <a:effectLst>
            <a:outerShdw dist="10800" dir="5400000" rotWithShape="0">
              <a:srgbClr val="009BDD"/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fi-FI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59640" cy="47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fi-FI" sz="1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360000" y="1080000"/>
            <a:ext cx="9359640" cy="359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i-FI" sz="1800" b="0" strike="noStrike" spc="-1">
                <a:solidFill>
                  <a:srgbClr val="000000"/>
                </a:solidFill>
                <a:latin typeface="Arial"/>
              </a:rPr>
              <a:t>Toinen jäsennystaso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1800" b="0" strike="noStrike" spc="-1">
                <a:solidFill>
                  <a:srgbClr val="000000"/>
                </a:solidFill>
                <a:latin typeface="Arial"/>
              </a:rPr>
              <a:t>Kolmas jäsennystaso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i-FI" sz="1800" b="0" strike="noStrike" spc="-1">
                <a:solidFill>
                  <a:srgbClr val="000000"/>
                </a:solidFill>
                <a:latin typeface="Arial"/>
              </a:rPr>
              <a:t>Neljäs jäsennystaso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1800" b="0" strike="noStrike" spc="-1">
                <a:solidFill>
                  <a:srgbClr val="000000"/>
                </a:solidFill>
                <a:latin typeface="Arial"/>
              </a:rPr>
              <a:t>Viides jäsennystaso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1800" b="0" strike="noStrike" spc="-1">
                <a:solidFill>
                  <a:srgbClr val="000000"/>
                </a:solidFill>
                <a:latin typeface="Arial"/>
              </a:rPr>
              <a:t>Kuudes jäsennystaso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1800" b="0" strike="noStrike" spc="-1">
                <a:solidFill>
                  <a:srgbClr val="000000"/>
                </a:solidFill>
                <a:latin typeface="Arial"/>
              </a:rPr>
              <a:t>Seitsemäs jäsennystaso</a:t>
            </a:r>
          </a:p>
        </p:txBody>
      </p:sp>
      <p:sp>
        <p:nvSpPr>
          <p:cNvPr id="46" name="PlaceHolder 3"/>
          <p:cNvSpPr>
            <a:spLocks noGrp="1"/>
          </p:cNvSpPr>
          <p:nvPr>
            <p:ph type="ftr" idx="4"/>
          </p:nvPr>
        </p:nvSpPr>
        <p:spPr>
          <a:xfrm>
            <a:off x="3420000" y="5220000"/>
            <a:ext cx="3239640" cy="35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fi-FI" sz="1400" b="0" strike="noStrike" spc="-1">
                <a:solidFill>
                  <a:srgbClr val="FFFFFF"/>
                </a:solidFill>
                <a:latin typeface="Arial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fi-FI" sz="1400" b="0" strike="noStrike" spc="-1">
                <a:solidFill>
                  <a:srgbClr val="FFFFFF"/>
                </a:solidFill>
                <a:latin typeface="Arial"/>
              </a:rPr>
              <a:t>&lt;alatunniste&gt;</a:t>
            </a:r>
            <a:endParaRPr lang="fi-FI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sldNum" idx="5"/>
          </p:nvPr>
        </p:nvSpPr>
        <p:spPr>
          <a:xfrm>
            <a:off x="7380000" y="5220000"/>
            <a:ext cx="2339640" cy="35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fi-FI" sz="1400" b="0" strike="noStrike" spc="-1">
                <a:solidFill>
                  <a:srgbClr val="FFFFFF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B25E33F3-7CD8-48BD-BD73-F7B1E6A6FA8F}" type="slidenum">
              <a:rPr lang="fi-FI" sz="1400" b="0" strike="noStrike" spc="-1">
                <a:solidFill>
                  <a:srgbClr val="FFFFFF"/>
                </a:solidFill>
                <a:latin typeface="Arial"/>
              </a:rPr>
              <a:t>‹#›</a:t>
            </a:fld>
            <a:endParaRPr lang="fi-FI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8" name="PlaceHolder 5"/>
          <p:cNvSpPr>
            <a:spLocks noGrp="1"/>
          </p:cNvSpPr>
          <p:nvPr>
            <p:ph type="dt" idx="6"/>
          </p:nvPr>
        </p:nvSpPr>
        <p:spPr>
          <a:xfrm>
            <a:off x="360000" y="5220000"/>
            <a:ext cx="2339640" cy="35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fi-FI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fi-FI" sz="1400" b="0" strike="noStrike" spc="-1">
                <a:solidFill>
                  <a:srgbClr val="000000"/>
                </a:solidFill>
                <a:latin typeface="Times New Roman"/>
              </a:rPr>
              <a:t>&lt;päivämäärä/kellonaika&gt;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yle.fi/aihe/artikkeli/2015/12/15/supisuomea" TargetMode="External"/><Relationship Id="rId3" Type="http://schemas.openxmlformats.org/officeDocument/2006/relationships/hyperlink" Target="https://thefinnishteacher.weebly.com/" TargetMode="External"/><Relationship Id="rId7" Type="http://schemas.openxmlformats.org/officeDocument/2006/relationships/hyperlink" Target="https://sites.google.com/view/superalkeet" TargetMode="External"/><Relationship Id="rId2" Type="http://schemas.openxmlformats.org/officeDocument/2006/relationships/hyperlink" Target="http://tasteoffinnish.fi/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youtube.com/channel/UC6c_Vj07aKcAcVEquvOIyJA?reload=9" TargetMode="External"/><Relationship Id="rId5" Type="http://schemas.openxmlformats.org/officeDocument/2006/relationships/hyperlink" Target="http://www04.edu.fi/suomeaolehyva/" TargetMode="External"/><Relationship Id="rId10" Type="http://schemas.openxmlformats.org/officeDocument/2006/relationships/hyperlink" Target="https://yle.fi/uutiset/osasto/selkouutiset/" TargetMode="External"/><Relationship Id="rId4" Type="http://schemas.openxmlformats.org/officeDocument/2006/relationships/hyperlink" Target="https://moninet.rovala.fi/opiskele-suomea/" TargetMode="External"/><Relationship Id="rId9" Type="http://schemas.openxmlformats.org/officeDocument/2006/relationships/hyperlink" Target="http://yle.fi/uutiset/osasto/selkouutiset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helao.fi/oppimateriaalit-ja-projektit/koto-suomi/" TargetMode="External"/><Relationship Id="rId3" Type="http://schemas.openxmlformats.org/officeDocument/2006/relationships/hyperlink" Target="https://hauskatavata.fi/" TargetMode="External"/><Relationship Id="rId7" Type="http://schemas.openxmlformats.org/officeDocument/2006/relationships/hyperlink" Target="https://sites.google.com/view/puhekielikurssi/puhekielen-verkkokurssi" TargetMode="External"/><Relationship Id="rId2" Type="http://schemas.openxmlformats.org/officeDocument/2006/relationships/hyperlink" Target="https://yle.fi/aihe/artikkeli/2016/06/14/finnish-phrases-suomen-kielen-fraaseja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extreme-finnish.teachable.com/" TargetMode="External"/><Relationship Id="rId5" Type="http://schemas.openxmlformats.org/officeDocument/2006/relationships/hyperlink" Target="https://suomitaskussa.eu/" TargetMode="External"/><Relationship Id="rId4" Type="http://schemas.openxmlformats.org/officeDocument/2006/relationships/hyperlink" Target="https://www.youtube.com/channel/UCXtkoH6vbOihYtM54PMX6Eg/videos" TargetMode="External"/><Relationship Id="rId9" Type="http://schemas.openxmlformats.org/officeDocument/2006/relationships/hyperlink" Target="https://kotisuomessa.fi/web/site-155213/state-jurdkmbrei/front-pag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370500" y="1150920"/>
            <a:ext cx="9078300" cy="2171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fi-FI" sz="4000" b="1" strike="noStrike" spc="-1" dirty="0">
                <a:solidFill>
                  <a:srgbClr val="3465A4"/>
                </a:solidFill>
                <a:latin typeface="Arial"/>
              </a:rPr>
              <a:t>Suomea netissä</a:t>
            </a:r>
            <a:br>
              <a:rPr sz="1600" dirty="0"/>
            </a:br>
            <a:br>
              <a:rPr sz="1600" dirty="0"/>
            </a:br>
            <a:r>
              <a:rPr lang="fi-FI" sz="1600" b="0" strike="noStrike" spc="-1" dirty="0">
                <a:solidFill>
                  <a:srgbClr val="3465A4"/>
                </a:solidFill>
                <a:latin typeface="Arial"/>
              </a:rPr>
              <a:t>koonnut</a:t>
            </a:r>
            <a:r>
              <a:rPr lang="fi-FI" sz="1600" spc="-1" dirty="0">
                <a:solidFill>
                  <a:srgbClr val="3465A4"/>
                </a:solidFill>
                <a:latin typeface="Arial"/>
              </a:rPr>
              <a:t> </a:t>
            </a:r>
            <a:r>
              <a:rPr lang="fi-FI" sz="1600" b="0" strike="noStrike" spc="-1" dirty="0">
                <a:solidFill>
                  <a:srgbClr val="3465A4"/>
                </a:solidFill>
                <a:latin typeface="Arial"/>
              </a:rPr>
              <a:t>13.11.2023</a:t>
            </a:r>
            <a:r>
              <a:rPr lang="fi-FI" sz="1600" spc="-1" dirty="0">
                <a:solidFill>
                  <a:srgbClr val="3465A4"/>
                </a:solidFill>
                <a:latin typeface="Arial"/>
              </a:rPr>
              <a:t> &amp;</a:t>
            </a:r>
            <a:r>
              <a:rPr lang="fi-FI" sz="1600" b="0" strike="noStrike" spc="-1" dirty="0">
                <a:solidFill>
                  <a:srgbClr val="3465A4"/>
                </a:solidFill>
                <a:latin typeface="Arial"/>
              </a:rPr>
              <a:t> päivittänyt 25.4.2024: Marja-Leena Piispanen</a:t>
            </a:r>
            <a:br>
              <a:rPr sz="1600" dirty="0"/>
            </a:br>
            <a:r>
              <a:rPr lang="fi-FI" sz="1600" b="0" strike="noStrike" spc="-1" dirty="0">
                <a:solidFill>
                  <a:srgbClr val="3465A4"/>
                </a:solidFill>
                <a:latin typeface="Arial"/>
              </a:rPr>
              <a:t>marjaleenapiispanen@gmail.com </a:t>
            </a:r>
            <a:endParaRPr lang="fi-FI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59640" cy="47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fi-FI" sz="3300" b="1" strike="noStrike" spc="-1">
                <a:solidFill>
                  <a:srgbClr val="FFFFFF"/>
                </a:solidFill>
                <a:latin typeface="Arial"/>
              </a:rPr>
              <a:t>Opiskele itse:</a:t>
            </a:r>
            <a:endParaRPr lang="fi-FI" sz="33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Suorakulmio 86"/>
          <p:cNvSpPr/>
          <p:nvPr/>
        </p:nvSpPr>
        <p:spPr>
          <a:xfrm>
            <a:off x="723900" y="801900"/>
            <a:ext cx="8853840" cy="427392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GB" sz="1550" b="0" u="sng" strike="noStrike" spc="-1" dirty="0">
                <a:solidFill>
                  <a:srgbClr val="0000FF"/>
                </a:solidFill>
                <a:uFillTx/>
                <a:latin typeface="Trebuchet MS"/>
                <a:ea typeface="Trebuchet MS"/>
                <a:hlinkClick r:id="rId2"/>
              </a:rPr>
              <a:t>A taste of Finnish</a:t>
            </a:r>
            <a:r>
              <a:rPr lang="en-GB" sz="1550" b="0" u="sng" strike="noStrike" spc="-1" dirty="0">
                <a:solidFill>
                  <a:srgbClr val="0000FF"/>
                </a:solidFill>
                <a:uFillTx/>
                <a:latin typeface="Trebuchet MS"/>
                <a:ea typeface="Trebuchet MS"/>
              </a:rPr>
              <a:t>: </a:t>
            </a:r>
            <a:r>
              <a:rPr lang="en-GB" sz="1550" b="0" u="sng" strike="noStrike" spc="-1" dirty="0" err="1">
                <a:solidFill>
                  <a:srgbClr val="0000FF"/>
                </a:solidFill>
                <a:uFillTx/>
                <a:latin typeface="Trebuchet MS"/>
                <a:ea typeface="Trebuchet MS"/>
              </a:rPr>
              <a:t>Opi</a:t>
            </a:r>
            <a:r>
              <a:rPr lang="en-GB" sz="1550" b="0" u="sng" strike="noStrike" spc="-1" dirty="0">
                <a:solidFill>
                  <a:srgbClr val="0000FF"/>
                </a:solidFill>
                <a:uFillTx/>
                <a:latin typeface="Trebuchet MS"/>
                <a:ea typeface="Trebuchet MS"/>
              </a:rPr>
              <a:t> </a:t>
            </a:r>
            <a:r>
              <a:rPr lang="en-GB" sz="1550" b="0" u="sng" strike="noStrike" spc="-1" dirty="0" err="1">
                <a:solidFill>
                  <a:srgbClr val="0000FF"/>
                </a:solidFill>
                <a:uFillTx/>
                <a:latin typeface="Trebuchet MS"/>
                <a:ea typeface="Trebuchet MS"/>
              </a:rPr>
              <a:t>suomea</a:t>
            </a:r>
            <a:r>
              <a:rPr lang="en-GB" sz="1550" b="0" strike="noStrike" spc="-1" dirty="0">
                <a:solidFill>
                  <a:srgbClr val="000000"/>
                </a:solidFill>
                <a:latin typeface="Trebuchet MS"/>
                <a:ea typeface="Trebuchet MS"/>
              </a:rPr>
              <a:t> (</a:t>
            </a:r>
            <a:r>
              <a:rPr lang="en-US" sz="1550" b="0" strike="noStrike" spc="-1" dirty="0" err="1">
                <a:solidFill>
                  <a:srgbClr val="000000"/>
                </a:solidFill>
                <a:latin typeface="Trebuchet MS"/>
                <a:ea typeface="Trebuchet MS"/>
              </a:rPr>
              <a:t>vaihto-opiskelijoille</a:t>
            </a:r>
            <a:r>
              <a:rPr lang="en-US" sz="1550" b="0" strike="noStrike" spc="-1" dirty="0">
                <a:solidFill>
                  <a:srgbClr val="000000"/>
                </a:solidFill>
                <a:latin typeface="Trebuchet MS"/>
                <a:ea typeface="Trebuchet MS"/>
              </a:rPr>
              <a:t>, </a:t>
            </a:r>
            <a:r>
              <a:rPr lang="en-US" sz="1550" b="0" strike="noStrike" spc="-1" dirty="0" err="1">
                <a:solidFill>
                  <a:srgbClr val="000000"/>
                </a:solidFill>
                <a:latin typeface="Trebuchet MS"/>
                <a:ea typeface="Trebuchet MS"/>
              </a:rPr>
              <a:t>englanniksi</a:t>
            </a:r>
            <a:r>
              <a:rPr lang="en-US" sz="1550" b="0" strike="noStrike" spc="-1" dirty="0">
                <a:solidFill>
                  <a:srgbClr val="000000"/>
                </a:solidFill>
                <a:latin typeface="Trebuchet MS"/>
                <a:ea typeface="Trebuchet MS"/>
              </a:rPr>
              <a:t>)</a:t>
            </a:r>
            <a:r>
              <a:rPr lang="en-GB" sz="1550" b="0" strike="noStrike" spc="-1" dirty="0">
                <a:solidFill>
                  <a:srgbClr val="000000"/>
                </a:solidFill>
                <a:latin typeface="Trebuchet MS"/>
                <a:ea typeface="Trebuchet MS"/>
              </a:rPr>
              <a:t>: </a:t>
            </a:r>
            <a:r>
              <a:rPr lang="en-GB" sz="1550" b="0" u="sng" strike="noStrike" spc="-1" dirty="0">
                <a:solidFill>
                  <a:srgbClr val="000000"/>
                </a:solidFill>
                <a:uFillTx/>
                <a:latin typeface="Trebuchet MS"/>
                <a:ea typeface="Trebuchet MS"/>
                <a:hlinkClick r:id="rId2"/>
              </a:rPr>
              <a:t>http://tasteoffinnish.fi/</a:t>
            </a:r>
            <a:endParaRPr lang="en-GB" sz="1550" b="0" u="sng" strike="noStrike" spc="-1" dirty="0">
              <a:solidFill>
                <a:srgbClr val="000000"/>
              </a:solidFill>
              <a:uFillTx/>
              <a:latin typeface="Trebuchet MS"/>
              <a:ea typeface="Trebuchet MS"/>
            </a:endParaRPr>
          </a:p>
          <a:p>
            <a:pPr>
              <a:lnSpc>
                <a:spcPct val="100000"/>
              </a:lnSpc>
            </a:pPr>
            <a:endParaRPr lang="fi-FI" sz="155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GB" sz="1550" b="0" u="sng" strike="noStrike" spc="-1" dirty="0">
                <a:solidFill>
                  <a:srgbClr val="0000FF"/>
                </a:solidFill>
                <a:uFillTx/>
                <a:latin typeface="Trebuchet MS"/>
                <a:ea typeface="Trebuchet MS"/>
                <a:hlinkClick r:id="rId3"/>
              </a:rPr>
              <a:t>The Finnish </a:t>
            </a:r>
            <a:r>
              <a:rPr lang="en-GB" sz="1550" b="0" u="sng" strike="noStrike" spc="-1" dirty="0">
                <a:solidFill>
                  <a:srgbClr val="0000FF"/>
                </a:solidFill>
                <a:uFillTx/>
                <a:latin typeface="Trebuchet MS"/>
                <a:ea typeface="Trebuchet MS"/>
                <a:hlinkClick r:id="rId3"/>
              </a:rPr>
              <a:t>Teacher</a:t>
            </a:r>
            <a:r>
              <a:rPr lang="en-GB" sz="1550" b="0" u="sng" strike="noStrike" spc="-1" dirty="0">
                <a:solidFill>
                  <a:srgbClr val="0000FF"/>
                </a:solidFill>
                <a:uFillTx/>
                <a:latin typeface="Trebuchet MS"/>
                <a:ea typeface="Trebuchet MS"/>
                <a:hlinkClick r:id="rId3"/>
              </a:rPr>
              <a:t> </a:t>
            </a:r>
            <a:r>
              <a:rPr lang="en-GB" sz="1550" b="0" strike="noStrike" spc="-1" dirty="0">
                <a:solidFill>
                  <a:srgbClr val="000000"/>
                </a:solidFill>
                <a:latin typeface="Trebuchet MS"/>
                <a:ea typeface="Trebuchet MS"/>
              </a:rPr>
              <a:t>(</a:t>
            </a:r>
            <a:r>
              <a:rPr lang="en-GB" sz="1550" b="0" strike="noStrike" spc="-1" dirty="0" err="1">
                <a:solidFill>
                  <a:srgbClr val="000000"/>
                </a:solidFill>
                <a:latin typeface="Trebuchet MS"/>
                <a:ea typeface="Trebuchet MS"/>
              </a:rPr>
              <a:t>eri</a:t>
            </a:r>
            <a:r>
              <a:rPr lang="en-GB" sz="1550" b="0" strike="noStrike" spc="-1" dirty="0">
                <a:solidFill>
                  <a:srgbClr val="000000"/>
                </a:solidFill>
                <a:latin typeface="Trebuchet MS"/>
                <a:ea typeface="Trebuchet MS"/>
              </a:rPr>
              <a:t> </a:t>
            </a:r>
            <a:r>
              <a:rPr lang="en-GB" sz="1550" b="0" strike="noStrike" spc="-1" dirty="0" err="1">
                <a:solidFill>
                  <a:srgbClr val="000000"/>
                </a:solidFill>
                <a:latin typeface="Trebuchet MS"/>
                <a:ea typeface="Trebuchet MS"/>
              </a:rPr>
              <a:t>kielitaitotasoille</a:t>
            </a:r>
            <a:r>
              <a:rPr lang="en-GB" sz="1550" b="0" strike="noStrike" spc="-1" dirty="0">
                <a:solidFill>
                  <a:srgbClr val="000000"/>
                </a:solidFill>
                <a:latin typeface="Trebuchet MS"/>
                <a:ea typeface="Trebuchet MS"/>
              </a:rPr>
              <a:t>, </a:t>
            </a:r>
            <a:r>
              <a:rPr lang="en-GB" sz="1550" b="0" strike="noStrike" spc="-1" dirty="0" err="1">
                <a:solidFill>
                  <a:srgbClr val="000000"/>
                </a:solidFill>
                <a:latin typeface="Trebuchet MS"/>
                <a:ea typeface="Trebuchet MS"/>
              </a:rPr>
              <a:t>englanniksi</a:t>
            </a:r>
            <a:r>
              <a:rPr lang="en-GB" sz="1550" b="0" strike="noStrike" spc="-1" dirty="0">
                <a:solidFill>
                  <a:srgbClr val="000000"/>
                </a:solidFill>
                <a:latin typeface="Trebuchet MS"/>
                <a:ea typeface="Trebuchet MS"/>
              </a:rPr>
              <a:t>):</a:t>
            </a:r>
            <a:r>
              <a:rPr lang="en-GB" sz="1550" b="0" u="sng" strike="noStrike" spc="-1" dirty="0">
                <a:solidFill>
                  <a:srgbClr val="000000"/>
                </a:solidFill>
                <a:uFillTx/>
                <a:latin typeface="Trebuchet MS"/>
                <a:ea typeface="Trebuchet MS"/>
              </a:rPr>
              <a:t> </a:t>
            </a:r>
            <a:r>
              <a:rPr lang="en-GB" sz="1550" b="0" u="sng" strike="noStrike" spc="-1" dirty="0">
                <a:solidFill>
                  <a:srgbClr val="000000"/>
                </a:solidFill>
                <a:uFillTx/>
                <a:latin typeface="Trebuchet MS"/>
                <a:ea typeface="Trebuchet MS"/>
                <a:hlinkClick r:id="rId3"/>
              </a:rPr>
              <a:t>https://thefinnishteacher.weebly.com/</a:t>
            </a:r>
            <a:endParaRPr lang="en-GB" sz="1550" b="0" u="sng" strike="noStrike" spc="-1" dirty="0">
              <a:solidFill>
                <a:srgbClr val="000000"/>
              </a:solidFill>
              <a:uFillTx/>
              <a:latin typeface="Trebuchet MS"/>
              <a:ea typeface="Trebuchet MS"/>
            </a:endParaRPr>
          </a:p>
          <a:p>
            <a:pPr>
              <a:lnSpc>
                <a:spcPct val="100000"/>
              </a:lnSpc>
            </a:pPr>
            <a:endParaRPr lang="fi-FI" sz="155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i-FI" sz="1550" b="0" u="sng" strike="noStrike" spc="-1" dirty="0">
                <a:solidFill>
                  <a:srgbClr val="0000FF"/>
                </a:solidFill>
                <a:uFillTx/>
                <a:latin typeface="Trebuchet MS"/>
                <a:ea typeface="Trebuchet MS"/>
                <a:hlinkClick r:id="rId4"/>
              </a:rPr>
              <a:t>Opiskele suomea</a:t>
            </a:r>
            <a:r>
              <a:rPr lang="fi-FI" sz="1550" b="0" strike="noStrike" spc="-1" dirty="0">
                <a:solidFill>
                  <a:srgbClr val="000000"/>
                </a:solidFill>
                <a:latin typeface="Trebuchet MS"/>
                <a:ea typeface="Trebuchet MS"/>
              </a:rPr>
              <a:t>: </a:t>
            </a:r>
            <a:r>
              <a:rPr lang="fi-FI" sz="1550" b="0" u="sng" strike="noStrike" spc="-1" dirty="0">
                <a:solidFill>
                  <a:srgbClr val="0000FF"/>
                </a:solidFill>
                <a:uFillTx/>
                <a:latin typeface="Trebuchet MS"/>
                <a:ea typeface="Trebuchet MS"/>
                <a:hlinkClick r:id="rId4"/>
              </a:rPr>
              <a:t>https://moninet.rovala.fi/opiskele-suomea/</a:t>
            </a:r>
            <a:r>
              <a:rPr lang="fi-FI" sz="1550" b="0" strike="noStrike" spc="-1" dirty="0">
                <a:solidFill>
                  <a:srgbClr val="000000"/>
                </a:solidFill>
                <a:latin typeface="Trebuchet MS"/>
                <a:ea typeface="Trebuchet MS"/>
              </a:rPr>
              <a:t> (sanasto: englanti, venäjä, arabia, espanja) </a:t>
            </a:r>
            <a:br>
              <a:rPr sz="1550" dirty="0"/>
            </a:br>
            <a:endParaRPr lang="fi-FI" sz="155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i-FI" sz="1550" b="0" u="sng" strike="noStrike" spc="-1" dirty="0">
                <a:solidFill>
                  <a:srgbClr val="0000FF"/>
                </a:solidFill>
                <a:uFillTx/>
                <a:latin typeface="Trebuchet MS"/>
                <a:ea typeface="Trebuchet MS"/>
                <a:hlinkClick r:id="rId5"/>
              </a:rPr>
              <a:t>Suomea, ole hyvä!</a:t>
            </a:r>
            <a:r>
              <a:rPr lang="fi-FI" sz="1550" b="0" strike="noStrike" spc="-1" dirty="0">
                <a:solidFill>
                  <a:srgbClr val="000000"/>
                </a:solidFill>
                <a:latin typeface="Trebuchet MS"/>
                <a:ea typeface="Trebuchet MS"/>
              </a:rPr>
              <a:t> (</a:t>
            </a:r>
            <a:r>
              <a:rPr lang="fi-FI" sz="1550" spc="-1" dirty="0">
                <a:solidFill>
                  <a:srgbClr val="000000"/>
                </a:solidFill>
                <a:latin typeface="Trebuchet MS"/>
                <a:ea typeface="Trebuchet MS"/>
              </a:rPr>
              <a:t>aikuisille maahan muuttaneille, sanasto: englanti, arabia, venäjä</a:t>
            </a:r>
            <a:r>
              <a:rPr lang="fi-FI" sz="1550" b="0" strike="noStrike" spc="-1" dirty="0">
                <a:solidFill>
                  <a:srgbClr val="000000"/>
                </a:solidFill>
                <a:latin typeface="Trebuchet MS"/>
                <a:ea typeface="Trebuchet MS"/>
              </a:rPr>
              <a:t>): </a:t>
            </a:r>
            <a:r>
              <a:rPr lang="fi-FI" sz="1550" b="0" u="sng" strike="noStrike" spc="-1" dirty="0">
                <a:solidFill>
                  <a:srgbClr val="000000"/>
                </a:solidFill>
                <a:uFillTx/>
                <a:latin typeface="Trebuchet MS"/>
                <a:ea typeface="Trebuchet MS"/>
                <a:hlinkClick r:id="rId5"/>
              </a:rPr>
              <a:t>http://www04.edu.fi/suomeaolehyva/</a:t>
            </a:r>
            <a:endParaRPr lang="fi-FI" sz="1550" b="0" u="sng" strike="noStrike" spc="-1" dirty="0">
              <a:solidFill>
                <a:srgbClr val="000000"/>
              </a:solidFill>
              <a:uFillTx/>
              <a:latin typeface="Trebuchet MS"/>
              <a:ea typeface="Trebuchet MS"/>
            </a:endParaRPr>
          </a:p>
          <a:p>
            <a:pPr>
              <a:lnSpc>
                <a:spcPct val="100000"/>
              </a:lnSpc>
            </a:pPr>
            <a:endParaRPr lang="fi-FI" sz="155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GB" sz="1550" b="0" u="sng" strike="noStrike" spc="-1" dirty="0" err="1">
                <a:solidFill>
                  <a:srgbClr val="0000FF"/>
                </a:solidFill>
                <a:uFillTx/>
                <a:latin typeface="Trebuchet MS"/>
                <a:ea typeface="Trebuchet MS"/>
                <a:hlinkClick r:id="rId6"/>
              </a:rPr>
              <a:t>Superalkeet</a:t>
            </a:r>
            <a:r>
              <a:rPr lang="en-GB" sz="1550" b="0" strike="noStrike" spc="-1" dirty="0">
                <a:solidFill>
                  <a:srgbClr val="000000"/>
                </a:solidFill>
                <a:latin typeface="Trebuchet MS"/>
                <a:ea typeface="Trebuchet MS"/>
              </a:rPr>
              <a:t> </a:t>
            </a:r>
            <a:r>
              <a:rPr lang="fi-FI" sz="1550" b="0" strike="noStrike" spc="-1" dirty="0">
                <a:solidFill>
                  <a:srgbClr val="000000"/>
                </a:solidFill>
                <a:latin typeface="Trebuchet MS"/>
                <a:ea typeface="Trebuchet MS"/>
              </a:rPr>
              <a:t>(uudehko kurssi): </a:t>
            </a:r>
            <a:r>
              <a:rPr lang="fi-FI" sz="1550" b="0" u="sng" strike="noStrike" spc="-1" dirty="0">
                <a:solidFill>
                  <a:srgbClr val="0000FF"/>
                </a:solidFill>
                <a:uFillTx/>
                <a:latin typeface="Trebuchet MS"/>
                <a:ea typeface="Trebuchet MS"/>
                <a:hlinkClick r:id="rId7"/>
              </a:rPr>
              <a:t>https://sites.google.com/view/superalkeet</a:t>
            </a:r>
            <a:endParaRPr lang="fi-FI" sz="155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fi-FI" sz="155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i-FI" sz="1550" b="0" u="sng" strike="noStrike" spc="-1" dirty="0">
                <a:solidFill>
                  <a:srgbClr val="0000FF"/>
                </a:solidFill>
                <a:uFillTx/>
                <a:latin typeface="Trebuchet MS"/>
                <a:ea typeface="Trebuchet MS"/>
              </a:rPr>
              <a:t>Supisuomea</a:t>
            </a:r>
            <a:r>
              <a:rPr lang="fi-FI" sz="1550" b="0" strike="noStrike" spc="-1" dirty="0">
                <a:solidFill>
                  <a:srgbClr val="000000"/>
                </a:solidFill>
                <a:latin typeface="Trebuchet MS"/>
                <a:ea typeface="Trebuchet MS"/>
              </a:rPr>
              <a:t> (TV-sarjan oppimateriaalia, sanasto: englanti, venäjä): </a:t>
            </a:r>
            <a:r>
              <a:rPr lang="fi-FI" sz="1550" b="0" u="sng" strike="noStrike" spc="-1" dirty="0">
                <a:solidFill>
                  <a:srgbClr val="000000"/>
                </a:solidFill>
                <a:uFillTx/>
                <a:latin typeface="Trebuchet MS"/>
                <a:ea typeface="Trebuchet MS"/>
                <a:hlinkClick r:id="rId8"/>
              </a:rPr>
              <a:t>https://yle.fi/aihe/artikkeli/2015/12/15/supisuomea</a:t>
            </a:r>
            <a:endParaRPr lang="fi-FI" sz="1550" b="0" u="sng" strike="noStrike" spc="-1" dirty="0">
              <a:solidFill>
                <a:srgbClr val="000000"/>
              </a:solidFill>
              <a:uFillTx/>
              <a:latin typeface="Trebuchet MS"/>
              <a:ea typeface="Trebuchet MS"/>
            </a:endParaRPr>
          </a:p>
          <a:p>
            <a:pPr>
              <a:lnSpc>
                <a:spcPct val="100000"/>
              </a:lnSpc>
            </a:pPr>
            <a:r>
              <a:rPr lang="fi-FI" sz="1550" b="0" strike="noStrike" spc="-1" dirty="0">
                <a:solidFill>
                  <a:srgbClr val="000000"/>
                </a:solidFill>
                <a:latin typeface="Trebuchet MS"/>
                <a:ea typeface="Trebuchet MS"/>
              </a:rPr>
              <a:t> </a:t>
            </a:r>
            <a:br>
              <a:rPr sz="1550" dirty="0"/>
            </a:br>
            <a:r>
              <a:rPr lang="fi-FI" sz="1550" b="0" u="sng" strike="noStrike" spc="-1" dirty="0">
                <a:solidFill>
                  <a:srgbClr val="0000FF"/>
                </a:solidFill>
                <a:uFillTx/>
                <a:latin typeface="Trebuchet MS"/>
                <a:ea typeface="Trebuchet MS"/>
                <a:hlinkClick r:id="rId9"/>
              </a:rPr>
              <a:t>Yle Uutiset selkosuomeksi</a:t>
            </a:r>
            <a:r>
              <a:rPr lang="fi-FI" sz="1550" b="0" u="sng" strike="noStrike" spc="-1" dirty="0">
                <a:solidFill>
                  <a:srgbClr val="0000FF"/>
                </a:solidFill>
                <a:uFillTx/>
                <a:latin typeface="Trebuchet MS"/>
                <a:ea typeface="Trebuchet MS"/>
              </a:rPr>
              <a:t> </a:t>
            </a:r>
            <a:r>
              <a:rPr lang="fi-FI" sz="1550" b="0" strike="noStrike" spc="-1" dirty="0">
                <a:solidFill>
                  <a:srgbClr val="000000"/>
                </a:solidFill>
                <a:latin typeface="Trebuchet MS"/>
                <a:ea typeface="Trebuchet MS"/>
              </a:rPr>
              <a:t>(uutisia helpolla suomen kielellä): </a:t>
            </a:r>
            <a:r>
              <a:rPr lang="fi-FI" sz="1550" b="0" u="sng" strike="noStrike" spc="-1" dirty="0">
                <a:solidFill>
                  <a:srgbClr val="0000FF"/>
                </a:solidFill>
                <a:uFillTx/>
                <a:latin typeface="Trebuchet MS"/>
                <a:ea typeface="Trebuchet MS"/>
                <a:hlinkClick r:id="rId10"/>
              </a:rPr>
              <a:t>https://yle.fi/uutiset/osasto/selkouutiset/</a:t>
            </a:r>
            <a:endParaRPr lang="fi-FI" sz="155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313869C8-4539-4EBB-99CB-09AFF24C1661}" type="slidenum">
              <a:rPr/>
              <a:t>2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fld id="{C157D401-3036-42AB-8EC2-341332DB163B}" type="datetime1">
              <a:rPr lang="fi-FI"/>
              <a:t>26.4.2024</a:t>
            </a:fld>
            <a:endParaRPr lang="fi-FI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59640" cy="47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fi-FI" sz="3300" b="1" strike="noStrike" spc="-1">
                <a:solidFill>
                  <a:srgbClr val="FFFFFF"/>
                </a:solidFill>
                <a:latin typeface="Arial"/>
              </a:rPr>
              <a:t>Suomen alkeet ja perustaso:</a:t>
            </a:r>
            <a:endParaRPr lang="fi-FI" sz="33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/>
          </p:nvPr>
        </p:nvSpPr>
        <p:spPr>
          <a:xfrm>
            <a:off x="360492" y="800100"/>
            <a:ext cx="9359640" cy="4191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432000" indent="-324000">
              <a:lnSpc>
                <a:spcPct val="100000"/>
              </a:lnSpc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fi-FI" sz="1550" b="1" strike="noStrike" spc="-1" dirty="0">
                <a:solidFill>
                  <a:srgbClr val="009BDD"/>
                </a:solidFill>
                <a:latin typeface="Trebuchet MS"/>
              </a:rPr>
              <a:t>Suomen kielen fraaseja:</a:t>
            </a:r>
            <a:r>
              <a:rPr lang="fi-FI" sz="1550" b="0" strike="noStrike" spc="-1" dirty="0">
                <a:solidFill>
                  <a:srgbClr val="009BDD"/>
                </a:solidFill>
                <a:latin typeface="Trebuchet MS"/>
              </a:rPr>
              <a:t> </a:t>
            </a:r>
            <a:r>
              <a:rPr lang="fi-FI" sz="1550" b="0" u="sng" strike="noStrike" spc="-1" dirty="0">
                <a:solidFill>
                  <a:srgbClr val="0000FF"/>
                </a:solidFill>
                <a:uFillTx/>
                <a:latin typeface="Trebuchet MS"/>
                <a:hlinkClick r:id="rId2"/>
              </a:rPr>
              <a:t>https://yle.fi/aihe/artikkeli/2016/06/14/finnish-phrases-suomen-kielen-fraaseja</a:t>
            </a:r>
            <a:endParaRPr lang="fi-FI" sz="1550" b="0" strike="noStrike" spc="-1" dirty="0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fi-FI" sz="1550" b="1" strike="noStrike" spc="-1" dirty="0">
                <a:solidFill>
                  <a:srgbClr val="009BDD"/>
                </a:solidFill>
                <a:latin typeface="Trebuchet MS"/>
              </a:rPr>
              <a:t>Hauska tavata! Opin suomea:</a:t>
            </a:r>
            <a:r>
              <a:rPr lang="fi-FI" sz="1550" b="0" strike="noStrike" spc="-1" dirty="0">
                <a:solidFill>
                  <a:srgbClr val="009BDD"/>
                </a:solidFill>
                <a:latin typeface="Trebuchet MS"/>
              </a:rPr>
              <a:t> </a:t>
            </a:r>
            <a:r>
              <a:rPr lang="fi-FI" sz="1550" b="0" u="sng" strike="noStrike" spc="-1" dirty="0">
                <a:solidFill>
                  <a:srgbClr val="0000FF"/>
                </a:solidFill>
                <a:uFillTx/>
                <a:latin typeface="Trebuchet MS"/>
                <a:hlinkClick r:id="rId3"/>
              </a:rPr>
              <a:t>https://hauskatavata.fi/</a:t>
            </a:r>
            <a:r>
              <a:rPr lang="fi-FI" sz="1550" b="0" strike="noStrike" spc="-1" dirty="0">
                <a:solidFill>
                  <a:srgbClr val="009BDD"/>
                </a:solidFill>
                <a:latin typeface="Trebuchet MS"/>
              </a:rPr>
              <a:t> (sanasto: englanti, ukraina, arabia)</a:t>
            </a:r>
          </a:p>
          <a:p>
            <a:pPr marL="432000" indent="-324000">
              <a:lnSpc>
                <a:spcPct val="100000"/>
              </a:lnSpc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fi-FI" sz="1550" b="1" strike="noStrike" spc="-1" dirty="0">
                <a:solidFill>
                  <a:srgbClr val="009BDD"/>
                </a:solidFill>
                <a:latin typeface="Trebuchet MS"/>
              </a:rPr>
              <a:t>Helppoa suomea </a:t>
            </a:r>
            <a:r>
              <a:rPr lang="fi-FI" sz="1550" b="0" strike="noStrike" spc="-1" dirty="0">
                <a:solidFill>
                  <a:srgbClr val="009BDD"/>
                </a:solidFill>
                <a:latin typeface="Trebuchet MS"/>
              </a:rPr>
              <a:t>/ Satu Lahtonen: </a:t>
            </a:r>
            <a:r>
              <a:rPr lang="fi-FI" sz="1550" b="0" strike="noStrike" spc="-1" dirty="0">
                <a:solidFill>
                  <a:srgbClr val="009BDD"/>
                </a:solidFill>
                <a:latin typeface="Trebuchet MS"/>
                <a:hlinkClick r:id="rId4"/>
              </a:rPr>
              <a:t>https://www.youtube.com/channel/UCXtkoH6vbOihYtM54PMX6Eg/videos</a:t>
            </a:r>
            <a:endParaRPr lang="fi-FI" sz="1550" b="0" strike="noStrike" spc="-1" dirty="0">
              <a:solidFill>
                <a:srgbClr val="009BDD"/>
              </a:solidFill>
              <a:latin typeface="Trebuchet MS"/>
            </a:endParaRPr>
          </a:p>
          <a:p>
            <a:pPr marL="432000" indent="-324000">
              <a:lnSpc>
                <a:spcPct val="100000"/>
              </a:lnSpc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fi-FI" sz="1550" b="1" strike="noStrike" spc="-1" dirty="0">
                <a:solidFill>
                  <a:srgbClr val="009BDD"/>
                </a:solidFill>
                <a:latin typeface="Trebuchet MS"/>
              </a:rPr>
              <a:t>Suomi taskussa -videot: </a:t>
            </a:r>
            <a:r>
              <a:rPr lang="fi-FI" sz="1550" b="0" u="sng" strike="noStrike" spc="-1" dirty="0">
                <a:solidFill>
                  <a:srgbClr val="0000FF"/>
                </a:solidFill>
                <a:uFillTx/>
                <a:latin typeface="Trebuchet MS"/>
                <a:hlinkClick r:id="rId5"/>
              </a:rPr>
              <a:t>https://suomitaskussa.eu/</a:t>
            </a:r>
            <a:r>
              <a:rPr lang="fi-FI" sz="1550" b="0" strike="noStrike" spc="-1" dirty="0">
                <a:solidFill>
                  <a:srgbClr val="009BDD"/>
                </a:solidFill>
                <a:latin typeface="Trebuchet MS"/>
              </a:rPr>
              <a:t> (englanti, arabia, dari)</a:t>
            </a:r>
            <a:endParaRPr lang="fi-FI" sz="1550" spc="-1" dirty="0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endParaRPr lang="fi-FI" sz="1550" b="1" strike="noStrike" spc="-1" dirty="0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fi-FI" sz="1550" b="1" strike="noStrike" spc="-1" dirty="0" err="1">
                <a:solidFill>
                  <a:srgbClr val="009BDD"/>
                </a:solidFill>
                <a:latin typeface="Trebuchet MS"/>
              </a:rPr>
              <a:t>Suomee</a:t>
            </a:r>
            <a:r>
              <a:rPr lang="fi-FI" sz="1550" b="1" strike="noStrike" spc="-1" dirty="0">
                <a:solidFill>
                  <a:srgbClr val="009BDD"/>
                </a:solidFill>
                <a:latin typeface="Trebuchet MS"/>
              </a:rPr>
              <a:t> – suomen puhekielen alkeiskurssi:</a:t>
            </a:r>
            <a:r>
              <a:rPr lang="fi-FI" sz="1550" b="0" strike="noStrike" spc="-1" dirty="0">
                <a:solidFill>
                  <a:srgbClr val="009BDD"/>
                </a:solidFill>
                <a:latin typeface="Trebuchet MS"/>
              </a:rPr>
              <a:t> </a:t>
            </a:r>
            <a:r>
              <a:rPr lang="fi-FI" sz="1550" b="0" u="sng" strike="noStrike" spc="-1" dirty="0">
                <a:solidFill>
                  <a:srgbClr val="0000FF"/>
                </a:solidFill>
                <a:uFillTx/>
                <a:latin typeface="Trebuchet MS"/>
                <a:hlinkClick r:id="rId6"/>
              </a:rPr>
              <a:t>https://extreme-finnish.teachable.com/</a:t>
            </a:r>
            <a:endParaRPr lang="fi-FI" sz="1550" b="0" strike="noStrike" spc="-1" dirty="0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  <a:tabLst>
                <a:tab pos="0" algn="l"/>
              </a:tabLst>
            </a:pPr>
            <a:r>
              <a:rPr lang="fi-FI" sz="1550" b="1" strike="noStrike" spc="-1" dirty="0" err="1">
                <a:solidFill>
                  <a:srgbClr val="009BDD"/>
                </a:solidFill>
                <a:latin typeface="Trebuchet MS"/>
              </a:rPr>
              <a:t>Puhutsä</a:t>
            </a:r>
            <a:r>
              <a:rPr lang="fi-FI" sz="1550" b="1" strike="noStrike" spc="-1" dirty="0">
                <a:solidFill>
                  <a:srgbClr val="009BDD"/>
                </a:solidFill>
                <a:latin typeface="Trebuchet MS"/>
              </a:rPr>
              <a:t> </a:t>
            </a:r>
            <a:r>
              <a:rPr lang="fi-FI" sz="1550" b="1" strike="noStrike" spc="-1" dirty="0" err="1">
                <a:solidFill>
                  <a:srgbClr val="009BDD"/>
                </a:solidFill>
                <a:latin typeface="Trebuchet MS"/>
              </a:rPr>
              <a:t>suomee</a:t>
            </a:r>
            <a:r>
              <a:rPr lang="fi-FI" sz="1550" b="1" strike="noStrike" spc="-1" dirty="0">
                <a:solidFill>
                  <a:srgbClr val="009BDD"/>
                </a:solidFill>
                <a:latin typeface="Trebuchet MS"/>
              </a:rPr>
              <a:t>? Puhekielen verkkokurssi:</a:t>
            </a:r>
            <a:r>
              <a:rPr lang="fi-FI" sz="1550" b="0" strike="noStrike" spc="-1" dirty="0">
                <a:solidFill>
                  <a:srgbClr val="009BDD"/>
                </a:solidFill>
                <a:latin typeface="Trebuchet MS"/>
              </a:rPr>
              <a:t> </a:t>
            </a:r>
            <a:r>
              <a:rPr lang="fi-FI" sz="1550" b="0" u="sng" strike="noStrike" spc="-1" dirty="0">
                <a:solidFill>
                  <a:srgbClr val="0000FF"/>
                </a:solidFill>
                <a:uFillTx/>
                <a:latin typeface="Trebuchet MS"/>
                <a:hlinkClick r:id="rId7"/>
              </a:rPr>
              <a:t>https://sites.google.com/view/puhekielikurssi/puhekielen-verkkokurssi</a:t>
            </a:r>
            <a:endParaRPr lang="fi-FI" sz="1550" b="0" strike="noStrike" spc="-1" dirty="0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  <a:tabLst>
                <a:tab pos="0" algn="l"/>
              </a:tabLst>
            </a:pPr>
            <a:r>
              <a:rPr lang="fi-FI" sz="1550" b="1" strike="noStrike" spc="-1" dirty="0">
                <a:solidFill>
                  <a:srgbClr val="009BDD"/>
                </a:solidFill>
                <a:latin typeface="Trebuchet MS"/>
              </a:rPr>
              <a:t>Koto-Suomi (YTO-aineiden sisältöjä): </a:t>
            </a:r>
            <a:r>
              <a:rPr lang="fi-FI" sz="1550" b="0" u="sng" strike="noStrike" spc="-1" dirty="0">
                <a:solidFill>
                  <a:srgbClr val="0000FF"/>
                </a:solidFill>
                <a:uFillTx/>
                <a:latin typeface="Trebuchet MS"/>
                <a:hlinkClick r:id="rId8"/>
              </a:rPr>
              <a:t>https://helao.fi/oppimateriaalit-ja-projektit/koto-suomi/</a:t>
            </a:r>
            <a:endParaRPr lang="fi-FI" sz="1550" b="0" strike="noStrike" spc="-1" dirty="0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  <a:tabLst>
                <a:tab pos="0" algn="l"/>
              </a:tabLst>
            </a:pPr>
            <a:r>
              <a:rPr lang="fi-FI" sz="1550" b="1" strike="noStrike" spc="-1" dirty="0">
                <a:solidFill>
                  <a:srgbClr val="009BDD"/>
                </a:solidFill>
                <a:latin typeface="Trebuchet MS"/>
              </a:rPr>
              <a:t>Kotisuomessa.fi-harjoituksia (lisää suomea):</a:t>
            </a:r>
            <a:r>
              <a:rPr lang="fi-FI" sz="1550" b="0" strike="noStrike" spc="-1" dirty="0">
                <a:solidFill>
                  <a:srgbClr val="009BDD"/>
                </a:solidFill>
                <a:latin typeface="Trebuchet MS"/>
              </a:rPr>
              <a:t> </a:t>
            </a:r>
            <a:r>
              <a:rPr lang="fi-FI" sz="1550" b="0" u="sng" strike="noStrike" spc="-1" dirty="0">
                <a:solidFill>
                  <a:srgbClr val="0000FF"/>
                </a:solidFill>
                <a:uFillTx/>
                <a:latin typeface="Trebuchet MS"/>
                <a:hlinkClick r:id="rId9"/>
              </a:rPr>
              <a:t>https://kotisuomessa.fi/web/site-155213/state-jurdkmbrei/front-page</a:t>
            </a:r>
            <a:endParaRPr lang="fi-FI" sz="1550" b="0" strike="noStrike" spc="-1" dirty="0">
              <a:solidFill>
                <a:srgbClr val="000000"/>
              </a:solidFill>
              <a:latin typeface="Arial"/>
            </a:endParaRPr>
          </a:p>
          <a:p>
            <a:pPr marL="432000" indent="0">
              <a:lnSpc>
                <a:spcPct val="100000"/>
              </a:lnSpc>
              <a:spcBef>
                <a:spcPts val="1060"/>
              </a:spcBef>
              <a:buNone/>
              <a:tabLst>
                <a:tab pos="0" algn="l"/>
              </a:tabLst>
            </a:pPr>
            <a:endParaRPr lang="fi-FI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0E4AFA4F-6F03-459F-9422-BCCB049675AC}" type="slidenum">
              <a:rPr/>
              <a:t>3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fld id="{C2CF9975-B094-4B7F-A7D0-5CCE949DD652}" type="datetime1">
              <a:rPr lang="fi-FI"/>
              <a:t>26.4.2024</a:t>
            </a:fld>
            <a:endParaRPr lang="fi-FI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</TotalTime>
  <Words>325</Words>
  <Application>Microsoft Office PowerPoint</Application>
  <PresentationFormat>Mukautettu</PresentationFormat>
  <Paragraphs>27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3</vt:i4>
      </vt:variant>
    </vt:vector>
  </HeadingPairs>
  <TitlesOfParts>
    <vt:vector size="10" baseType="lpstr">
      <vt:lpstr>Arial</vt:lpstr>
      <vt:lpstr>Symbol</vt:lpstr>
      <vt:lpstr>Times New Roman</vt:lpstr>
      <vt:lpstr>Trebuchet MS</vt:lpstr>
      <vt:lpstr>Wingdings</vt:lpstr>
      <vt:lpstr>Office Theme</vt:lpstr>
      <vt:lpstr>Office Theme</vt:lpstr>
      <vt:lpstr>Suomea netissä  koonnut 13.11.2023 &amp; päivittänyt 25.4.2024: Marja-Leena Piispanen marjaleenapiispanen@gmail.com </vt:lpstr>
      <vt:lpstr>Opiskele itse:</vt:lpstr>
      <vt:lpstr>Suomen alkeet ja perustaso: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 Curve</dc:title>
  <dc:subject/>
  <dc:creator>Marja-Leena Piispanen</dc:creator>
  <dc:description/>
  <cp:lastModifiedBy>Marja-Leena Piispanen</cp:lastModifiedBy>
  <cp:revision>12</cp:revision>
  <dcterms:created xsi:type="dcterms:W3CDTF">2023-11-13T16:00:15Z</dcterms:created>
  <dcterms:modified xsi:type="dcterms:W3CDTF">2024-04-26T07:47:00Z</dcterms:modified>
  <dc:language>fi-FI</dc:language>
</cp:coreProperties>
</file>