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05613" cy="99393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00FCC-E20F-4C65-9A4D-AF58B20F40EF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D62A8-801B-424B-9EAA-8A8726227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4492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0DF9FE9-C15C-4436-88BD-726AF766C686}" type="datetimeFigureOut">
              <a:rPr lang="fi-FI" smtClean="0"/>
              <a:t>20.2.2013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2FEB042-169E-4BE0-B14F-C6D3F1EF69C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Ruokaohjeen mittayksiköt ja mittaaminen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Lähde: </a:t>
            </a:r>
            <a:r>
              <a:rPr lang="fi-FI" dirty="0"/>
              <a:t>R</a:t>
            </a:r>
            <a:r>
              <a:rPr lang="fi-FI" dirty="0" smtClean="0"/>
              <a:t>uokapalvelut työnä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2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9124343"/>
              </p:ext>
            </p:extLst>
          </p:nvPr>
        </p:nvGraphicFramePr>
        <p:xfrm>
          <a:off x="871538" y="2674938"/>
          <a:ext cx="740886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2216"/>
                <a:gridCol w="1852216"/>
                <a:gridCol w="1852216"/>
                <a:gridCol w="1852216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Mauste</a:t>
                      </a:r>
                      <a:endParaRPr lang="fi-FI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Paino</a:t>
                      </a:r>
                      <a:endParaRPr lang="fi-FI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</a:t>
                      </a:r>
                      <a:endParaRPr lang="fi-FI" dirty="0"/>
                    </a:p>
                  </a:txBody>
                  <a:tcPr marL="82321" marR="82321"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Huom</a:t>
                      </a:r>
                      <a:r>
                        <a:rPr lang="fi-FI" dirty="0" smtClean="0"/>
                        <a:t>!</a:t>
                      </a:r>
                      <a:endParaRPr lang="fi-FI" dirty="0"/>
                    </a:p>
                  </a:txBody>
                  <a:tcPr marL="82321" marR="82321"/>
                </a:tc>
              </a:tr>
            </a:tbl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Mausteiden painon ja tilavuuden suhteet</a:t>
            </a:r>
            <a:endParaRPr lang="fi-FI" dirty="0"/>
          </a:p>
        </p:txBody>
      </p:sp>
      <p:graphicFrame>
        <p:nvGraphicFramePr>
          <p:cNvPr id="5" name="Taulukk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0905"/>
              </p:ext>
            </p:extLst>
          </p:nvPr>
        </p:nvGraphicFramePr>
        <p:xfrm>
          <a:off x="323528" y="1909091"/>
          <a:ext cx="8352928" cy="4822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88232"/>
                <a:gridCol w="2088232"/>
                <a:gridCol w="2088232"/>
              </a:tblGrid>
              <a:tr h="360148">
                <a:tc>
                  <a:txBody>
                    <a:bodyPr/>
                    <a:lstStyle/>
                    <a:p>
                      <a:r>
                        <a:rPr lang="fi-FI" dirty="0" smtClean="0"/>
                        <a:t>Raaka-aine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Paino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Huom</a:t>
                      </a:r>
                      <a:r>
                        <a:rPr lang="fi-FI" dirty="0" smtClean="0"/>
                        <a:t>!</a:t>
                      </a:r>
                      <a:endParaRPr lang="fi-FI" dirty="0"/>
                    </a:p>
                  </a:txBody>
                  <a:tcPr/>
                </a:tc>
              </a:tr>
              <a:tr h="798644">
                <a:tc>
                  <a:txBody>
                    <a:bodyPr/>
                    <a:lstStyle/>
                    <a:p>
                      <a:r>
                        <a:rPr lang="fi-FI" dirty="0" smtClean="0"/>
                        <a:t>Hienonnetut mausteet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 ml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 2 x paino</a:t>
                      </a:r>
                    </a:p>
                    <a:p>
                      <a:endParaRPr lang="fi-FI" dirty="0"/>
                    </a:p>
                  </a:txBody>
                  <a:tcPr/>
                </a:tc>
              </a:tr>
              <a:tr h="630258">
                <a:tc rowSpan="2">
                  <a:txBody>
                    <a:bodyPr/>
                    <a:lstStyle/>
                    <a:p>
                      <a:r>
                        <a:rPr lang="fi-FI" dirty="0" smtClean="0"/>
                        <a:t>Suola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 ml (vajaa)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 on paino vajaana!</a:t>
                      </a:r>
                      <a:endParaRPr lang="fi-FI" dirty="0"/>
                    </a:p>
                  </a:txBody>
                  <a:tcPr/>
                </a:tc>
              </a:tr>
              <a:tr h="360148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40 ml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60148">
                <a:tc rowSpan="2">
                  <a:txBody>
                    <a:bodyPr/>
                    <a:lstStyle/>
                    <a:p>
                      <a:r>
                        <a:rPr lang="fi-FI" dirty="0" smtClean="0"/>
                        <a:t>Sokeri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25 ml</a:t>
                      </a:r>
                      <a:endParaRPr lang="fi-FI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i-FI" dirty="0" smtClean="0"/>
                        <a:t>Tilavuus on paino lisättynä neljäsosalla painosta!</a:t>
                      </a:r>
                      <a:endParaRPr lang="fi-FI" dirty="0"/>
                    </a:p>
                  </a:txBody>
                  <a:tcPr/>
                </a:tc>
              </a:tr>
              <a:tr h="810332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100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 125 ml</a:t>
                      </a:r>
                      <a:endParaRPr lang="fi-F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60148">
                <a:tc gridSpan="4">
                  <a:txBody>
                    <a:bodyPr/>
                    <a:lstStyle/>
                    <a:p>
                      <a:r>
                        <a:rPr lang="fi-FI" dirty="0" smtClean="0"/>
                        <a:t>Kuivatut yrttimausteet</a:t>
                      </a:r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60148">
                <a:tc>
                  <a:txBody>
                    <a:bodyPr/>
                    <a:lstStyle/>
                    <a:p>
                      <a:r>
                        <a:rPr lang="fi-FI" dirty="0" smtClean="0"/>
                        <a:t>Timjami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0,5 g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 ml</a:t>
                      </a:r>
                      <a:endParaRPr lang="fi-FI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fi-FI" dirty="0" smtClean="0"/>
                        <a:t>Tilavuuden ja painon suhde vaihtelee!</a:t>
                      </a:r>
                      <a:endParaRPr lang="fi-FI" dirty="0"/>
                    </a:p>
                  </a:txBody>
                  <a:tcPr/>
                </a:tc>
              </a:tr>
              <a:tr h="360148">
                <a:tc>
                  <a:txBody>
                    <a:bodyPr/>
                    <a:lstStyle/>
                    <a:p>
                      <a:r>
                        <a:rPr lang="fi-FI" dirty="0" smtClean="0"/>
                        <a:t>Oregano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0,5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4,5 ml</a:t>
                      </a:r>
                      <a:endParaRPr lang="fi-F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60148">
                <a:tc>
                  <a:txBody>
                    <a:bodyPr/>
                    <a:lstStyle/>
                    <a:p>
                      <a:r>
                        <a:rPr lang="fi-FI" dirty="0" smtClean="0"/>
                        <a:t>Meirami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0,5 g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5ml</a:t>
                      </a:r>
                      <a:endParaRPr lang="fi-FI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13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4288345"/>
              </p:ext>
            </p:extLst>
          </p:nvPr>
        </p:nvGraphicFramePr>
        <p:xfrm>
          <a:off x="871538" y="2674938"/>
          <a:ext cx="740886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/>
                <a:gridCol w="2469621"/>
                <a:gridCol w="2469621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Raaka-aine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Paino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Tilavuus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vehnäjauho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mannasuurimo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perunajauho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öljy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suola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korppujauho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r>
                        <a:rPr lang="fi-FI" baseline="0" dirty="0" smtClean="0"/>
                        <a:t>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sokeri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</a:t>
                      </a:r>
                      <a:r>
                        <a:rPr lang="fi-FI" baseline="0" dirty="0" smtClean="0"/>
                        <a:t> dl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leivinjauhe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 tl = 5 ml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Täytä taulukko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665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464495"/>
          </a:xfrm>
        </p:spPr>
        <p:txBody>
          <a:bodyPr>
            <a:normAutofit fontScale="925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Ohjeessa sanotaan, että ruokaan laitetaan 3g valkopippuria. Montako ml laitat?</a:t>
            </a:r>
          </a:p>
          <a:p>
            <a:pPr marL="457200" indent="-457200">
              <a:buAutoNum type="arabicPeriod"/>
            </a:pPr>
            <a:r>
              <a:rPr lang="fi-FI" dirty="0" smtClean="0"/>
              <a:t>Kanelia laitetaan paistokseen 5g. Montako ml laitat?</a:t>
            </a:r>
          </a:p>
          <a:p>
            <a:pPr marL="457200" indent="-457200">
              <a:buAutoNum type="arabicPeriod"/>
            </a:pPr>
            <a:r>
              <a:rPr lang="fi-FI" dirty="0" smtClean="0"/>
              <a:t>Suolaa kehotetaan laittamaan ruokaan 5g. Montako ml laitat?</a:t>
            </a:r>
          </a:p>
          <a:p>
            <a:pPr marL="457200" indent="-457200">
              <a:buAutoNum type="arabicPeriod"/>
            </a:pPr>
            <a:r>
              <a:rPr lang="fi-FI" dirty="0" smtClean="0"/>
              <a:t>Kastikkeeseen tulee 60 g vehnäjauhoja. Miten mittaat sen kätevästi?</a:t>
            </a:r>
          </a:p>
          <a:p>
            <a:pPr marL="457200" indent="-457200">
              <a:buAutoNum type="arabicPeriod"/>
            </a:pPr>
            <a:r>
              <a:rPr lang="fi-FI" dirty="0" smtClean="0"/>
              <a:t>Öljyä laitetaan 180g  salaatinkastikkeeseen? Miten mittaat sen nopeasti</a:t>
            </a:r>
            <a:r>
              <a:rPr lang="fi-FI" dirty="0" smtClean="0"/>
              <a:t>?</a:t>
            </a:r>
          </a:p>
          <a:p>
            <a:pPr marL="457200" indent="-457200">
              <a:buAutoNum type="arabicPeriod"/>
            </a:pPr>
            <a:r>
              <a:rPr lang="fi-FI" dirty="0" smtClean="0"/>
              <a:t>Reseptissä lukee, että keiton saanto eli valmis määrä on 45l. Miten tarkistat, että keittoa </a:t>
            </a:r>
            <a:r>
              <a:rPr lang="fi-FI" smtClean="0"/>
              <a:t>on riittävästi?</a:t>
            </a:r>
            <a:endParaRPr lang="fi-FI" dirty="0" smtClean="0"/>
          </a:p>
          <a:p>
            <a:pPr marL="457200" indent="-457200">
              <a:buAutoNum type="arabicPeriod"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771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Painoyksikkö voi olla kilogramma tai gramma</a:t>
            </a:r>
          </a:p>
          <a:p>
            <a:r>
              <a:rPr lang="fi-FI" dirty="0" smtClean="0"/>
              <a:t>Tällöin määrä on tarkka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Raaka-aineet ilmoitetaan käyttöpainoina reseptissä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80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</a:t>
            </a:r>
            <a:r>
              <a:rPr lang="fi-FI" dirty="0" smtClean="0"/>
              <a:t>l, l</a:t>
            </a:r>
          </a:p>
          <a:p>
            <a:r>
              <a:rPr lang="fi-FI" dirty="0" smtClean="0"/>
              <a:t>Tulos epätarkka, koska mittaustulos voi eri mitoilla ja kerroilla olla erilainen.</a:t>
            </a:r>
          </a:p>
          <a:p>
            <a:r>
              <a:rPr lang="fi-FI" dirty="0" smtClean="0"/>
              <a:t>Esim. kasvisten palakoko vaihtelee</a:t>
            </a:r>
          </a:p>
          <a:p>
            <a:pPr>
              <a:buFont typeface="Wingdings"/>
              <a:buChar char="à"/>
            </a:pPr>
            <a:r>
              <a:rPr lang="fi-FI" dirty="0" smtClean="0">
                <a:sym typeface="Wingdings" pitchFamily="2" charset="2"/>
              </a:rPr>
              <a:t>Pieneksi pilkottu raaka-aine painaa enemmän kuin suuri palakoko samassa mitassa</a:t>
            </a:r>
          </a:p>
          <a:p>
            <a:pPr marL="0" indent="0">
              <a:buNone/>
            </a:pPr>
            <a:r>
              <a:rPr lang="fi-FI" dirty="0" smtClean="0">
                <a:sym typeface="Wingdings" pitchFamily="2" charset="2"/>
              </a:rPr>
              <a:t>Suuressa määrässä virheet kertautuvat: mitä suurempi määrä, sitä suurempi virhe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Tilavuusmitta reseptissä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927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Keittopadoissa mitataan tuotteen määrä mittatikulla</a:t>
            </a:r>
          </a:p>
          <a:p>
            <a:r>
              <a:rPr lang="fi-FI" dirty="0" smtClean="0"/>
              <a:t>Tulos ilmoitetaan litroina</a:t>
            </a:r>
          </a:p>
          <a:p>
            <a:r>
              <a:rPr lang="fi-FI" dirty="0" smtClean="0"/>
              <a:t>Paino ja tilavuus vastaavat toisiaan ruoissa, joissa on paljon nestettä ja ne näin pystytään valmistamaan padassa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Tilavuusyksiköitä käytetään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981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Neste kg/l + punnitut kiinteät aineet </a:t>
            </a:r>
          </a:p>
          <a:p>
            <a:pPr marL="0" indent="0">
              <a:buNone/>
            </a:pPr>
            <a:r>
              <a:rPr lang="fi-FI" dirty="0" smtClean="0"/>
              <a:t>= valmis määrä painoyksiköinä</a:t>
            </a:r>
          </a:p>
          <a:p>
            <a:pPr marL="0" indent="0">
              <a:buNone/>
            </a:pPr>
            <a:r>
              <a:rPr lang="fi-FI" dirty="0" smtClean="0"/>
              <a:t>= valmis määrä tilavuusyksiköinä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Keitto tai kastike</a:t>
            </a:r>
            <a:br>
              <a:rPr lang="fi-FI" dirty="0" smtClean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239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Nesteet voidaan ilmaista reseptissä sekä painoyksikköinä että tilavuusyksikköinä</a:t>
            </a:r>
          </a:p>
          <a:p>
            <a:r>
              <a:rPr lang="fi-FI" dirty="0" smtClean="0"/>
              <a:t>Nesteen paino ja tilavuus vastaa toisiaan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1 l  = 1 kg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1 dl = 100g/ 0,1 kg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1 ml = 1 g</a:t>
            </a:r>
          </a:p>
          <a:p>
            <a:pPr marL="0" indent="0">
              <a:buNone/>
            </a:pPr>
            <a:r>
              <a:rPr lang="fi-FI" dirty="0" smtClean="0"/>
              <a:t>Ohjeita suurentaessa nesteiden määrät vaihdetaan kiloiksi.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Nesteet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546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Pienet maustemäärät voidaan muuttaa tilavuusmitoiksi mittaamisen helpottamiseksi.</a:t>
            </a:r>
          </a:p>
          <a:p>
            <a:r>
              <a:rPr lang="fi-FI" dirty="0" smtClean="0"/>
              <a:t>Tällöin mausteet mitataan desilitroina ja millilitroina ja mittavälineenä käytetään mittalusikkasarjaa.</a:t>
            </a:r>
          </a:p>
          <a:p>
            <a:r>
              <a:rPr lang="fi-FI" dirty="0" smtClean="0"/>
              <a:t>Teelusikat ja ruokalusikat ovat monenkokoisia ja epävarmoja mittavälineitä.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Mausteet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05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Seuraavassa on tavallisimpien ammattikeittiössä käytettävien mausteiden kokeiltuja mausteprosentteja.</a:t>
            </a:r>
          </a:p>
          <a:p>
            <a:pPr marL="0" indent="0">
              <a:buNone/>
            </a:pPr>
            <a:r>
              <a:rPr lang="fi-FI" dirty="0" smtClean="0"/>
              <a:t>Niitä voi käyttää suuntaa antavina ohjeiden laadinnassa.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</a:t>
            </a:r>
            <a:r>
              <a:rPr lang="fi-FI" dirty="0" smtClean="0"/>
              <a:t>austeprosentit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752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510686"/>
              </p:ext>
            </p:extLst>
          </p:nvPr>
        </p:nvGraphicFramePr>
        <p:xfrm>
          <a:off x="827584" y="1397532"/>
          <a:ext cx="7776864" cy="498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Mauste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Mausteprosentti koko määrästä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Hienonnetut</a:t>
                      </a:r>
                      <a:r>
                        <a:rPr lang="fi-FI" baseline="0" dirty="0" smtClean="0"/>
                        <a:t> mausteet, pippurit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0,03</a:t>
                      </a:r>
                      <a:r>
                        <a:rPr lang="fi-FI" baseline="0" dirty="0" smtClean="0"/>
                        <a:t>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Muita hienonnettuja mausteita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0,03-0,05 %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Kuivatut yrttimausteet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0,05 – 0,25 %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Tuoreet yrttimausteet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0,5 -2,5</a:t>
                      </a:r>
                      <a:r>
                        <a:rPr lang="fi-FI" baseline="0" dirty="0" smtClean="0"/>
                        <a:t>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Sinappi, tomaattisose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5-10 %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Sipuli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3-10 %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Jälkiruoat: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sokeri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2,5 -7 %</a:t>
                      </a:r>
                      <a:endParaRPr lang="fi-FI" dirty="0"/>
                    </a:p>
                  </a:txBody>
                  <a:tcPr/>
                </a:tc>
              </a:tr>
              <a:tr h="461582">
                <a:tc>
                  <a:txBody>
                    <a:bodyPr/>
                    <a:lstStyle/>
                    <a:p>
                      <a:r>
                        <a:rPr lang="fi-FI" dirty="0" smtClean="0"/>
                        <a:t>Vaniljasokeri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0,3%</a:t>
                      </a:r>
                      <a:endParaRPr lang="fi-FI" dirty="0"/>
                    </a:p>
                  </a:txBody>
                  <a:tcPr/>
                </a:tc>
              </a:tr>
              <a:tr h="350513">
                <a:tc>
                  <a:txBody>
                    <a:bodyPr/>
                    <a:lstStyle/>
                    <a:p>
                      <a:r>
                        <a:rPr lang="fi-FI" dirty="0" smtClean="0"/>
                        <a:t>Kaneli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0,03 %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48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ltomuot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, klassinen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ltomuoto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101</TotalTime>
  <Words>407</Words>
  <Application>Microsoft Office PowerPoint</Application>
  <PresentationFormat>Näytössä katseltava diaesitys (4:3)</PresentationFormat>
  <Paragraphs>117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Aaltomuoto</vt:lpstr>
      <vt:lpstr>Ruokaohjeen mittayksiköt ja mittaaminen</vt:lpstr>
      <vt:lpstr>Raaka-aineet ilmoitetaan käyttöpainoina reseptissä</vt:lpstr>
      <vt:lpstr>Tilavuusmitta reseptissä</vt:lpstr>
      <vt:lpstr>Tilavuusyksiköitä käytetään</vt:lpstr>
      <vt:lpstr>Keitto tai kastike </vt:lpstr>
      <vt:lpstr>Nesteet</vt:lpstr>
      <vt:lpstr>Mausteet</vt:lpstr>
      <vt:lpstr>Mausteprosentit</vt:lpstr>
      <vt:lpstr>PowerPoint-esitys</vt:lpstr>
      <vt:lpstr>Mausteiden painon ja tilavuuden suhteet</vt:lpstr>
      <vt:lpstr>Täytä taulukko</vt:lpstr>
      <vt:lpstr>Tehtävät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Ruokaohjeen mittayksiköt ja mittaaminen</dc:title>
  <dc:creator>Ekman Mari Johanna</dc:creator>
  <cp:lastModifiedBy>Ekman Mari Johanna</cp:lastModifiedBy>
  <cp:revision>15</cp:revision>
  <cp:lastPrinted>2013-02-19T12:55:37Z</cp:lastPrinted>
  <dcterms:created xsi:type="dcterms:W3CDTF">2013-02-19T11:57:40Z</dcterms:created>
  <dcterms:modified xsi:type="dcterms:W3CDTF">2013-02-20T07:20:06Z</dcterms:modified>
</cp:coreProperties>
</file>