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18"/>
  </p:notesMasterIdLst>
  <p:sldIdLst>
    <p:sldId id="259" r:id="rId5"/>
    <p:sldId id="289" r:id="rId6"/>
    <p:sldId id="265" r:id="rId7"/>
    <p:sldId id="276" r:id="rId8"/>
    <p:sldId id="277" r:id="rId9"/>
    <p:sldId id="266" r:id="rId10"/>
    <p:sldId id="294" r:id="rId11"/>
    <p:sldId id="301" r:id="rId12"/>
    <p:sldId id="311" r:id="rId13"/>
    <p:sldId id="312" r:id="rId14"/>
    <p:sldId id="268" r:id="rId15"/>
    <p:sldId id="274" r:id="rId16"/>
    <p:sldId id="287" r:id="rId17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0000"/>
    <a:srgbClr val="2863D8"/>
    <a:srgbClr val="5F378C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63" autoAdjust="0"/>
    <p:restoredTop sz="94891" autoAdjust="0"/>
  </p:normalViewPr>
  <p:slideViewPr>
    <p:cSldViewPr>
      <p:cViewPr varScale="1">
        <p:scale>
          <a:sx n="109" d="100"/>
          <a:sy n="109" d="100"/>
        </p:scale>
        <p:origin x="195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62EC5-578B-4A9C-A38A-7DF582604A86}" type="datetimeFigureOut">
              <a:rPr lang="fi-FI" smtClean="0"/>
              <a:pPr/>
              <a:t>7.1.2020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2CD9-F350-4165-AB42-8343341773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6317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42CD9-F350-4165-AB42-8343341773F4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5992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42CD9-F350-4165-AB42-8343341773F4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6489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42CD9-F350-4165-AB42-8343341773F4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1870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42CD9-F350-4165-AB42-8343341773F4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062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42CD9-F350-4165-AB42-8343341773F4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3233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42CD9-F350-4165-AB42-8343341773F4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4949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42CD9-F350-4165-AB42-8343341773F4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4386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A_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 descr="TEM_RR_PPT-taustat_RGB_kans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441651"/>
            <a:ext cx="7772400" cy="1470025"/>
          </a:xfrm>
        </p:spPr>
        <p:txBody>
          <a:bodyPr anchor="b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26904" y="3060000"/>
            <a:ext cx="6480000" cy="900000"/>
          </a:xfrm>
        </p:spPr>
        <p:txBody>
          <a:bodyPr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3852000" y="4426838"/>
            <a:ext cx="1440000" cy="25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F3CA18B-9E35-4533-979C-C6E5EEC99A99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772000" y="4138846"/>
            <a:ext cx="3600000" cy="252000"/>
          </a:xfrm>
        </p:spPr>
        <p:txBody>
          <a:bodyPr l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10" name="Kuvan paikkamerkki 18"/>
          <p:cNvSpPr>
            <a:spLocks noGrp="1"/>
          </p:cNvSpPr>
          <p:nvPr>
            <p:ph type="pic" sz="quarter" idx="12" hasCustomPrompt="1"/>
          </p:nvPr>
        </p:nvSpPr>
        <p:spPr>
          <a:xfrm>
            <a:off x="360000" y="579600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12" name="Kuvan paikkamerkki 18"/>
          <p:cNvSpPr>
            <a:spLocks noGrp="1"/>
          </p:cNvSpPr>
          <p:nvPr>
            <p:ph type="pic" sz="quarter" idx="13" hasCustomPrompt="1"/>
          </p:nvPr>
        </p:nvSpPr>
        <p:spPr>
          <a:xfrm>
            <a:off x="2031332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13" name="Kuvan paikkamerkki 18"/>
          <p:cNvSpPr>
            <a:spLocks noGrp="1"/>
          </p:cNvSpPr>
          <p:nvPr>
            <p:ph type="pic" sz="quarter" idx="14" hasCustomPrompt="1"/>
          </p:nvPr>
        </p:nvSpPr>
        <p:spPr>
          <a:xfrm>
            <a:off x="3697880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pic>
        <p:nvPicPr>
          <p:cNvPr id="6" name="Picture 5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4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Tekstidia: tyhj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B9E0-AE4D-47F9-9DDE-55B177305E0F}" type="datetime1">
              <a:rPr lang="fi-FI" smtClean="0"/>
              <a:pPr/>
              <a:t>7.1.2020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Picture 9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8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B_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 descr="TEM_RR_PPT-taustat_RGB_valk_kehys_j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441651"/>
            <a:ext cx="7772400" cy="1470025"/>
          </a:xfrm>
        </p:spPr>
        <p:txBody>
          <a:bodyPr anchor="b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3852000" y="4428000"/>
            <a:ext cx="1440000" cy="25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F3CA18B-9E35-4533-979C-C6E5EEC99A99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772000" y="4140000"/>
            <a:ext cx="3600000" cy="252000"/>
          </a:xfrm>
        </p:spPr>
        <p:txBody>
          <a:bodyPr l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12" name="Alaotsikko 2"/>
          <p:cNvSpPr>
            <a:spLocks noGrp="1"/>
          </p:cNvSpPr>
          <p:nvPr>
            <p:ph type="subTitle" idx="1"/>
          </p:nvPr>
        </p:nvSpPr>
        <p:spPr>
          <a:xfrm>
            <a:off x="1322086" y="3060000"/>
            <a:ext cx="6480000" cy="900000"/>
          </a:xfrm>
        </p:spPr>
        <p:txBody>
          <a:bodyPr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9" name="Kuvan paikkamerkki 18"/>
          <p:cNvSpPr>
            <a:spLocks noGrp="1"/>
          </p:cNvSpPr>
          <p:nvPr>
            <p:ph type="pic" sz="quarter" idx="12" hasCustomPrompt="1"/>
          </p:nvPr>
        </p:nvSpPr>
        <p:spPr>
          <a:xfrm>
            <a:off x="360000" y="579600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20" name="Kuvan paikkamerkki 18"/>
          <p:cNvSpPr>
            <a:spLocks noGrp="1"/>
          </p:cNvSpPr>
          <p:nvPr>
            <p:ph type="pic" sz="quarter" idx="13" hasCustomPrompt="1"/>
          </p:nvPr>
        </p:nvSpPr>
        <p:spPr>
          <a:xfrm>
            <a:off x="2031332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21" name="Kuvan paikkamerkki 18"/>
          <p:cNvSpPr>
            <a:spLocks noGrp="1"/>
          </p:cNvSpPr>
          <p:nvPr>
            <p:ph type="pic" sz="quarter" idx="14" hasCustomPrompt="1"/>
          </p:nvPr>
        </p:nvSpPr>
        <p:spPr>
          <a:xfrm>
            <a:off x="3697880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pic>
        <p:nvPicPr>
          <p:cNvPr id="15" name="Picture 14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3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ärillinen väli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TEM_RR_PPT-taustat_RGB_valk_kehys_j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640094" y="616414"/>
            <a:ext cx="2950096" cy="1470025"/>
          </a:xfrm>
        </p:spPr>
        <p:txBody>
          <a:bodyPr wrap="square" anchor="t" anchorCtr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A8F801-9BF5-46D1-98A5-513B8005DAC3}" type="datetime1">
              <a:rPr lang="fi-FI" smtClean="0"/>
              <a:pPr/>
              <a:t>7.1.2020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Picture 9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1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A_kuvadia: tumma kuv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TEM_RR_PPT-taustat_RGB_valk_kehys_j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640094" y="616414"/>
            <a:ext cx="2950096" cy="1470025"/>
          </a:xfrm>
        </p:spPr>
        <p:txBody>
          <a:bodyPr wrap="square" anchor="t" anchorCtr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A8F801-9BF5-46D1-98A5-513B8005DAC3}" type="datetime1">
              <a:rPr lang="fi-FI" smtClean="0"/>
              <a:pPr/>
              <a:t>7.1.2020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Picture 11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0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B_kuvadia: vaalea kuv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TEM_RR_PPT-taustat_RGB_valk_kehys_tumm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640094" y="616414"/>
            <a:ext cx="2950096" cy="1470025"/>
          </a:xfrm>
        </p:spPr>
        <p:txBody>
          <a:bodyPr wrap="square" anchor="t" anchorCtr="0"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7A8F801-9BF5-46D1-98A5-513B8005DAC3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Picture 11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9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ekstidia: yksipalstain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0000" y="1584000"/>
            <a:ext cx="8064000" cy="4140000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wrap="none"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wrap="none" rIns="0"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wrap="none" rIns="0"/>
          <a:lstStyle>
            <a:lvl1pPr algn="l">
              <a:defRPr/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Picture 11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0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Tekstidia: kaksipalstain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40000" y="1584000"/>
            <a:ext cx="3924000" cy="45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584000"/>
            <a:ext cx="3960000" cy="45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11C6-550F-476F-A8E9-87059F984CC5}" type="datetime1">
              <a:rPr lang="fi-FI" smtClean="0"/>
              <a:pPr/>
              <a:t>7.1.2020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3" name="Picture 12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1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ekstidia: yksip. väliotsikoll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0000" y="1584000"/>
            <a:ext cx="8064448" cy="360000"/>
          </a:xfrm>
        </p:spPr>
        <p:txBody>
          <a:bodyPr wrap="square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0000" y="1980000"/>
            <a:ext cx="8064448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FA39-4A70-4416-BD6A-317A14324BE2}" type="datetime1">
              <a:rPr lang="fi-FI" smtClean="0"/>
              <a:pPr/>
              <a:t>7.1.2020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3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7_Tekstidia: vain 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5EEE-C8B3-43A5-8984-4E9E998B8BE3}" type="datetime1">
              <a:rPr lang="fi-FI" smtClean="0"/>
              <a:pPr/>
              <a:t>7.1.2020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9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40000" y="612000"/>
            <a:ext cx="8064000" cy="9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0000" y="1584000"/>
            <a:ext cx="8064000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666284" y="6309320"/>
            <a:ext cx="108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21B48D5-7DCF-4B12-8FC3-76BB2D33A198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54030" y="6309320"/>
            <a:ext cx="1980000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89137" y="6309320"/>
            <a:ext cx="43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6" r:id="rId2"/>
    <p:sldLayoutId id="2147483659" r:id="rId3"/>
    <p:sldLayoutId id="2147483665" r:id="rId4"/>
    <p:sldLayoutId id="2147483667" r:id="rId5"/>
    <p:sldLayoutId id="2147483660" r:id="rId6"/>
    <p:sldLayoutId id="2147483661" r:id="rId7"/>
    <p:sldLayoutId id="2147483662" r:id="rId8"/>
    <p:sldLayoutId id="2147483663" r:id="rId9"/>
    <p:sldLayoutId id="2147483664" r:id="rId10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elvi.julkaisut@ely-keskus.fi" TargetMode="External"/><Relationship Id="rId2" Type="http://schemas.openxmlformats.org/officeDocument/2006/relationships/hyperlink" Target="http://www.rakennerahastot.fi/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rakennerahastot.fi/web/ita-suomen-suuralue/ely-keskus" TargetMode="External"/><Relationship Id="rId3" Type="http://schemas.openxmlformats.org/officeDocument/2006/relationships/hyperlink" Target="http://www.finlex.fi/" TargetMode="External"/><Relationship Id="rId7" Type="http://schemas.openxmlformats.org/officeDocument/2006/relationships/hyperlink" Target="https://www.saavutettavuusvaatimukset.fi/" TargetMode="External"/><Relationship Id="rId2" Type="http://schemas.openxmlformats.org/officeDocument/2006/relationships/hyperlink" Target="http://www.rakennerahastot.fi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yritys.tunnistus.fi/" TargetMode="External"/><Relationship Id="rId5" Type="http://schemas.openxmlformats.org/officeDocument/2006/relationships/hyperlink" Target="https://www.suomi.fi/ohjeet-ja-tuki" TargetMode="External"/><Relationship Id="rId4" Type="http://schemas.openxmlformats.org/officeDocument/2006/relationships/hyperlink" Target="http://www.eur-lex.europa.e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kennehastot.fi/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Rakennerahastohankkeen aloituskoulutus</a:t>
            </a:r>
            <a:endParaRPr lang="fi-FI" dirty="0"/>
          </a:p>
        </p:txBody>
      </p:sp>
      <p:sp>
        <p:nvSpPr>
          <p:cNvPr id="8" name="Alaotsikko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Kestävää kasvua ja työtä 2014 – 2020 </a:t>
            </a:r>
          </a:p>
          <a:p>
            <a:r>
              <a:rPr lang="fi-FI" dirty="0" smtClean="0"/>
              <a:t>Suomen rakennerahasto-ohjelma</a:t>
            </a:r>
          </a:p>
          <a:p>
            <a:endParaRPr lang="fi-FI" dirty="0" smtClean="0"/>
          </a:p>
          <a:p>
            <a:r>
              <a:rPr lang="fi-FI" dirty="0" smtClean="0"/>
              <a:t>Etelä-Savon </a:t>
            </a:r>
            <a:r>
              <a:rPr lang="fi-FI" dirty="0" err="1" smtClean="0"/>
              <a:t>ELY-keskus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Hankkeen ohjausryhmä (2/2)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fi-FI" dirty="0" smtClean="0"/>
          </a:p>
          <a:p>
            <a:pPr>
              <a:buNone/>
            </a:pPr>
            <a:r>
              <a:rPr lang="fi-FI" sz="2000" b="1" dirty="0" smtClean="0"/>
              <a:t>Ohjausryhmän tehtävät</a:t>
            </a:r>
          </a:p>
          <a:p>
            <a:pPr lvl="1"/>
            <a:r>
              <a:rPr lang="fi-FI" dirty="0" smtClean="0"/>
              <a:t>asiantuntemuksen tuominen hankkeen kehittämistyöhön</a:t>
            </a:r>
          </a:p>
          <a:p>
            <a:pPr lvl="1"/>
            <a:r>
              <a:rPr lang="fi-FI" dirty="0" smtClean="0"/>
              <a:t>hankkeen toiminnan seuraaminen ja ohjaaminen tulosten saavuttamiseksi rahoituspäätöksen mukaisesti</a:t>
            </a:r>
          </a:p>
          <a:p>
            <a:pPr lvl="1"/>
            <a:r>
              <a:rPr lang="fi-FI" dirty="0" smtClean="0"/>
              <a:t>seurantatietojen käsittely</a:t>
            </a:r>
          </a:p>
          <a:p>
            <a:pPr lvl="1"/>
            <a:r>
              <a:rPr lang="fi-FI" dirty="0" smtClean="0"/>
              <a:t>hankkeen taloustilanteen käsittely</a:t>
            </a:r>
          </a:p>
          <a:p>
            <a:pPr lvl="1"/>
            <a:r>
              <a:rPr lang="fi-FI" dirty="0" smtClean="0"/>
              <a:t>mahdollisesti hankkeen toiminnan suuntaamisen tarkistaminen</a:t>
            </a:r>
          </a:p>
          <a:p>
            <a:pPr lvl="1"/>
            <a:endParaRPr lang="fi-FI" dirty="0" smtClean="0"/>
          </a:p>
          <a:p>
            <a:pPr marL="342900" lvl="1" indent="-342900">
              <a:buNone/>
            </a:pPr>
            <a:r>
              <a:rPr lang="fi-FI" b="1" dirty="0" smtClean="0"/>
              <a:t>Ohjausryhmä ei vastaa oikeudellisesti hankkeen toiminnasta vaan vastuu on aina hanketta toteuttavalla organisaatiolla. 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10</a:t>
            </a:fld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Hankkeen toiminnan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Hankkeessa tulee tehdä </a:t>
            </a:r>
            <a:r>
              <a:rPr lang="fi-FI" sz="2000" dirty="0" err="1" smtClean="0"/>
              <a:t>itsearviointia</a:t>
            </a:r>
            <a:r>
              <a:rPr lang="fi-FI" sz="2000" dirty="0" smtClean="0"/>
              <a:t> koko toteutusajan.</a:t>
            </a:r>
          </a:p>
          <a:p>
            <a:r>
              <a:rPr lang="fi-FI" sz="2000" dirty="0" smtClean="0"/>
              <a:t>Ohjausryhmä </a:t>
            </a:r>
            <a:r>
              <a:rPr lang="fi-FI" sz="2000" dirty="0" err="1" smtClean="0"/>
              <a:t>osallistetaan</a:t>
            </a:r>
            <a:r>
              <a:rPr lang="fi-FI" sz="2000" dirty="0" smtClean="0"/>
              <a:t> hankkeen toiminnan arviointiin.</a:t>
            </a:r>
          </a:p>
          <a:p>
            <a:r>
              <a:rPr lang="fi-FI" sz="2000" dirty="0" smtClean="0"/>
              <a:t>Arvioinnin tulee olla kehittämistyötä, tulosten saavuttamista ja toiminnan jatkuvuutta tukevaa.</a:t>
            </a:r>
          </a:p>
          <a:p>
            <a:r>
              <a:rPr lang="fi-FI" sz="2000" dirty="0" smtClean="0"/>
              <a:t>Hankkeessa voidaan ostaa hankeen toimintaan liittyvää arviointia asiantuntijapalveluna, jos se on kirjattu hankesuunnitelmaan.</a:t>
            </a:r>
          </a:p>
          <a:p>
            <a:pPr>
              <a:buNone/>
            </a:pPr>
            <a:r>
              <a:rPr lang="fi-FI" dirty="0" smtClean="0"/>
              <a:t>	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11</a:t>
            </a:fld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Tiedottaminen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sz="2000" dirty="0" smtClean="0"/>
              <a:t>Hankkeelle on hyvä tehdä erillinen tiedotussuunnitelma.</a:t>
            </a:r>
          </a:p>
          <a:p>
            <a:pPr>
              <a:lnSpc>
                <a:spcPct val="90000"/>
              </a:lnSpc>
            </a:pPr>
            <a:r>
              <a:rPr lang="fi-FI" sz="2000" dirty="0" smtClean="0"/>
              <a:t>Tiedottamisessa on mainittava EU-osarahoitus ja Etelä-Savon ELY-keskus kansallisena rahoittajana.</a:t>
            </a:r>
          </a:p>
          <a:p>
            <a:pPr>
              <a:lnSpc>
                <a:spcPct val="90000"/>
              </a:lnSpc>
            </a:pPr>
            <a:r>
              <a:rPr lang="fi-FI" sz="2000" dirty="0" smtClean="0"/>
              <a:t>Hankkeen tulee asettaa näkyvälle paikalle juliste (min. A3), joka sisältää tietoa hankkeesta ja sen saamasta rakennerahastorahoituksesta.  </a:t>
            </a:r>
          </a:p>
          <a:p>
            <a:pPr>
              <a:lnSpc>
                <a:spcPct val="90000"/>
              </a:lnSpc>
            </a:pPr>
            <a:r>
              <a:rPr lang="fi-FI" sz="2000" dirty="0" smtClean="0"/>
              <a:t>Hankkeeseen osallistuville on tiedotettava EU-osarahoituksesta ml. erilaiset asiakirjat.</a:t>
            </a:r>
          </a:p>
          <a:p>
            <a:pPr>
              <a:lnSpc>
                <a:spcPct val="90000"/>
              </a:lnSpc>
            </a:pPr>
            <a:r>
              <a:rPr lang="fi-FI" sz="2000" dirty="0" smtClean="0"/>
              <a:t>Kaikessa tiedotustoiminnassa on käytettävä</a:t>
            </a:r>
          </a:p>
          <a:p>
            <a:pPr lvl="1">
              <a:lnSpc>
                <a:spcPct val="90000"/>
              </a:lnSpc>
            </a:pPr>
            <a:r>
              <a:rPr lang="fi-FI" dirty="0" smtClean="0"/>
              <a:t>Eurooppa-tunnusta eli EU-lippua ja siihen liitettyä tekstiä</a:t>
            </a:r>
          </a:p>
          <a:p>
            <a:pPr lvl="1">
              <a:lnSpc>
                <a:spcPct val="90000"/>
              </a:lnSpc>
            </a:pPr>
            <a:r>
              <a:rPr lang="fi-FI" dirty="0" smtClean="0"/>
              <a:t>Vipuvoimaa EU:lta –tunnusta ja </a:t>
            </a:r>
            <a:r>
              <a:rPr lang="fi-FI" dirty="0" err="1" smtClean="0"/>
              <a:t>ELY-keskuksen</a:t>
            </a:r>
            <a:r>
              <a:rPr lang="fi-FI" dirty="0" smtClean="0"/>
              <a:t> logoa</a:t>
            </a:r>
          </a:p>
          <a:p>
            <a:pPr>
              <a:lnSpc>
                <a:spcPct val="90000"/>
              </a:lnSpc>
            </a:pPr>
            <a:r>
              <a:rPr lang="fi-FI" sz="2000" dirty="0" smtClean="0"/>
              <a:t>Viestintäaineisto, tarkemmat ohjeet ja graafiset tunnukset löytyvät </a:t>
            </a:r>
            <a:r>
              <a:rPr lang="fi-FI" sz="2000" dirty="0" err="1" smtClean="0"/>
              <a:t>internet-sivuilta</a:t>
            </a:r>
            <a:r>
              <a:rPr lang="fi-FI" sz="2000" dirty="0" smtClean="0"/>
              <a:t> </a:t>
            </a:r>
            <a:r>
              <a:rPr lang="fi-FI" sz="2000" dirty="0" smtClean="0">
                <a:hlinkClick r:id="rId2"/>
              </a:rPr>
              <a:t>http://www.rakennerahastot.fi</a:t>
            </a:r>
            <a:endParaRPr lang="fi-FI" sz="2000" dirty="0" smtClean="0"/>
          </a:p>
          <a:p>
            <a:pPr>
              <a:lnSpc>
                <a:spcPct val="90000"/>
              </a:lnSpc>
            </a:pPr>
            <a:r>
              <a:rPr lang="fi-FI" sz="2000" dirty="0" err="1" smtClean="0"/>
              <a:t>ELY:n</a:t>
            </a:r>
            <a:r>
              <a:rPr lang="fi-FI" sz="2000" dirty="0" smtClean="0"/>
              <a:t> logon saa rahoittajalta tai </a:t>
            </a:r>
            <a:r>
              <a:rPr lang="fi-FI" sz="2000" dirty="0" err="1" smtClean="0">
                <a:hlinkClick r:id="rId3"/>
              </a:rPr>
              <a:t>elvi.julkaisut@ely-keskus.fi</a:t>
            </a:r>
            <a:endParaRPr lang="fi-FI" sz="2000" dirty="0" smtClean="0"/>
          </a:p>
          <a:p>
            <a:pPr>
              <a:lnSpc>
                <a:spcPct val="90000"/>
              </a:lnSpc>
            </a:pPr>
            <a:endParaRPr lang="fi-FI" sz="2000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12</a:t>
            </a:fld>
            <a:endParaRPr lang="fi-F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0000" y="612000"/>
            <a:ext cx="8064000" cy="584752"/>
          </a:xfrm>
        </p:spPr>
        <p:txBody>
          <a:bodyPr/>
          <a:lstStyle/>
          <a:p>
            <a:r>
              <a:rPr lang="fi-FI" sz="2400" dirty="0" smtClean="0"/>
              <a:t>Rakennerahastotoimintaa ohjaavat lait, säädökset ja ohjeet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6967" y="1196752"/>
            <a:ext cx="8064000" cy="4536504"/>
          </a:xfrm>
        </p:spPr>
        <p:txBody>
          <a:bodyPr/>
          <a:lstStyle/>
          <a:p>
            <a:r>
              <a:rPr lang="fi-FI" sz="2000" dirty="0" smtClean="0"/>
              <a:t>Säädösperusta on rahoituspäätöksessä.</a:t>
            </a:r>
          </a:p>
          <a:p>
            <a:r>
              <a:rPr lang="fi-FI" sz="2000" dirty="0" smtClean="0"/>
              <a:t>Muut toimintaa ohjaavat säädökset: </a:t>
            </a:r>
            <a:r>
              <a:rPr lang="fi-FI" sz="2000" dirty="0" smtClean="0">
                <a:hlinkClick r:id="rId2"/>
              </a:rPr>
              <a:t>http://www.rakennerahastot.fi</a:t>
            </a:r>
            <a:r>
              <a:rPr lang="fi-FI" sz="2000" dirty="0" smtClean="0"/>
              <a:t> (hanketoimijan osio)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i-FI" dirty="0" smtClean="0"/>
              <a:t>Valtion säädöstietopankki FINLEX </a:t>
            </a:r>
            <a:r>
              <a:rPr lang="fi-FI" sz="2000" dirty="0" smtClean="0">
                <a:hlinkClick r:id="rId3"/>
              </a:rPr>
              <a:t>http://www.finlex.fi</a:t>
            </a:r>
            <a:endParaRPr lang="fi-FI" sz="20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fi-FI" dirty="0" smtClean="0"/>
              <a:t>Euroopan Unionin säädöstietopankki EUR-LEX </a:t>
            </a:r>
            <a:r>
              <a:rPr lang="fi-FI" sz="2000" dirty="0" smtClean="0">
                <a:hlinkClick r:id="rId4"/>
              </a:rPr>
              <a:t>http://www.eur-lex.europa.eu</a:t>
            </a:r>
            <a:r>
              <a:rPr lang="fi-FI" sz="2000" dirty="0" smtClean="0"/>
              <a:t>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Suomi.fi- ja Katso-</a:t>
            </a:r>
            <a:r>
              <a:rPr lang="fi-FI" dirty="0" err="1">
                <a:ea typeface="+mn-lt"/>
                <a:cs typeface="+mn-lt"/>
              </a:rPr>
              <a:t>tunnistautumispalvelusta</a:t>
            </a:r>
            <a:r>
              <a:rPr lang="fi-FI" dirty="0">
                <a:ea typeface="+mn-lt"/>
                <a:cs typeface="+mn-lt"/>
              </a:rPr>
              <a:t> lisätietoja </a:t>
            </a:r>
            <a:r>
              <a:rPr lang="fi-FI" dirty="0">
                <a:ea typeface="+mn-lt"/>
                <a:cs typeface="+mn-lt"/>
                <a:hlinkClick r:id="rId5"/>
              </a:rPr>
              <a:t>https://www.suomi.fi/ohjeet-ja-tuki</a:t>
            </a:r>
            <a:r>
              <a:rPr lang="fi-FI" dirty="0">
                <a:ea typeface="+mn-lt"/>
                <a:cs typeface="+mn-lt"/>
              </a:rPr>
              <a:t> ja </a:t>
            </a:r>
            <a:r>
              <a:rPr lang="fi-FI" dirty="0">
                <a:ea typeface="+mn-lt"/>
                <a:cs typeface="+mn-lt"/>
                <a:hlinkClick r:id="rId6"/>
              </a:rPr>
              <a:t>https://yritys.tunnistus.fi</a:t>
            </a:r>
            <a:endParaRPr lang="fi-FI" dirty="0">
              <a:ea typeface="+mn-lt"/>
              <a:cs typeface="+mn-lt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Saavutettavuus: </a:t>
            </a:r>
            <a:r>
              <a:rPr lang="fi-FI" dirty="0">
                <a:ea typeface="+mn-lt"/>
                <a:cs typeface="+mn-lt"/>
                <a:hlinkClick r:id="rId7"/>
              </a:rPr>
              <a:t>https://www.saavutettavuusvaatimukset.fi</a:t>
            </a:r>
            <a:r>
              <a:rPr lang="fi-FI" dirty="0" smtClean="0">
                <a:ea typeface="+mn-lt"/>
                <a:cs typeface="+mn-lt"/>
                <a:hlinkClick r:id="rId7"/>
              </a:rPr>
              <a:t>/</a:t>
            </a:r>
            <a:endParaRPr lang="fi-FI" dirty="0" smtClean="0">
              <a:ea typeface="+mn-lt"/>
              <a:cs typeface="+mn-lt"/>
            </a:endParaRPr>
          </a:p>
          <a:p>
            <a:pPr marL="0" lvl="1" indent="0">
              <a:buNone/>
            </a:pPr>
            <a:endParaRPr lang="fi-FI" dirty="0">
              <a:cs typeface="Arial"/>
            </a:endParaRPr>
          </a:p>
          <a:p>
            <a:pPr marL="0" lvl="1" indent="0">
              <a:buNone/>
            </a:pPr>
            <a:r>
              <a:rPr lang="fi-FI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Etelä-Savon ELY-keskuksen rakennerahastohenkilöstön </a:t>
            </a:r>
            <a:r>
              <a:rPr lang="fi-FI">
                <a:solidFill>
                  <a:schemeClr val="accent1">
                    <a:lumMod val="75000"/>
                  </a:schemeClr>
                </a:solidFill>
                <a:latin typeface="+mj-lt"/>
              </a:rPr>
              <a:t>yhteystiedot</a:t>
            </a:r>
            <a:r>
              <a:rPr lang="fi-FI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:</a:t>
            </a:r>
            <a:endParaRPr lang="fi-FI" sz="2000" dirty="0" smtClean="0"/>
          </a:p>
          <a:p>
            <a:pPr>
              <a:buNone/>
            </a:pPr>
            <a:r>
              <a:rPr lang="fi-FI" sz="2000" dirty="0" smtClean="0">
                <a:hlinkClick r:id="rId8"/>
              </a:rPr>
              <a:t>http</a:t>
            </a:r>
            <a:r>
              <a:rPr lang="fi-FI" sz="2000" dirty="0" smtClean="0">
                <a:hlinkClick r:id="rId8"/>
              </a:rPr>
              <a:t>://www.rakennerahastot.fi/web/ita-suomen-suuralue/ely-keskus</a:t>
            </a:r>
            <a:endParaRPr lang="fi-FI" sz="2000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13</a:t>
            </a:fld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Aloituspalaverin tarkoitus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Aloituspalaverissa käydään läpi hankesuunnitelma ja rahoituspäätös sekä rahoittajan ohjeistus hankkeen toteuttamiseksi.</a:t>
            </a:r>
          </a:p>
          <a:p>
            <a:r>
              <a:rPr lang="fi-FI" sz="2000" dirty="0" smtClean="0"/>
              <a:t>Hankkeen toteuttaja vastaa siitä, että rahoittajan ohjeistus tarpeellisilta osin välitetään kaikille hankkeessa työskenteleville koko hankkeen toteutusajan.</a:t>
            </a:r>
          </a:p>
          <a:p>
            <a:r>
              <a:rPr lang="fi-FI" sz="2000" dirty="0" smtClean="0"/>
              <a:t>Hankkeen toteuttaja kirjoittaa tilaisuudesta muistion, joka lähetetään rahoittajalle kommentoitavaksi ennen hyväksymistä.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2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Rahoituspäätös ja hankesuunnitelma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Rahoituspäätös sisältää hankkeen toteuttamisen keskeiset ehdot.</a:t>
            </a:r>
          </a:p>
          <a:p>
            <a:r>
              <a:rPr lang="fi-FI" sz="2000" dirty="0"/>
              <a:t>Hankkeen toiminta ei tule olla ns. toteuttajan normaalitoimintaa.</a:t>
            </a:r>
          </a:p>
          <a:p>
            <a:r>
              <a:rPr lang="fi-FI" sz="2000" dirty="0"/>
              <a:t>Hankkeelle varattu kokonaisrahoitus voidaan myöntää/sitoa vuosittain tai pidemmälle ajalle.</a:t>
            </a:r>
          </a:p>
          <a:p>
            <a:r>
              <a:rPr lang="fi-FI" sz="2000" b="1" dirty="0"/>
              <a:t>Hankesuunnitelma on osa rahoituspäätöstä: hanke tulee toteuttaa suunnitelman mukaisesti ja siinä tulee noudattaa esitettyä kustannusarviota ja rahoitussuunnitelmaa</a:t>
            </a:r>
            <a:r>
              <a:rPr lang="fi-FI" sz="2000" b="1" dirty="0" smtClean="0"/>
              <a:t>.</a:t>
            </a:r>
          </a:p>
          <a:p>
            <a:r>
              <a:rPr lang="fi-FI" sz="2000" dirty="0" smtClean="0"/>
              <a:t>Toteuttajien tulee tarvittaessa päivittää yhteystietonsa EURA2014-järjestelmässä.</a:t>
            </a:r>
            <a:endParaRPr lang="fi-FI" sz="2000" dirty="0"/>
          </a:p>
          <a:p>
            <a:pPr lvl="1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3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Yhteishankkeet eli usean toteuttajan/tuensaajan toteuttamat hankkeet (1/2)</a:t>
            </a:r>
            <a:endParaRPr lang="fi-FI" sz="1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Yhteishanketta hallinnoi päätoteuttaja, muut tuensaajat ovat osatoteuttajia</a:t>
            </a:r>
          </a:p>
          <a:p>
            <a:pPr lvl="1"/>
            <a:r>
              <a:rPr lang="fi-FI" dirty="0" smtClean="0"/>
              <a:t>Päätoteuttaja kokoaa maksatushakemukseen, seurantaraporttiin ja ESR Henkilö –järjestelmään tarvittavat tiedot osatoteuttajilta ja tallentaa ne järjestelmiin. Henkilöistä kerättävän tiedon osalta on muistettava tietosuoja.</a:t>
            </a:r>
            <a:endParaRPr lang="fi-FI" dirty="0"/>
          </a:p>
          <a:p>
            <a:pPr lvl="1"/>
            <a:r>
              <a:rPr lang="fi-FI" dirty="0"/>
              <a:t>Päätoteuttajan on huolehdittava siitä, että osatoteuttajat ovat tietoisia vastuistaan. </a:t>
            </a:r>
          </a:p>
          <a:p>
            <a:pPr lvl="1"/>
            <a:r>
              <a:rPr lang="fi-FI" dirty="0"/>
              <a:t>Päätoteuttaja hoitaa yhteydenpidon rahoittajaan ja välittää rahoittajan ohjeistuksen ja muun viestinnän osatoteuttajille.</a:t>
            </a:r>
          </a:p>
          <a:p>
            <a:pPr marL="0" indent="0">
              <a:buNone/>
            </a:pPr>
            <a:endParaRPr lang="fi-FI" dirty="0">
              <a:latin typeface="Arial"/>
              <a:cs typeface="Arial"/>
            </a:endParaRPr>
          </a:p>
          <a:p>
            <a:pPr marL="0" indent="0">
              <a:buNone/>
            </a:pPr>
            <a:endParaRPr lang="fi-FI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4</a:t>
            </a:fld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Yhteishankkeet eli usean toteuttajan/tuensaajan toteuttamat hankkeet (2/2)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Toteuttajat päivittävät keskinäisen aiesopimuksensa juridisesti päteväksi sopimukseksi, johon kirjataan mm. osapuolten vastuut ja velvoitteet sekä hankkeessa tehtävät toimenpiteet ja rahoitusosuudet.</a:t>
            </a:r>
          </a:p>
          <a:p>
            <a:r>
              <a:rPr lang="fi-FI" sz="2000" dirty="0" smtClean="0"/>
              <a:t>Kaikki tuensaajat vastaavat myönnetystä avustuksesta yhteisvastuullisesti. Takaisinperintä voidaan kohdistaa keneen tahansa tuensaajista koko hankkeen osalta.</a:t>
            </a:r>
          </a:p>
          <a:p>
            <a:pPr lvl="1"/>
            <a:r>
              <a:rPr lang="fi-FI" dirty="0" smtClean="0"/>
              <a:t>Toteuttajat eivät voi sopia heille kuuluvan vastuun rajaamisesta tai siirtämisestä muille osatoteuttajille.</a:t>
            </a:r>
          </a:p>
          <a:p>
            <a:pPr lvl="1"/>
            <a:r>
              <a:rPr lang="fi-FI" dirty="0" smtClean="0"/>
              <a:t>Toteuttajat voivat keskinäisellä sopimuksella rajoittaa kunkin lopullista vastuuta suhteessa muihin tuensaajiin (takautumisoikeus). 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5</a:t>
            </a:fld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Hankesuunnitelman muuttaminen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Hankesuunnitelmaa on mahdollista muuttaa, jos hanketta </a:t>
            </a:r>
            <a:r>
              <a:rPr lang="fi-FI" sz="2000" dirty="0" smtClean="0"/>
              <a:t>ei </a:t>
            </a:r>
            <a:r>
              <a:rPr lang="fi-FI" sz="2000" dirty="0"/>
              <a:t>voida toteuttaa </a:t>
            </a:r>
            <a:r>
              <a:rPr lang="fi-FI" sz="2000" dirty="0" smtClean="0"/>
              <a:t>rahoituspäätöksen </a:t>
            </a:r>
            <a:r>
              <a:rPr lang="fi-FI" sz="2000" dirty="0"/>
              <a:t>ja hankesuunnitelman mukaisesti.</a:t>
            </a:r>
          </a:p>
          <a:p>
            <a:r>
              <a:rPr lang="fi-FI" sz="2000" dirty="0"/>
              <a:t>Hankkeen perusajatuksen on pysyttävä </a:t>
            </a:r>
            <a:r>
              <a:rPr lang="fi-FI" sz="2000" dirty="0" smtClean="0"/>
              <a:t>samana.</a:t>
            </a:r>
            <a:endParaRPr lang="fi-FI" sz="2000" dirty="0"/>
          </a:p>
          <a:p>
            <a:r>
              <a:rPr lang="fi-FI" sz="2000" dirty="0"/>
              <a:t>Mahdollisessa muutostarpeessa otetaan ensin yhteys rahoittajaan:</a:t>
            </a:r>
          </a:p>
          <a:p>
            <a:pPr lvl="1"/>
            <a:r>
              <a:rPr lang="fi-FI" dirty="0"/>
              <a:t>muutostarpeen esittäminen yksilöidysti perusteluineen</a:t>
            </a:r>
          </a:p>
          <a:p>
            <a:pPr lvl="1"/>
            <a:r>
              <a:rPr lang="fi-FI" dirty="0"/>
              <a:t>muutoksen vaikutus tulosten saavuttamiseen ja kustannusarvioon</a:t>
            </a:r>
          </a:p>
          <a:p>
            <a:pPr lvl="1"/>
            <a:r>
              <a:rPr lang="fi-FI" dirty="0"/>
              <a:t>muut muutokseen liittyvät huomioitavat asiat</a:t>
            </a:r>
            <a:r>
              <a:rPr lang="fi-FI" dirty="0" smtClean="0"/>
              <a:t>.</a:t>
            </a:r>
            <a:endParaRPr lang="fi-FI" sz="2000" dirty="0">
              <a:cs typeface="Arial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fi-FI" sz="2000" dirty="0"/>
              <a:t>Rahoittaja päättää </a:t>
            </a:r>
            <a:r>
              <a:rPr lang="fi-FI" sz="2000" dirty="0" smtClean="0"/>
              <a:t>muutosmenettelystä ja </a:t>
            </a:r>
            <a:r>
              <a:rPr lang="fi-FI" b="1" dirty="0" smtClean="0"/>
              <a:t>muutokseen tarvitaan rahoittajan hyväksyntä.</a:t>
            </a:r>
            <a:endParaRPr lang="fi-FI" sz="2000" dirty="0" smtClean="0"/>
          </a:p>
          <a:p>
            <a:r>
              <a:rPr lang="fi-FI" sz="2000" dirty="0" smtClean="0"/>
              <a:t>Muutoshakemuksen mukaiset kulut ovat tukikelpoisia vasta sitten, kun muutoshakemus on jätetty viranomaiskäsittelyyn EURA2014-järjestelmässä. 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fi-FI" dirty="0"/>
          </a:p>
          <a:p>
            <a:pPr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6</a:t>
            </a:fld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Seuranta ja raportointi (1/2) </a:t>
            </a:r>
            <a:endParaRPr lang="fi-FI" sz="1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Kaikki hankkeen hallinnollinen toiminta tapahtuu EURA2014-tietojärjestelmässä sähköisesti ja edellyttää toteuttajalta sähköistä </a:t>
            </a:r>
            <a:r>
              <a:rPr lang="fi-FI" sz="2000" dirty="0" err="1" smtClean="0"/>
              <a:t>tunnistautumista</a:t>
            </a:r>
            <a:r>
              <a:rPr lang="fi-FI" sz="2000" dirty="0" smtClean="0"/>
              <a:t>.</a:t>
            </a:r>
          </a:p>
          <a:p>
            <a:r>
              <a:rPr lang="fi-FI" sz="2000" dirty="0" smtClean="0"/>
              <a:t>Maksatushakemuksen yhteydessä täytetään seurantaraportti, jossa raportoidaan hankkeen toteutuksesta ja tuloksista sekä hankkeeseen mukaan tulleista yrityksistä ja muista organisaatioista. </a:t>
            </a:r>
          </a:p>
          <a:p>
            <a:r>
              <a:rPr lang="fi-FI" sz="2000" dirty="0" smtClean="0"/>
              <a:t>Loppuraportti tehdään viimeisen maksatushakemuksen yhteydessä.</a:t>
            </a:r>
          </a:p>
          <a:p>
            <a:endParaRPr lang="fi-FI" sz="2000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7</a:t>
            </a:fld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Seuranta ja raportointi (2/2)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196752"/>
            <a:ext cx="8064000" cy="5040560"/>
          </a:xfrm>
        </p:spPr>
        <p:txBody>
          <a:bodyPr/>
          <a:lstStyle/>
          <a:p>
            <a:r>
              <a:rPr lang="fi-FI" sz="2000" dirty="0"/>
              <a:t>Hankkeeseen osallistujista kerätään tiedot paperilomakkeilla ja siirretään ne sähköiseen ESR Henkilö -</a:t>
            </a:r>
            <a:r>
              <a:rPr lang="fi-FI" sz="2000" dirty="0" smtClean="0"/>
              <a:t>järjestelmään. </a:t>
            </a:r>
            <a:r>
              <a:rPr lang="fi-FI" sz="2000" dirty="0"/>
              <a:t>Tiedoille </a:t>
            </a:r>
            <a:r>
              <a:rPr lang="fi-FI" sz="2000" dirty="0" smtClean="0"/>
              <a:t>on asetettu </a:t>
            </a:r>
            <a:r>
              <a:rPr lang="fi-FI" sz="2000" dirty="0"/>
              <a:t>ns. täydellisyysvaatimus</a:t>
            </a:r>
            <a:r>
              <a:rPr lang="fi-FI" sz="2000" dirty="0" smtClean="0"/>
              <a:t>.</a:t>
            </a:r>
            <a:endParaRPr lang="fi-FI" sz="2000" dirty="0"/>
          </a:p>
          <a:p>
            <a:r>
              <a:rPr lang="fi-FI" sz="2000" dirty="0" smtClean="0"/>
              <a:t>Jokaisesta osallistujasta tallennetaan tiedot  osallistumisen aloitus- ja päättämisvaiheissa.</a:t>
            </a:r>
          </a:p>
          <a:p>
            <a:r>
              <a:rPr lang="fi-FI" sz="2000" dirty="0" smtClean="0"/>
              <a:t>Osallistuja kirjataan uutena vain kerran, mutta hän voi palata uudestaan hankkeen osallistujaksi, vaikka lopettaisikin välillä.</a:t>
            </a:r>
          </a:p>
          <a:p>
            <a:r>
              <a:rPr lang="fi-FI" sz="2000" dirty="0" smtClean="0"/>
              <a:t>Tiedot on säilytettävä 10 vuotta hankkeen päättymispäivästä lukien.</a:t>
            </a:r>
          </a:p>
          <a:p>
            <a:r>
              <a:rPr lang="fi-FI" sz="2000" b="1" dirty="0" smtClean="0"/>
              <a:t>Ainoastaan hankkeen toteuttaja käsittelee, ylläpitää ja raportoi osallistujista kerättävää tietoa.</a:t>
            </a:r>
          </a:p>
          <a:p>
            <a:r>
              <a:rPr lang="fi-FI" sz="2000" b="1" dirty="0" smtClean="0"/>
              <a:t>Jos toteuttaja pitää muita rekistereitä osallistujista,  niiden tietosuojaus on toteuttajan vastuulla.</a:t>
            </a:r>
          </a:p>
          <a:p>
            <a:r>
              <a:rPr lang="fi-FI" sz="2000" dirty="0"/>
              <a:t>Lomakkeet ja ohjeet</a:t>
            </a:r>
            <a:r>
              <a:rPr lang="fi-FI" sz="2000" i="1" dirty="0"/>
              <a:t>: </a:t>
            </a:r>
            <a:r>
              <a:rPr lang="fi-FI" sz="2000" i="1" dirty="0">
                <a:hlinkClick r:id="rId2"/>
              </a:rPr>
              <a:t>www.rakennehastot.fi</a:t>
            </a:r>
            <a:r>
              <a:rPr lang="fi-FI" sz="2000" i="1" dirty="0"/>
              <a:t> -&gt; Hanketoimijalle -&gt; Ohjeita tuensaajalle -&gt; ESR-hankkeeseen osallistuvia henkilöitä koskevat tiedot</a:t>
            </a:r>
          </a:p>
          <a:p>
            <a:endParaRPr lang="fi-FI" sz="2000" b="1" dirty="0" smtClean="0"/>
          </a:p>
          <a:p>
            <a:endParaRPr lang="fi-FI" sz="2000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8</a:t>
            </a:fld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Hankkeen ohjausryhmä 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sz="2000" dirty="0" smtClean="0"/>
              <a:t>Jos rahoittaja edellyttää, päätoteuttaja nimeää hankkeelle hankesuunnitelman mukaisen ohjausryhmän, joka edustaa laaja-alaista asiantuntemusta hankkeen toiminnan seuraamiseksi ja ohjaamiseksi.</a:t>
            </a:r>
          </a:p>
          <a:p>
            <a:r>
              <a:rPr lang="fi-FI" sz="2000" dirty="0" smtClean="0"/>
              <a:t>Rahoittajan edustaja toimii ohjausryhmässä asiantuntijajäsenenä.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i-FI" dirty="0" smtClean="0"/>
              <a:t>Puheenjohtajiksi ei suositella toteuttajaorganisaatioiden edustajia eikä toisten rakennerahastohankkeiden henkilöstöä.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i-FI" dirty="0" smtClean="0"/>
              <a:t>Kokoonpanossa on kiinnitettävä huomiota kohderyhmän ja molempien sukupuolten edustukseen.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fi-FI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fi-FI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fi-FI" dirty="0" smtClean="0"/>
          </a:p>
          <a:p>
            <a:endParaRPr lang="fi-FI" sz="2000" dirty="0" smtClean="0"/>
          </a:p>
          <a:p>
            <a:endParaRPr lang="fi-FI" sz="2000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7.1.2020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9</a:t>
            </a:fld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_Rakennerahastot_2014-2020_mallipohja_EAKR_ESR_FI_7.14 (1)">
  <a:themeElements>
    <a:clrScheme name="TEM_Rakennerahastot">
      <a:dk1>
        <a:sysClr val="windowText" lastClr="000000"/>
      </a:dk1>
      <a:lt1>
        <a:srgbClr val="FFFFFF"/>
      </a:lt1>
      <a:dk2>
        <a:srgbClr val="646464"/>
      </a:dk2>
      <a:lt2>
        <a:srgbClr val="FFFFFF"/>
      </a:lt2>
      <a:accent1>
        <a:srgbClr val="8CBE41"/>
      </a:accent1>
      <a:accent2>
        <a:srgbClr val="5BC6E8"/>
      </a:accent2>
      <a:accent3>
        <a:srgbClr val="009FDA"/>
      </a:accent3>
      <a:accent4>
        <a:srgbClr val="5F378C"/>
      </a:accent4>
      <a:accent5>
        <a:srgbClr val="E2007A"/>
      </a:accent5>
      <a:accent6>
        <a:srgbClr val="F6921E"/>
      </a:accent6>
      <a:hlink>
        <a:srgbClr val="00549F"/>
      </a:hlink>
      <a:folHlink>
        <a:srgbClr val="00B299"/>
      </a:folHlink>
    </a:clrScheme>
    <a:fontScheme name="TEM_Rakennerahast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C837F2EF1FBA04080958BD879C9B4CA" ma:contentTypeVersion="0" ma:contentTypeDescription="Luo uusi asiakirja." ma:contentTypeScope="" ma:versionID="47540c34f8c19c391e2085e18e03e12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e0100cabb18a25d4bc9820569b44e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7CCAF1-C434-4CFF-BCC5-646C8E7AA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A971E1-0125-4013-9B98-760567B216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81F5020-A4E1-4075-BC51-A8CC8FDF6BBC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TEM_Rakennerahastot_2014-2020_mallipohja_EAKR_ESR_FI_7.14 (1)</Template>
  <TotalTime>1335</TotalTime>
  <Words>766</Words>
  <Application>Microsoft Office PowerPoint</Application>
  <PresentationFormat>Näytössä katseltava diaesitys (4:3)</PresentationFormat>
  <Paragraphs>135</Paragraphs>
  <Slides>13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TEM_Rakennerahastot_2014-2020_mallipohja_EAKR_ESR_FI_7.14 (1)</vt:lpstr>
      <vt:lpstr>Rakennerahastohankkeen aloituskoulutus</vt:lpstr>
      <vt:lpstr>Aloituspalaverin tarkoitus</vt:lpstr>
      <vt:lpstr>Rahoituspäätös ja hankesuunnitelma</vt:lpstr>
      <vt:lpstr>Yhteishankkeet eli usean toteuttajan/tuensaajan toteuttamat hankkeet (1/2)</vt:lpstr>
      <vt:lpstr>Yhteishankkeet eli usean toteuttajan/tuensaajan toteuttamat hankkeet (2/2)</vt:lpstr>
      <vt:lpstr>Hankesuunnitelman muuttaminen </vt:lpstr>
      <vt:lpstr>Seuranta ja raportointi (1/2) </vt:lpstr>
      <vt:lpstr>Seuranta ja raportointi (2/2)</vt:lpstr>
      <vt:lpstr>Hankkeen ohjausryhmä </vt:lpstr>
      <vt:lpstr>Hankkeen ohjausryhmä (2/2)</vt:lpstr>
      <vt:lpstr>Hankkeen toiminnan arviointi</vt:lpstr>
      <vt:lpstr>Tiedottaminen</vt:lpstr>
      <vt:lpstr>Rakennerahastotoimintaa ohjaavat lait, säädökset ja ohjeet</vt:lpstr>
    </vt:vector>
  </TitlesOfParts>
  <Company>AVI ELY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A003190</dc:creator>
  <cp:lastModifiedBy>Tuomela Tuija</cp:lastModifiedBy>
  <cp:revision>232</cp:revision>
  <dcterms:created xsi:type="dcterms:W3CDTF">2014-09-29T10:50:03Z</dcterms:created>
  <dcterms:modified xsi:type="dcterms:W3CDTF">2020-01-07T11:05:31Z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0x0101002C837F2EF1FBA04080958BD879C9B4CA</vt:lpwstr>
  </property>
</Properties>
</file>