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2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51B72-27CE-40BA-9C7A-A17EE35F0844}" type="datetimeFigureOut">
              <a:rPr lang="fi-FI" smtClean="0"/>
              <a:t>27.4.2026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EC046-1BB7-4E45-8F24-472DD13F56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070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28B0DB0-714D-4942-B3F0-071849A47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35F6C-33D7-4675-9F35-3C7AB4CAEEDA}" type="datetime1">
              <a:rPr lang="fi-FI" smtClean="0"/>
              <a:t>27.4.2026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C707A0-A39C-4F26-82CD-CD00F91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13. Katolinen kirkko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96EA5F-C6A1-4ECC-B2D1-BC45C4EB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52959-2333-471C-8BD5-D73F1AEEC58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5066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BBC0CDC-B2E4-4A41-B3A8-90B22D14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C51B1-9044-42C8-8C5B-0D25ED23F866}" type="datetime1">
              <a:rPr lang="fi-FI" smtClean="0"/>
              <a:t>27.4.2026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4DCEAF-0DCB-4DCD-99F3-820A7FBB6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13. Katolinen kirkko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23DE28B-6A38-448D-9294-E8A4F63E9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13331-8653-43C8-9822-FB20E43CF9A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2450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160CE1-60C2-4D2A-B118-66EF38BE6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F4187-DFB1-4BB0-8044-7F0A51DD6612}" type="datetime1">
              <a:rPr lang="fi-FI" smtClean="0"/>
              <a:t>27.4.2026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F67DC0-D192-41D8-8EF3-D7F120C47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13. Katolinen kirkko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802C89-204C-4A25-AD71-13353D35C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4E661-F3A9-4381-BAE1-A1A8773D157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589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9200AB-15F9-4B69-8522-367850418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D6F82-D2CB-4124-8FB6-C6A138808133}" type="datetime1">
              <a:rPr lang="fi-FI" smtClean="0"/>
              <a:t>27.4.2026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C3A185-7F0B-4ACE-BBEE-4A6138819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13. Katolinen kirkko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EDCC385-2570-4919-BCB0-4066596E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1FB1B-E8C8-4B5E-B1C1-0BFDAE84AB6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078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F15B99-E9C6-4283-AEC2-84D98F549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5C267-0A7F-435E-AED0-FC5DE8024E9D}" type="datetime1">
              <a:rPr lang="fi-FI" smtClean="0"/>
              <a:t>27.4.2026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3E1310-6A79-4BDB-8D36-3FF3B87F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13. Katolinen kirkko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08A27-1B83-40A1-9376-89239C901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6C3E0-6CEA-4058-931F-EEEE5E3076D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107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11F5300B-6543-4872-921F-3E94D072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F9C90-A1EF-4934-8C4D-2F6FC6A52E7A}" type="datetime1">
              <a:rPr lang="fi-FI" smtClean="0"/>
              <a:t>27.4.2026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A3DB2936-B3DE-4AE1-A618-D0B2F931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13. Katolinen kirkko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6CADAEFC-99F6-4E28-A64B-2B24D131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DFBB9-9B24-4BF5-828E-D0A91B1327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51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7708C4E4-3B30-4811-9D8D-36BAEF346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7EAD0-444E-461A-AA39-764387EECCD0}" type="datetime1">
              <a:rPr lang="fi-FI" smtClean="0"/>
              <a:t>27.4.2026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80BD086-619A-47AA-9420-14FE939D0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13. Katolinen kirkko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7423806F-4DC8-48FA-9DFC-38EA2285B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1AF6A-3AD8-4608-A88D-DE5912880D4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873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7C2F5586-E500-47F6-A295-1BB262FC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1CE8F-7E06-4877-9259-BA8B4F5DDFAC}" type="datetime1">
              <a:rPr lang="fi-FI" smtClean="0"/>
              <a:t>27.4.2026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A567EE0-BDCC-458E-B0DA-591E1FF9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13. Katolinen kirkko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3C1BFC34-80DF-4991-B6FB-579AED68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18B9D-E9A1-420E-A508-E539CFAF85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95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F4B3C23E-6667-4184-8840-3675D28FF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DC836-3B51-457A-B76E-B108661C3D11}" type="datetime1">
              <a:rPr lang="fi-FI" smtClean="0"/>
              <a:t>27.4.2026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488046CA-5570-4D5E-BBA4-674FDD24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13. Katolinen kirkko</a:t>
            </a: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96D59866-23FD-41E2-B8EC-9B511ED9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A44CC-96F3-4320-801D-EB5DB229DA6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024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E2ED750D-FD58-4404-B6A5-30CDDB54F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08416-686C-44A7-878B-910CA958034F}" type="datetime1">
              <a:rPr lang="fi-FI" smtClean="0"/>
              <a:t>27.4.2026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87D7741-E6DB-4A50-BA24-59067483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13. Katolinen kirkko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C29A21E4-6838-42C9-812C-052181A0A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6DF0D-19BD-4C54-9BE4-9779AF01D9B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038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65EA9AC-E186-41C8-8B52-422C7FB25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D14C0-5FAB-4551-827F-D4794B40F9A8}" type="datetime1">
              <a:rPr lang="fi-FI" smtClean="0"/>
              <a:t>27.4.2026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2F1276AF-C27E-409F-AACA-002938501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13. Katolinen kirkko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C5E2F57-3B6F-480B-ABBB-7EBFC06A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FEBD6-6EEF-4875-877D-BE29F49C47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24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14085B97-98C2-49A5-8470-E778B42E57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ots. perustyyl. napsautt.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6978D60B-4095-4493-8799-E92A10BBC2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1D57F6-CAAD-41DC-BC20-4CD2ABA67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8D9691-0340-4772-9420-DE97242B5055}" type="datetime1">
              <a:rPr lang="fi-FI" smtClean="0"/>
              <a:t>27.4.2026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FD9B32-E1DD-402A-9940-16925565B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13. Katolinen kirkko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74DED2-AF73-4178-B310-59C4B70BB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5D05AB-3EA4-4E98-908F-7F30D17DE00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D694EB-E207-48D4-A508-CBBE8382F9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800" dirty="0">
                <a:latin typeface="+mn-lt"/>
              </a:rPr>
              <a:t>13. Katolinen kirkko</a:t>
            </a:r>
          </a:p>
        </p:txBody>
      </p:sp>
      <p:sp>
        <p:nvSpPr>
          <p:cNvPr id="2051" name="Alaotsikko 2">
            <a:extLst>
              <a:ext uri="{FF2B5EF4-FFF2-40B4-BE49-F238E27FC236}">
                <a16:creationId xmlns:a16="http://schemas.microsoft.com/office/drawing/2014/main" id="{527B8528-272B-4F1B-9BC7-4390F3F102F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altLang="fi-FI" sz="2200"/>
              <a:t>Ydinsisällöt</a:t>
            </a:r>
            <a:endParaRPr lang="fi-FI" altLang="fi-FI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Katolisen kirkon historiaa Suomessa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5967953" cy="4633913"/>
          </a:xfrm>
        </p:spPr>
        <p:txBody>
          <a:bodyPr/>
          <a:lstStyle/>
          <a:p>
            <a:r>
              <a:rPr lang="fi-FI" altLang="fi-FI" sz="2200" dirty="0"/>
              <a:t>Katolinen kirkko oli Suomen valtakirkko ennen 1500-luvun reformaatiota.</a:t>
            </a:r>
          </a:p>
          <a:p>
            <a:r>
              <a:rPr lang="fi-FI" altLang="fi-FI" sz="2200" dirty="0"/>
              <a:t>Suomessa on jäljellä monia keskiaikaisia kivikirkkoja, jotka olivat alun perin katolisia.</a:t>
            </a:r>
          </a:p>
          <a:p>
            <a:r>
              <a:rPr lang="fi-FI" altLang="fi-FI" sz="2200" dirty="0"/>
              <a:t>Katolisuus palasi Suomeen 1700-luvulla dominikaanimunkkien mukana.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13. Katolinen kirkko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  <p:pic>
        <p:nvPicPr>
          <p:cNvPr id="6" name="Kuva 5" descr="Kuva, joka sisältää kohteen ulko, taivas, rakennus, palvontapaikka&#10;&#10;Kuvaus luotu automaattisesti">
            <a:extLst>
              <a:ext uri="{FF2B5EF4-FFF2-40B4-BE49-F238E27FC236}">
                <a16:creationId xmlns:a16="http://schemas.microsoft.com/office/drawing/2014/main" id="{042A7BA4-7C8C-5237-145E-E536C771F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080" y="2007553"/>
            <a:ext cx="5180412" cy="343979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Katolinen kirkko nykyään Suomessa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5609734" cy="4633913"/>
          </a:xfrm>
        </p:spPr>
        <p:txBody>
          <a:bodyPr/>
          <a:lstStyle/>
          <a:p>
            <a:r>
              <a:rPr lang="fi-FI" altLang="fi-FI" sz="2200" dirty="0"/>
              <a:t>Katolisella kirkolla on nykyään Suomessa noin 15 000 jäsentä.</a:t>
            </a:r>
          </a:p>
          <a:p>
            <a:r>
              <a:rPr lang="fi-FI" altLang="fi-FI" sz="2200" dirty="0"/>
              <a:t>Jäsenet ovat monista eri maista, joten toimintaa järjestetään lukuisilla eri kielillä.</a:t>
            </a:r>
          </a:p>
          <a:p>
            <a:r>
              <a:rPr lang="fi-FI" altLang="fi-FI" sz="2200" dirty="0"/>
              <a:t>Suomessa katolisen kirkon piirissä toimii sisar- ja veljeskuntia.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13. Katolinen kirkko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  <p:pic>
        <p:nvPicPr>
          <p:cNvPr id="6" name="Kuva 5" descr="Kuva, joka sisältää kohteen henkilö, sisä, henkilöt, ryhmä&#10;&#10;Kuvaus luotu automaattisesti">
            <a:extLst>
              <a:ext uri="{FF2B5EF4-FFF2-40B4-BE49-F238E27FC236}">
                <a16:creationId xmlns:a16="http://schemas.microsoft.com/office/drawing/2014/main" id="{3E661C54-DC4A-722C-06BB-F063858F8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449" y="2012950"/>
            <a:ext cx="5143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1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Kirkon toimintamuodot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6957767" cy="4633913"/>
          </a:xfrm>
        </p:spPr>
        <p:txBody>
          <a:bodyPr/>
          <a:lstStyle/>
          <a:p>
            <a:r>
              <a:rPr lang="fi-FI" altLang="fi-FI" sz="2200" dirty="0"/>
              <a:t>Tärkein toimitus on messu eli ehtoollisjumalanpalvelus.</a:t>
            </a:r>
          </a:p>
          <a:p>
            <a:r>
              <a:rPr lang="fi-FI" altLang="fi-FI" sz="2200" dirty="0"/>
              <a:t>Elämänvaiheisiin liittyy seitsemän sakramenttia (kaste, vahvistus, rippi, eukaristia, avioliitto, pappisvihkimys ja sairaanvoitelu).</a:t>
            </a:r>
          </a:p>
          <a:p>
            <a:r>
              <a:rPr lang="fi-FI" altLang="fi-FI" sz="2200" dirty="0"/>
              <a:t>Pyhiinvaelluksia ja kulkueita toteutetaan Suomessa pienimuotoisesti.</a:t>
            </a:r>
          </a:p>
          <a:p>
            <a:r>
              <a:rPr lang="fi-FI" altLang="fi-FI" sz="2200" dirty="0"/>
              <a:t>Lapsille järjestetään uskonnonopetusta, kerhoja ja leirejä.</a:t>
            </a:r>
          </a:p>
          <a:p>
            <a:r>
              <a:rPr lang="fi-FI" altLang="fi-FI" sz="2200" dirty="0"/>
              <a:t>Avustustoimintaa organisoi muun muassa kansainvälinen </a:t>
            </a:r>
            <a:r>
              <a:rPr lang="fi-FI" altLang="fi-FI" sz="2200" dirty="0" err="1"/>
              <a:t>Caritas</a:t>
            </a:r>
            <a:r>
              <a:rPr lang="fi-FI" altLang="fi-FI" sz="2200" dirty="0"/>
              <a:t>-järjestö.</a:t>
            </a:r>
          </a:p>
          <a:p>
            <a:r>
              <a:rPr lang="fi-FI" altLang="fi-FI" sz="2200" dirty="0"/>
              <a:t>Katolinen tiedotuskeskus huolehtii kirkon tiedotustyöstä.</a:t>
            </a:r>
          </a:p>
          <a:p>
            <a:r>
              <a:rPr lang="fi-FI" altLang="fi-FI" sz="2200" dirty="0"/>
              <a:t>Sääntökunnat ja järjestöt toimivat oman kutsumuksensa ja luostarisääntönsä mukaisesti.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13. Katolinen kirkko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  <p:pic>
        <p:nvPicPr>
          <p:cNvPr id="6" name="Kuva 5" descr="Kuva, joka sisältää kohteen sisä, henkilö, seinä, istuminen&#10;&#10;Kuvaus luotu automaattisesti">
            <a:extLst>
              <a:ext uri="{FF2B5EF4-FFF2-40B4-BE49-F238E27FC236}">
                <a16:creationId xmlns:a16="http://schemas.microsoft.com/office/drawing/2014/main" id="{E76431D7-BD62-E398-081E-4435A4FEE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51" y="2246099"/>
            <a:ext cx="4055588" cy="270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843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Hallinto ja talous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6712670" cy="4633913"/>
          </a:xfrm>
        </p:spPr>
        <p:txBody>
          <a:bodyPr/>
          <a:lstStyle/>
          <a:p>
            <a:r>
              <a:rPr lang="fi-FI" altLang="fi-FI" sz="2200" dirty="0"/>
              <a:t>Kirkon ylimpänä johtajana on paavi.</a:t>
            </a:r>
          </a:p>
          <a:p>
            <a:r>
              <a:rPr lang="fi-FI" altLang="fi-FI" sz="2200" dirty="0"/>
              <a:t>Katolisella kirkolla on oma kanoninen laki. </a:t>
            </a:r>
          </a:p>
          <a:p>
            <a:r>
              <a:rPr lang="fi-FI" altLang="fi-FI" sz="2200" dirty="0"/>
              <a:t>Koko Suomi kuuluu Helsingin hiippakuntaan.</a:t>
            </a:r>
          </a:p>
          <a:p>
            <a:r>
              <a:rPr lang="fi-FI" altLang="fi-FI" sz="2200" dirty="0"/>
              <a:t>Suomalaissyntyinen isä Teemu Sippo toimi katolisen kirkon piispana 2009–2019. Hänen eläköitymisensä jälkeen piispanistuin on ollut täyttämättä.</a:t>
            </a:r>
          </a:p>
          <a:p>
            <a:r>
              <a:rPr lang="fi-FI" altLang="fi-FI" sz="2200" dirty="0"/>
              <a:t>Piispan alaisuudessa on erilaisia neuvostoja. </a:t>
            </a:r>
          </a:p>
          <a:p>
            <a:r>
              <a:rPr lang="fi-FI" altLang="fi-FI" sz="2200" dirty="0"/>
              <a:t>Suomessa on seitsemän katolista seurakuntaa.</a:t>
            </a:r>
          </a:p>
          <a:p>
            <a:r>
              <a:rPr lang="fi-FI" altLang="fi-FI" sz="2200" dirty="0"/>
              <a:t>Täysi-ikäisiltä jäseniltä kerätään vapaaehtoinen jäsenmaksu. </a:t>
            </a:r>
          </a:p>
          <a:p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13. Katolinen kirkko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  <p:pic>
        <p:nvPicPr>
          <p:cNvPr id="6" name="Kuva 5" descr="Kuva, joka sisältää kohteen henkilö, seinä, sisä, pukeutunut&#10;&#10;Kuvaus luotu automaattisesti">
            <a:extLst>
              <a:ext uri="{FF2B5EF4-FFF2-40B4-BE49-F238E27FC236}">
                <a16:creationId xmlns:a16="http://schemas.microsoft.com/office/drawing/2014/main" id="{6F35EC6A-C3D6-9C02-82E2-582F373478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815" y="1690218"/>
            <a:ext cx="3840946" cy="384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50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Sääntökunnat ja järjestöt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7198453" cy="4633913"/>
          </a:xfrm>
        </p:spPr>
        <p:txBody>
          <a:bodyPr/>
          <a:lstStyle/>
          <a:p>
            <a:r>
              <a:rPr lang="fi-FI" altLang="fi-FI" sz="2200" dirty="0"/>
              <a:t>Suomessa toimii nykyisin oman kutsumuksensa ja luostarisääntönsä mukaisesti kahdeksan sisar- tai veljeskuntaa.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Esimerkiksi </a:t>
            </a:r>
            <a:r>
              <a:rPr lang="fi-FI" altLang="fi-FI" sz="2200" dirty="0" err="1"/>
              <a:t>ursuliinit</a:t>
            </a:r>
            <a:r>
              <a:rPr lang="fi-FI" altLang="fi-FI" sz="2200" dirty="0"/>
              <a:t> ovat keskittyneet lasten ja nuorten kasvatustyöhön.</a:t>
            </a:r>
          </a:p>
          <a:p>
            <a:r>
              <a:rPr lang="fi-FI" altLang="fi-FI" sz="2200" dirty="0"/>
              <a:t>Sääntökunnilla on myös maallikkojäseniä, jotka eivät asu luostareissa mutta jakavat sääntökunnan periaatteet ja osallistuvat niiden harjoittamaan toimintaan.</a:t>
            </a:r>
          </a:p>
          <a:p>
            <a:r>
              <a:rPr lang="fi-FI" altLang="fi-FI" sz="2200" dirty="0"/>
              <a:t>Suomessa toimii myös Espanjassa perustettu Opus </a:t>
            </a:r>
            <a:r>
              <a:rPr lang="fi-FI" altLang="fi-FI" sz="2200" dirty="0" err="1"/>
              <a:t>Dei</a:t>
            </a:r>
            <a:r>
              <a:rPr lang="fi-FI" altLang="fi-FI" sz="2200" dirty="0"/>
              <a:t>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13. Katolinen kirkko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  <p:pic>
        <p:nvPicPr>
          <p:cNvPr id="6" name="Kuva 5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3272BD70-9419-2AD6-19E5-4EC4748E3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736618"/>
            <a:ext cx="2667440" cy="424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49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275</Words>
  <Application>Microsoft Office PowerPoint</Application>
  <PresentationFormat>Laajakuva</PresentationFormat>
  <Paragraphs>41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Office-teema</vt:lpstr>
      <vt:lpstr>13. Katolinen kirkko</vt:lpstr>
      <vt:lpstr>Katolisen kirkon historiaa Suomessa</vt:lpstr>
      <vt:lpstr>Katolinen kirkko nykyään Suomessa</vt:lpstr>
      <vt:lpstr>Kirkon toimintamuodot</vt:lpstr>
      <vt:lpstr>Hallinto ja talous</vt:lpstr>
      <vt:lpstr>Sääntökunnat ja järjestöt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Diaesityksen otsikko, koko 48</dc:title>
  <dc:creator>Taina Vuokko</dc:creator>
  <cp:lastModifiedBy>Anne Saari</cp:lastModifiedBy>
  <cp:revision>31</cp:revision>
  <dcterms:created xsi:type="dcterms:W3CDTF">2021-06-01T16:07:13Z</dcterms:created>
  <dcterms:modified xsi:type="dcterms:W3CDTF">2026-04-27T10:26:45Z</dcterms:modified>
</cp:coreProperties>
</file>