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27.4.2026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34501-EC59-4EF5-B2D0-4EDB2398C31C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Ortodoksinen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058C0-E326-47DA-9D14-CE195A127C67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Ortodoksinen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2BF7-EDF0-4667-AC12-61B9E44D64FF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Ortodoksinen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5DA6-5C36-49F9-9472-5EA8D4E87C9C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Ortodoksinen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04BB-E16A-40F5-89B2-3FA0CA5F0F6C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Ortodoksinen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6374-EBF6-41B0-A41E-3415AECE2CA8}" type="datetime1">
              <a:rPr lang="fi-FI" smtClean="0"/>
              <a:t>27.4.2026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Ortodoksinen kirkko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4E442-FDEA-4669-B38C-4C399A08FCEF}" type="datetime1">
              <a:rPr lang="fi-FI" smtClean="0"/>
              <a:t>27.4.2026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Ortodoksinen kirkko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FD794-BF30-405C-A518-B695A710E082}" type="datetime1">
              <a:rPr lang="fi-FI" smtClean="0"/>
              <a:t>27.4.2026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Ortodoksinen kirkko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4CFF-3C88-4B7E-85B2-B51ABD44C46E}" type="datetime1">
              <a:rPr lang="fi-FI" smtClean="0"/>
              <a:t>27.4.2026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Ortodoksinen kirkko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F9E59-831D-4362-A7C3-5D52EA4FF34C}" type="datetime1">
              <a:rPr lang="fi-FI" smtClean="0"/>
              <a:t>27.4.2026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Ortodoksinen kirkko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B01F-9EF4-4845-9A07-F59BDD37E311}" type="datetime1">
              <a:rPr lang="fi-FI" smtClean="0"/>
              <a:t>27.4.2026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Ortodoksinen kirkko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9220F2-3D15-47FE-8BC1-5C23CD1F6D5E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12. Ortodoksinen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12. Ortodoksinen kirkko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/>
              <a:t>Ydinsisällöt</a:t>
            </a:r>
            <a:endParaRPr lang="fi-FI" altLang="fi-FI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Suomen ortodoksinen kirkko tänään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193437" cy="4633913"/>
          </a:xfrm>
        </p:spPr>
        <p:txBody>
          <a:bodyPr/>
          <a:lstStyle/>
          <a:p>
            <a:r>
              <a:rPr lang="fi-FI" altLang="fi-FI" sz="2200" dirty="0"/>
              <a:t>Ortodoksisella kirkolla on luterilaisen kirkon tavoin lakiin perustuva erityisasema kansankirkkona sen historian ja kulttuurisen merkityksen takia.</a:t>
            </a:r>
          </a:p>
          <a:p>
            <a:r>
              <a:rPr lang="fi-FI" altLang="fi-FI" sz="2200" dirty="0"/>
              <a:t>Kirkkoon kuuluu noin 60 000 jäsentä (noin prosentti väestöstä).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Kirkon jäsenmäärä on ollut viime aikoina laskusuunnassa. </a:t>
            </a:r>
          </a:p>
          <a:p>
            <a:r>
              <a:rPr lang="fi-FI" altLang="fi-FI" sz="2200" dirty="0"/>
              <a:t>Historiallisista syistä karjalainen kulttuuri on vaikuttanut voimakkaasti suomalaiseen ortodoksisuuteen.</a:t>
            </a:r>
          </a:p>
          <a:p>
            <a:r>
              <a:rPr lang="fi-FI" altLang="fi-FI" sz="2200" dirty="0"/>
              <a:t>Suomen ortodoksinen kirkko on osa maailmanlaajuista ortodoksisuutta, mutta se on tehnyt myös omia linjauksia.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Esim. Muiden maiden ortodoksikirkoista poiketen Suomen ortodoksikirkko käyttää lännen kirkkokalenteria.	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Ortodoksinen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6" name="Kuva 5" descr="Kuva, joka sisältää kohteen rakennus, ulko, kirkko, palvontapaikka&#10;&#10;Kuvaus luotu automaattisesti">
            <a:extLst>
              <a:ext uri="{FF2B5EF4-FFF2-40B4-BE49-F238E27FC236}">
                <a16:creationId xmlns:a16="http://schemas.microsoft.com/office/drawing/2014/main" id="{8F96CB85-6AA6-A389-04B6-CAD226FCC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84" y="1422400"/>
            <a:ext cx="3979231" cy="4933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Jumalanpalvelukset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5336357" cy="4633913"/>
          </a:xfrm>
        </p:spPr>
        <p:txBody>
          <a:bodyPr/>
          <a:lstStyle/>
          <a:p>
            <a:r>
              <a:rPr lang="fi-FI" altLang="fi-FI" sz="2200" dirty="0"/>
              <a:t>Jumalanpalvelus on ortodoksisen uskonelämän keskus.</a:t>
            </a:r>
          </a:p>
          <a:p>
            <a:r>
              <a:rPr lang="fi-FI" altLang="fi-FI" sz="2200" dirty="0"/>
              <a:t>Se sisältää paljon konkreettisia elementtejä, kuten ikonit ja suitsukkeet.</a:t>
            </a:r>
          </a:p>
          <a:p>
            <a:r>
              <a:rPr lang="fi-FI" altLang="fi-FI" sz="2200" dirty="0"/>
              <a:t>Kirkossa ei käytetä soittimia vaan kuoro hoitaa musiikkiosuudet.</a:t>
            </a:r>
          </a:p>
          <a:p>
            <a:r>
              <a:rPr lang="fi-FI" altLang="fi-FI" sz="2200" dirty="0"/>
              <a:t>Jumalanpalveluksen kielenä on yleensä suomi.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Ortodoksinen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6" name="Kuva 5" descr="Kuva, joka sisältää kohteen sisä, laskuri&#10;&#10;Kuvaus luotu automaattisesti">
            <a:extLst>
              <a:ext uri="{FF2B5EF4-FFF2-40B4-BE49-F238E27FC236}">
                <a16:creationId xmlns:a16="http://schemas.microsoft.com/office/drawing/2014/main" id="{CEB508CA-00EC-6080-BD32-04F724D6B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32" y="1844446"/>
            <a:ext cx="5560051" cy="376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1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3EB972-8636-76D7-DADD-D7A8C64C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827F1AC8-0176-7864-7620-6A17B1276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44" y="1690688"/>
            <a:ext cx="3690411" cy="3954012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DC59C72-3261-5002-51D6-BD493E13A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Ortodoksinen kirkko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5AEE49-091D-F8C7-D129-4C9EFF07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64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Lisätietoa toimituksista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505280" cy="4633913"/>
          </a:xfrm>
        </p:spPr>
        <p:txBody>
          <a:bodyPr/>
          <a:lstStyle/>
          <a:p>
            <a:r>
              <a:rPr lang="fi-FI" altLang="fi-FI" sz="2200" dirty="0"/>
              <a:t>Kastettavalla on oltava ainakin yksi kastettavan sukupuolta oleva ortodoksinen kummi.</a:t>
            </a:r>
          </a:p>
          <a:p>
            <a:r>
              <a:rPr lang="fi-FI" altLang="fi-FI" sz="2200" dirty="0"/>
              <a:t>Ortodoksinuoret voivat käydä niin sanotun kristinoppikoulun, mutta sen päätteeksi ei ole konfirmaatiota. Mirhavoitelu vastaa konfirmaatiota.</a:t>
            </a:r>
          </a:p>
          <a:p>
            <a:r>
              <a:rPr lang="fi-FI" altLang="fi-FI" sz="2200" dirty="0"/>
              <a:t>Ehtoolliselle saavat osallistua vain ortodoksit.</a:t>
            </a:r>
          </a:p>
          <a:p>
            <a:r>
              <a:rPr lang="fi-FI" altLang="fi-FI" sz="2200" dirty="0"/>
              <a:t>Avioero sallitaan, mutta uudelleenvihkimisen kaava on erilainen kuin ensimmäisen vihkimisen.</a:t>
            </a:r>
          </a:p>
          <a:p>
            <a:r>
              <a:rPr lang="fi-FI" altLang="fi-FI" sz="2200" dirty="0"/>
              <a:t>Kuoleman jälkeen pidetään useita muistojumalanpalveluksia eli </a:t>
            </a:r>
            <a:r>
              <a:rPr lang="fi-FI" altLang="fi-FI" sz="2200" dirty="0" err="1"/>
              <a:t>panihidoja</a:t>
            </a:r>
            <a:r>
              <a:rPr lang="fi-FI" altLang="fi-FI" sz="2200" dirty="0"/>
              <a:t>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Ortodoksinen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6" name="Kuva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24EDDB82-6821-6D9A-D284-B6B1B5C5B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831" y="1202081"/>
            <a:ext cx="3679596" cy="551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3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Muu kirkon toiminta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637256" cy="4633913"/>
          </a:xfrm>
        </p:spPr>
        <p:txBody>
          <a:bodyPr/>
          <a:lstStyle/>
          <a:p>
            <a:r>
              <a:rPr lang="fi-FI" altLang="fi-FI" sz="2200" dirty="0"/>
              <a:t>Ortodoksiset seurakunnat järjestävät monenlaista toimintaa, kuten ikoninmaalauskursseja ja kuorotoimintaa.</a:t>
            </a:r>
          </a:p>
          <a:p>
            <a:r>
              <a:rPr lang="fi-FI" altLang="fi-FI" sz="2200" dirty="0"/>
              <a:t>Lapsi- ja nuorisotyöllä pyritään tukemaan ortodoksista identiteettiä järjestämällä leirejä, kerhoja ja kuoroja. </a:t>
            </a:r>
          </a:p>
          <a:p>
            <a:r>
              <a:rPr lang="fi-FI" altLang="fi-FI" sz="2200" dirty="0"/>
              <a:t>Hengellinen työ on seurakuntien vastuulla, mutta kirkon järjestöt tukevat niiden työtä.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Mm. Pyhien Sergein ja Hermanin veljeskunta ja Filantropia ry. </a:t>
            </a:r>
          </a:p>
          <a:p>
            <a:r>
              <a:rPr lang="fi-FI" altLang="fi-FI" sz="2200" dirty="0"/>
              <a:t>Suomessa on kaksi luostaria:  Uuden Valamon miesluostari ja Lintulan naisluostari.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Ortodoksinen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Kuva 5" descr="Kuva, joka sisältää kohteen rakennus, ulko, talo, taivas&#10;&#10;Kuvaus luotu automaattisesti">
            <a:extLst>
              <a:ext uri="{FF2B5EF4-FFF2-40B4-BE49-F238E27FC236}">
                <a16:creationId xmlns:a16="http://schemas.microsoft.com/office/drawing/2014/main" id="{C7D298DA-3966-C9FC-A873-AE5488BD3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12" y="1142161"/>
            <a:ext cx="3896552" cy="543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Kirkon hallinto ja talous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231144" cy="4633913"/>
          </a:xfrm>
        </p:spPr>
        <p:txBody>
          <a:bodyPr/>
          <a:lstStyle/>
          <a:p>
            <a:r>
              <a:rPr lang="fi-FI" altLang="fi-FI" sz="2200" dirty="0"/>
              <a:t>Kirkko kuuluu Konstantinopolin ekumeeniseen patriarkaattiin, mutta sillä on laaja autonomia eli itsehallinto.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Kirkko on mm. päättänyt seurata lännen kalenteria kirkkovuoden suurten juhlien suhteen. </a:t>
            </a:r>
          </a:p>
          <a:p>
            <a:r>
              <a:rPr lang="fi-FI" altLang="fi-FI" sz="2200" dirty="0"/>
              <a:t>Suomen ortodoksinen kirkko on jaettu kolmeen hiippakuntaan: Karjala, Helsinki ja Oulu</a:t>
            </a:r>
          </a:p>
          <a:p>
            <a:r>
              <a:rPr lang="fi-FI" altLang="fi-FI" sz="2200" dirty="0"/>
              <a:t>Kirkkoa johtaa arkkipiispa. Muilla piispoilla on metropoliitan arvonimi.</a:t>
            </a:r>
          </a:p>
          <a:p>
            <a:r>
              <a:rPr lang="fi-FI" altLang="fi-FI" sz="2200" dirty="0"/>
              <a:t>Ortodoksisen kirkon hallinto muistuttaa evankelis-luterilaisen kirkon hallintoa.</a:t>
            </a:r>
          </a:p>
          <a:p>
            <a:r>
              <a:rPr lang="fi-FI" altLang="fi-FI" sz="2200" dirty="0"/>
              <a:t>Kirkon toiminta rahoitetaan pääosin kirkollisverolla.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Ortodoksinen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6" name="Kuva 5" descr="Kuva, joka sisältää kohteen henkilö, päällä pitäminen, hattu, pukeutunut&#10;&#10;Kuvaus luotu automaattisesti">
            <a:extLst>
              <a:ext uri="{FF2B5EF4-FFF2-40B4-BE49-F238E27FC236}">
                <a16:creationId xmlns:a16="http://schemas.microsoft.com/office/drawing/2014/main" id="{6C3EBF07-364F-7F28-1119-80CFC566D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10249"/>
            <a:ext cx="4038600" cy="54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8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Suhtautuminen ajankohtaisiin kysymyksiin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Suomen ortodoksinen kirkko on opetuksessaan sidoksissa maailmanlaajuiseen ortodoksiseen kirkkoon.</a:t>
            </a:r>
          </a:p>
          <a:p>
            <a:r>
              <a:rPr lang="fi-FI" altLang="fi-FI" sz="2200" dirty="0"/>
              <a:t>Ortodoksisuutta pidetään usein suvaitsevaisempana uskona kuin luterilaisuutta, mutta joissain asioissa ortodoksisuus edustaa arvokonservatiivisuutta. </a:t>
            </a:r>
          </a:p>
          <a:p>
            <a:r>
              <a:rPr lang="fi-FI" altLang="fi-FI" sz="2200" dirty="0"/>
              <a:t>Kirkon lainsäädäntö ei saa olla ristiriidassa perustuslain tai kansainvälisten sopimusten kanssa.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Ortodoksinen kirkko ei kuitenkaan hyväksy naispappeutta tai samaa sukupuolta olevien henkilöiden kirkollista vihkimistä. </a:t>
            </a:r>
          </a:p>
          <a:p>
            <a:r>
              <a:rPr lang="fi-FI" altLang="fi-FI" sz="2200" dirty="0"/>
              <a:t>Ortodoksikirkossa ns. </a:t>
            </a:r>
            <a:r>
              <a:rPr lang="fi-FI" altLang="fi-FI" sz="2200" dirty="0" err="1"/>
              <a:t>kanonit</a:t>
            </a:r>
            <a:r>
              <a:rPr lang="fi-FI" altLang="fi-FI" sz="2200" dirty="0"/>
              <a:t> ovat jo varhaiskirkon aikaan hyväksyttyjä kirkollisia sääntöjä tai lakeja, joiden avulla kirkon oppeja sovelletaan elämänkysymyksiin ja eettisiin ongelmiin.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Suomen ortodoksinen piispainkokous on arvioinut useita </a:t>
            </a:r>
            <a:r>
              <a:rPr lang="fi-FI" altLang="fi-FI" sz="2200" dirty="0" err="1"/>
              <a:t>kanoneita</a:t>
            </a:r>
            <a:r>
              <a:rPr lang="fi-FI" altLang="fi-FI" sz="2200" dirty="0"/>
              <a:t> suomalaisessa kontekstissa, mm. avioliitto ortodoksin ja luterilaisen henkilön välillä on sallittu. </a:t>
            </a:r>
          </a:p>
          <a:p>
            <a:endParaRPr lang="fi-FI" altLang="fi-FI" sz="2200" dirty="0"/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Ortodoksinen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19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Ortodoksikirkon moninaisuus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8624582" cy="4633913"/>
          </a:xfrm>
        </p:spPr>
        <p:txBody>
          <a:bodyPr/>
          <a:lstStyle/>
          <a:p>
            <a:r>
              <a:rPr lang="fi-FI" altLang="fi-FI" sz="2200" dirty="0"/>
              <a:t>Suomessa toimii myös venäläisiä ortodoksiseurakuntia, jotka kuuluvat Moskovan patriarkaatin alaisuuteen. </a:t>
            </a:r>
          </a:p>
          <a:p>
            <a:r>
              <a:rPr lang="fi-FI" altLang="fi-FI" sz="2200" dirty="0"/>
              <a:t>Suomeen on saapunut Ukrainan pakolaisia, joista osa kuuluu Moskovan ja osa Konstantinopolin patriarkaatin alaisiin kirkkoihin. Näiden kirkkojen väliset kiristyneet suhteet heijastuvat myös Suomeen.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Eri kirkkoihin kuuluvat eivät voi rukoilla yhdessä.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Muut kirkot ovat sanoutuneet irti Moskovan patriarkan Venäjän hallintoa tukevasta politiikasta Ukrainan sodassa. </a:t>
            </a:r>
          </a:p>
          <a:p>
            <a:r>
              <a:rPr lang="fi-FI" altLang="fi-FI" sz="2200" dirty="0"/>
              <a:t>Suomessa on myös </a:t>
            </a:r>
            <a:r>
              <a:rPr lang="fi-FI" altLang="fi-FI" sz="2200" dirty="0" err="1"/>
              <a:t>orientaaliortodoksisia</a:t>
            </a:r>
            <a:r>
              <a:rPr lang="fi-FI" altLang="fi-FI" sz="2200" dirty="0"/>
              <a:t> kirkkoja, joiden jäsenistä suurin osa on maahanmuuttajia. </a:t>
            </a:r>
          </a:p>
          <a:p>
            <a:r>
              <a:rPr lang="fi-FI" altLang="fi-FI" sz="2200" dirty="0"/>
              <a:t>Suomen ortodoksisen kirkon jumalanpalveluksia toimitetaan monilla kielillä, koska ortodoksikirkkoon kuuluvat edustavat monenlaisia kulttuureita.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Lapin ortodoksisten saamelaisten eli kolttien jumalanpalveluksen kieli on kolttasaame.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Ortodoksinen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6" name="Kuva 5" descr="Kuva, joka sisältää kohteen henkilö, väkijoukko&#10;&#10;Kuvaus luotu automaattisesti">
            <a:extLst>
              <a:ext uri="{FF2B5EF4-FFF2-40B4-BE49-F238E27FC236}">
                <a16:creationId xmlns:a16="http://schemas.microsoft.com/office/drawing/2014/main" id="{041F8135-F731-3C25-0A2C-0BD7DDD0A2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56"/>
          <a:stretch/>
        </p:blipFill>
        <p:spPr>
          <a:xfrm>
            <a:off x="9260891" y="2960016"/>
            <a:ext cx="2688400" cy="25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57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545</Words>
  <Application>Microsoft Office PowerPoint</Application>
  <PresentationFormat>Laajakuva</PresentationFormat>
  <Paragraphs>64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12. Ortodoksinen kirkko</vt:lpstr>
      <vt:lpstr>Suomen ortodoksinen kirkko tänään</vt:lpstr>
      <vt:lpstr>Jumalanpalvelukset</vt:lpstr>
      <vt:lpstr>PowerPoint-esitys</vt:lpstr>
      <vt:lpstr>Lisätietoa toimituksista</vt:lpstr>
      <vt:lpstr>Muu kirkon toiminta</vt:lpstr>
      <vt:lpstr>Kirkon hallinto ja talous</vt:lpstr>
      <vt:lpstr>Suhtautuminen ajankohtaisiin kysymyksiin</vt:lpstr>
      <vt:lpstr>Ortodoksikirkon moninaisuus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29</cp:revision>
  <dcterms:created xsi:type="dcterms:W3CDTF">2021-06-01T16:07:13Z</dcterms:created>
  <dcterms:modified xsi:type="dcterms:W3CDTF">2026-04-27T10:21:31Z</dcterms:modified>
</cp:coreProperties>
</file>