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259" r:id="rId3"/>
    <p:sldId id="257" r:id="rId4"/>
    <p:sldId id="258" r:id="rId5"/>
    <p:sldId id="261" r:id="rId6"/>
    <p:sldId id="260" r:id="rId7"/>
    <p:sldId id="262" r:id="rId8"/>
    <p:sldId id="281" r:id="rId9"/>
    <p:sldId id="263" r:id="rId10"/>
    <p:sldId id="264" r:id="rId11"/>
    <p:sldId id="280" r:id="rId12"/>
    <p:sldId id="265" r:id="rId13"/>
    <p:sldId id="266" r:id="rId14"/>
    <p:sldId id="267" r:id="rId15"/>
    <p:sldId id="268" r:id="rId16"/>
    <p:sldId id="278" r:id="rId17"/>
    <p:sldId id="269" r:id="rId18"/>
    <p:sldId id="270" r:id="rId19"/>
    <p:sldId id="271" r:id="rId20"/>
    <p:sldId id="272" r:id="rId21"/>
    <p:sldId id="273" r:id="rId22"/>
    <p:sldId id="279" r:id="rId23"/>
    <p:sldId id="274" r:id="rId24"/>
    <p:sldId id="275" r:id="rId25"/>
  </p:sldIdLst>
  <p:sldSz cx="12192000" cy="6858000"/>
  <p:notesSz cx="6858000" cy="9144000"/>
  <p:defaultTextStyle>
    <a:defPPr>
      <a:defRPr lang="fi-FI"/>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Oletusosa" id="{64757281-A201-4065-8450-DBD8BD203BD0}">
          <p14:sldIdLst>
            <p14:sldId id="256"/>
            <p14:sldId id="259"/>
            <p14:sldId id="257"/>
            <p14:sldId id="258"/>
            <p14:sldId id="261"/>
            <p14:sldId id="260"/>
            <p14:sldId id="262"/>
            <p14:sldId id="281"/>
            <p14:sldId id="263"/>
            <p14:sldId id="264"/>
            <p14:sldId id="280"/>
            <p14:sldId id="265"/>
            <p14:sldId id="266"/>
            <p14:sldId id="267"/>
            <p14:sldId id="268"/>
            <p14:sldId id="278"/>
            <p14:sldId id="269"/>
            <p14:sldId id="270"/>
            <p14:sldId id="271"/>
            <p14:sldId id="272"/>
            <p14:sldId id="273"/>
            <p14:sldId id="279"/>
            <p14:sldId id="274"/>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45" autoAdjust="0"/>
    <p:restoredTop sz="94660"/>
  </p:normalViewPr>
  <p:slideViewPr>
    <p:cSldViewPr snapToGrid="0">
      <p:cViewPr varScale="1">
        <p:scale>
          <a:sx n="63" d="100"/>
          <a:sy n="63" d="100"/>
        </p:scale>
        <p:origin x="9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51B72-27CE-40BA-9C7A-A17EE35F0844}" type="datetimeFigureOut">
              <a:rPr lang="fi-FI" smtClean="0"/>
              <a:t>17.2.2025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9EC046-1BB7-4E45-8F24-472DD13F5666}" type="slidenum">
              <a:rPr lang="fi-FI" smtClean="0"/>
              <a:t>‹#›</a:t>
            </a:fld>
            <a:endParaRPr lang="fi-FI"/>
          </a:p>
        </p:txBody>
      </p:sp>
    </p:spTree>
    <p:extLst>
      <p:ext uri="{BB962C8B-B14F-4D97-AF65-F5344CB8AC3E}">
        <p14:creationId xmlns:p14="http://schemas.microsoft.com/office/powerpoint/2010/main" val="2210709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28B0DB0-714D-4942-B3F0-071849A47112}"/>
              </a:ext>
            </a:extLst>
          </p:cNvPr>
          <p:cNvSpPr>
            <a:spLocks noGrp="1"/>
          </p:cNvSpPr>
          <p:nvPr>
            <p:ph type="dt" sz="half" idx="10"/>
          </p:nvPr>
        </p:nvSpPr>
        <p:spPr/>
        <p:txBody>
          <a:bodyPr/>
          <a:lstStyle>
            <a:lvl1pPr>
              <a:defRPr/>
            </a:lvl1pPr>
          </a:lstStyle>
          <a:p>
            <a:pPr>
              <a:defRPr/>
            </a:pPr>
            <a:fld id="{9BF3B28D-6F62-45D1-A0F5-AC4C73A6B09D}" type="datetime1">
              <a:rPr lang="fi-FI" smtClean="0"/>
              <a:t>17.2.2025</a:t>
            </a:fld>
            <a:endParaRPr lang="fi-FI"/>
          </a:p>
        </p:txBody>
      </p:sp>
      <p:sp>
        <p:nvSpPr>
          <p:cNvPr id="5" name="Alatunnisteen paikkamerkki 4">
            <a:extLst>
              <a:ext uri="{FF2B5EF4-FFF2-40B4-BE49-F238E27FC236}">
                <a16:creationId xmlns:a16="http://schemas.microsoft.com/office/drawing/2014/main" id="{2DC707A0-A39C-4F26-82CD-CD00F91F69D6}"/>
              </a:ext>
            </a:extLst>
          </p:cNvPr>
          <p:cNvSpPr>
            <a:spLocks noGrp="1"/>
          </p:cNvSpPr>
          <p:nvPr>
            <p:ph type="ftr" sz="quarter" idx="11"/>
          </p:nvPr>
        </p:nvSpPr>
        <p:spPr/>
        <p:txBody>
          <a:bodyPr/>
          <a:lstStyle>
            <a:lvl1pPr>
              <a:defRPr/>
            </a:lvl1pPr>
          </a:lstStyle>
          <a:p>
            <a:pPr>
              <a:defRPr/>
            </a:pPr>
            <a:r>
              <a:rPr lang="fi-FI"/>
              <a:t>8. Hindulaisuuden kehitys ja peruskäsitykset</a:t>
            </a:r>
          </a:p>
        </p:txBody>
      </p:sp>
      <p:sp>
        <p:nvSpPr>
          <p:cNvPr id="6" name="Dian numeron paikkamerkki 5">
            <a:extLst>
              <a:ext uri="{FF2B5EF4-FFF2-40B4-BE49-F238E27FC236}">
                <a16:creationId xmlns:a16="http://schemas.microsoft.com/office/drawing/2014/main" id="{C496EA5F-C6A1-4ECC-B2D1-BC45C4EB920C}"/>
              </a:ext>
            </a:extLst>
          </p:cNvPr>
          <p:cNvSpPr>
            <a:spLocks noGrp="1"/>
          </p:cNvSpPr>
          <p:nvPr>
            <p:ph type="sldNum" sz="quarter" idx="12"/>
          </p:nvPr>
        </p:nvSpPr>
        <p:spPr/>
        <p:txBody>
          <a:bodyPr/>
          <a:lstStyle>
            <a:lvl1pPr>
              <a:defRPr/>
            </a:lvl1pPr>
          </a:lstStyle>
          <a:p>
            <a:pPr>
              <a:defRPr/>
            </a:pPr>
            <a:fld id="{0AD52959-2333-471C-8BD5-D73F1AEEC588}" type="slidenum">
              <a:rPr lang="fi-FI"/>
              <a:pPr>
                <a:defRPr/>
              </a:pPr>
              <a:t>‹#›</a:t>
            </a:fld>
            <a:endParaRPr lang="fi-FI"/>
          </a:p>
        </p:txBody>
      </p:sp>
    </p:spTree>
    <p:extLst>
      <p:ext uri="{BB962C8B-B14F-4D97-AF65-F5344CB8AC3E}">
        <p14:creationId xmlns:p14="http://schemas.microsoft.com/office/powerpoint/2010/main" val="1915066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BBC0CDC-B2E4-4A41-B3A8-90B22D14EFC4}"/>
              </a:ext>
            </a:extLst>
          </p:cNvPr>
          <p:cNvSpPr>
            <a:spLocks noGrp="1"/>
          </p:cNvSpPr>
          <p:nvPr>
            <p:ph type="dt" sz="half" idx="10"/>
          </p:nvPr>
        </p:nvSpPr>
        <p:spPr/>
        <p:txBody>
          <a:bodyPr/>
          <a:lstStyle>
            <a:lvl1pPr>
              <a:defRPr/>
            </a:lvl1pPr>
          </a:lstStyle>
          <a:p>
            <a:pPr>
              <a:defRPr/>
            </a:pPr>
            <a:fld id="{93CF8024-9391-4A6E-8593-5E80E2F450C3}" type="datetime1">
              <a:rPr lang="fi-FI" smtClean="0"/>
              <a:t>17.2.2025</a:t>
            </a:fld>
            <a:endParaRPr lang="fi-FI"/>
          </a:p>
        </p:txBody>
      </p:sp>
      <p:sp>
        <p:nvSpPr>
          <p:cNvPr id="5" name="Alatunnisteen paikkamerkki 4">
            <a:extLst>
              <a:ext uri="{FF2B5EF4-FFF2-40B4-BE49-F238E27FC236}">
                <a16:creationId xmlns:a16="http://schemas.microsoft.com/office/drawing/2014/main" id="{D34DCEAF-0DCB-4DCD-99F3-820A7FBB6547}"/>
              </a:ext>
            </a:extLst>
          </p:cNvPr>
          <p:cNvSpPr>
            <a:spLocks noGrp="1"/>
          </p:cNvSpPr>
          <p:nvPr>
            <p:ph type="ftr" sz="quarter" idx="11"/>
          </p:nvPr>
        </p:nvSpPr>
        <p:spPr/>
        <p:txBody>
          <a:bodyPr/>
          <a:lstStyle>
            <a:lvl1pPr>
              <a:defRPr/>
            </a:lvl1pPr>
          </a:lstStyle>
          <a:p>
            <a:pPr>
              <a:defRPr/>
            </a:pPr>
            <a:r>
              <a:rPr lang="fi-FI"/>
              <a:t>8. Hindulaisuuden kehitys ja peruskäsitykset</a:t>
            </a:r>
          </a:p>
        </p:txBody>
      </p:sp>
      <p:sp>
        <p:nvSpPr>
          <p:cNvPr id="6" name="Dian numeron paikkamerkki 5">
            <a:extLst>
              <a:ext uri="{FF2B5EF4-FFF2-40B4-BE49-F238E27FC236}">
                <a16:creationId xmlns:a16="http://schemas.microsoft.com/office/drawing/2014/main" id="{F23DE28B-6A38-448D-9294-E8A4F63E94B1}"/>
              </a:ext>
            </a:extLst>
          </p:cNvPr>
          <p:cNvSpPr>
            <a:spLocks noGrp="1"/>
          </p:cNvSpPr>
          <p:nvPr>
            <p:ph type="sldNum" sz="quarter" idx="12"/>
          </p:nvPr>
        </p:nvSpPr>
        <p:spPr/>
        <p:txBody>
          <a:bodyPr/>
          <a:lstStyle>
            <a:lvl1pPr>
              <a:defRPr/>
            </a:lvl1pPr>
          </a:lstStyle>
          <a:p>
            <a:pPr>
              <a:defRPr/>
            </a:pPr>
            <a:fld id="{72F13331-8653-43C8-9822-FB20E43CF9A1}" type="slidenum">
              <a:rPr lang="fi-FI"/>
              <a:pPr>
                <a:defRPr/>
              </a:pPr>
              <a:t>‹#›</a:t>
            </a:fld>
            <a:endParaRPr lang="fi-FI"/>
          </a:p>
        </p:txBody>
      </p:sp>
    </p:spTree>
    <p:extLst>
      <p:ext uri="{BB962C8B-B14F-4D97-AF65-F5344CB8AC3E}">
        <p14:creationId xmlns:p14="http://schemas.microsoft.com/office/powerpoint/2010/main" val="1522450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1160CE1-60C2-4D2A-B118-66EF38BE6734}"/>
              </a:ext>
            </a:extLst>
          </p:cNvPr>
          <p:cNvSpPr>
            <a:spLocks noGrp="1"/>
          </p:cNvSpPr>
          <p:nvPr>
            <p:ph type="dt" sz="half" idx="10"/>
          </p:nvPr>
        </p:nvSpPr>
        <p:spPr/>
        <p:txBody>
          <a:bodyPr/>
          <a:lstStyle>
            <a:lvl1pPr>
              <a:defRPr/>
            </a:lvl1pPr>
          </a:lstStyle>
          <a:p>
            <a:pPr>
              <a:defRPr/>
            </a:pPr>
            <a:fld id="{A9A3E3FA-E2D5-4E7F-A37C-61E7516CDFF5}" type="datetime1">
              <a:rPr lang="fi-FI" smtClean="0"/>
              <a:t>17.2.2025</a:t>
            </a:fld>
            <a:endParaRPr lang="fi-FI"/>
          </a:p>
        </p:txBody>
      </p:sp>
      <p:sp>
        <p:nvSpPr>
          <p:cNvPr id="5" name="Alatunnisteen paikkamerkki 4">
            <a:extLst>
              <a:ext uri="{FF2B5EF4-FFF2-40B4-BE49-F238E27FC236}">
                <a16:creationId xmlns:a16="http://schemas.microsoft.com/office/drawing/2014/main" id="{61F67DC0-D192-41D8-8EF3-D7F120C4734D}"/>
              </a:ext>
            </a:extLst>
          </p:cNvPr>
          <p:cNvSpPr>
            <a:spLocks noGrp="1"/>
          </p:cNvSpPr>
          <p:nvPr>
            <p:ph type="ftr" sz="quarter" idx="11"/>
          </p:nvPr>
        </p:nvSpPr>
        <p:spPr/>
        <p:txBody>
          <a:bodyPr/>
          <a:lstStyle>
            <a:lvl1pPr>
              <a:defRPr/>
            </a:lvl1pPr>
          </a:lstStyle>
          <a:p>
            <a:pPr>
              <a:defRPr/>
            </a:pPr>
            <a:r>
              <a:rPr lang="fi-FI"/>
              <a:t>8. Hindulaisuuden kehitys ja peruskäsitykset</a:t>
            </a:r>
          </a:p>
        </p:txBody>
      </p:sp>
      <p:sp>
        <p:nvSpPr>
          <p:cNvPr id="6" name="Dian numeron paikkamerkki 5">
            <a:extLst>
              <a:ext uri="{FF2B5EF4-FFF2-40B4-BE49-F238E27FC236}">
                <a16:creationId xmlns:a16="http://schemas.microsoft.com/office/drawing/2014/main" id="{35802C89-204C-4A25-AD71-13353D35CE84}"/>
              </a:ext>
            </a:extLst>
          </p:cNvPr>
          <p:cNvSpPr>
            <a:spLocks noGrp="1"/>
          </p:cNvSpPr>
          <p:nvPr>
            <p:ph type="sldNum" sz="quarter" idx="12"/>
          </p:nvPr>
        </p:nvSpPr>
        <p:spPr/>
        <p:txBody>
          <a:bodyPr/>
          <a:lstStyle>
            <a:lvl1pPr>
              <a:defRPr/>
            </a:lvl1pPr>
          </a:lstStyle>
          <a:p>
            <a:pPr>
              <a:defRPr/>
            </a:pPr>
            <a:fld id="{8594E661-F3A9-4381-BAE1-A1A8773D1572}" type="slidenum">
              <a:rPr lang="fi-FI"/>
              <a:pPr>
                <a:defRPr/>
              </a:pPr>
              <a:t>‹#›</a:t>
            </a:fld>
            <a:endParaRPr lang="fi-FI"/>
          </a:p>
        </p:txBody>
      </p:sp>
    </p:spTree>
    <p:extLst>
      <p:ext uri="{BB962C8B-B14F-4D97-AF65-F5344CB8AC3E}">
        <p14:creationId xmlns:p14="http://schemas.microsoft.com/office/powerpoint/2010/main" val="1685892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C9200AB-15F9-4B69-8522-367850418809}"/>
              </a:ext>
            </a:extLst>
          </p:cNvPr>
          <p:cNvSpPr>
            <a:spLocks noGrp="1"/>
          </p:cNvSpPr>
          <p:nvPr>
            <p:ph type="dt" sz="half" idx="10"/>
          </p:nvPr>
        </p:nvSpPr>
        <p:spPr/>
        <p:txBody>
          <a:bodyPr/>
          <a:lstStyle>
            <a:lvl1pPr>
              <a:defRPr/>
            </a:lvl1pPr>
          </a:lstStyle>
          <a:p>
            <a:pPr>
              <a:defRPr/>
            </a:pPr>
            <a:fld id="{B8A88432-B566-480F-A67C-300974268054}" type="datetime1">
              <a:rPr lang="fi-FI" smtClean="0"/>
              <a:t>17.2.2025</a:t>
            </a:fld>
            <a:endParaRPr lang="fi-FI"/>
          </a:p>
        </p:txBody>
      </p:sp>
      <p:sp>
        <p:nvSpPr>
          <p:cNvPr id="5" name="Alatunnisteen paikkamerkki 4">
            <a:extLst>
              <a:ext uri="{FF2B5EF4-FFF2-40B4-BE49-F238E27FC236}">
                <a16:creationId xmlns:a16="http://schemas.microsoft.com/office/drawing/2014/main" id="{BEC3A185-7F0B-4ACE-BBEE-4A613881909D}"/>
              </a:ext>
            </a:extLst>
          </p:cNvPr>
          <p:cNvSpPr>
            <a:spLocks noGrp="1"/>
          </p:cNvSpPr>
          <p:nvPr>
            <p:ph type="ftr" sz="quarter" idx="11"/>
          </p:nvPr>
        </p:nvSpPr>
        <p:spPr/>
        <p:txBody>
          <a:bodyPr/>
          <a:lstStyle>
            <a:lvl1pPr>
              <a:defRPr/>
            </a:lvl1pPr>
          </a:lstStyle>
          <a:p>
            <a:pPr>
              <a:defRPr/>
            </a:pPr>
            <a:r>
              <a:rPr lang="fi-FI"/>
              <a:t>8. Hindulaisuuden kehitys ja peruskäsitykset</a:t>
            </a:r>
          </a:p>
        </p:txBody>
      </p:sp>
      <p:sp>
        <p:nvSpPr>
          <p:cNvPr id="6" name="Dian numeron paikkamerkki 5">
            <a:extLst>
              <a:ext uri="{FF2B5EF4-FFF2-40B4-BE49-F238E27FC236}">
                <a16:creationId xmlns:a16="http://schemas.microsoft.com/office/drawing/2014/main" id="{BEDCC385-2570-4919-BCB0-4066596E2AA1}"/>
              </a:ext>
            </a:extLst>
          </p:cNvPr>
          <p:cNvSpPr>
            <a:spLocks noGrp="1"/>
          </p:cNvSpPr>
          <p:nvPr>
            <p:ph type="sldNum" sz="quarter" idx="12"/>
          </p:nvPr>
        </p:nvSpPr>
        <p:spPr/>
        <p:txBody>
          <a:bodyPr/>
          <a:lstStyle>
            <a:lvl1pPr>
              <a:defRPr/>
            </a:lvl1pPr>
          </a:lstStyle>
          <a:p>
            <a:pPr>
              <a:defRPr/>
            </a:pPr>
            <a:fld id="{2901FB1B-E8C8-4B5E-B1C1-0BFDAE84AB66}" type="slidenum">
              <a:rPr lang="fi-FI"/>
              <a:pPr>
                <a:defRPr/>
              </a:pPr>
              <a:t>‹#›</a:t>
            </a:fld>
            <a:endParaRPr lang="fi-FI"/>
          </a:p>
        </p:txBody>
      </p:sp>
    </p:spTree>
    <p:extLst>
      <p:ext uri="{BB962C8B-B14F-4D97-AF65-F5344CB8AC3E}">
        <p14:creationId xmlns:p14="http://schemas.microsoft.com/office/powerpoint/2010/main" val="86078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2EF15B99-E9C6-4283-AEC2-84D98F549982}"/>
              </a:ext>
            </a:extLst>
          </p:cNvPr>
          <p:cNvSpPr>
            <a:spLocks noGrp="1"/>
          </p:cNvSpPr>
          <p:nvPr>
            <p:ph type="dt" sz="half" idx="10"/>
          </p:nvPr>
        </p:nvSpPr>
        <p:spPr/>
        <p:txBody>
          <a:bodyPr/>
          <a:lstStyle>
            <a:lvl1pPr>
              <a:defRPr/>
            </a:lvl1pPr>
          </a:lstStyle>
          <a:p>
            <a:pPr>
              <a:defRPr/>
            </a:pPr>
            <a:fld id="{8A88D049-3FD4-4C3C-810E-945AB7E8B282}" type="datetime1">
              <a:rPr lang="fi-FI" smtClean="0"/>
              <a:t>17.2.2025</a:t>
            </a:fld>
            <a:endParaRPr lang="fi-FI"/>
          </a:p>
        </p:txBody>
      </p:sp>
      <p:sp>
        <p:nvSpPr>
          <p:cNvPr id="5" name="Alatunnisteen paikkamerkki 4">
            <a:extLst>
              <a:ext uri="{FF2B5EF4-FFF2-40B4-BE49-F238E27FC236}">
                <a16:creationId xmlns:a16="http://schemas.microsoft.com/office/drawing/2014/main" id="{843E1310-6A79-4BDB-8D36-3FF3B87FB603}"/>
              </a:ext>
            </a:extLst>
          </p:cNvPr>
          <p:cNvSpPr>
            <a:spLocks noGrp="1"/>
          </p:cNvSpPr>
          <p:nvPr>
            <p:ph type="ftr" sz="quarter" idx="11"/>
          </p:nvPr>
        </p:nvSpPr>
        <p:spPr/>
        <p:txBody>
          <a:bodyPr/>
          <a:lstStyle>
            <a:lvl1pPr>
              <a:defRPr/>
            </a:lvl1pPr>
          </a:lstStyle>
          <a:p>
            <a:pPr>
              <a:defRPr/>
            </a:pPr>
            <a:r>
              <a:rPr lang="fi-FI"/>
              <a:t>8. Hindulaisuuden kehitys ja peruskäsitykset</a:t>
            </a:r>
          </a:p>
        </p:txBody>
      </p:sp>
      <p:sp>
        <p:nvSpPr>
          <p:cNvPr id="6" name="Dian numeron paikkamerkki 5">
            <a:extLst>
              <a:ext uri="{FF2B5EF4-FFF2-40B4-BE49-F238E27FC236}">
                <a16:creationId xmlns:a16="http://schemas.microsoft.com/office/drawing/2014/main" id="{1F308A27-1B83-40A1-9376-89239C901B34}"/>
              </a:ext>
            </a:extLst>
          </p:cNvPr>
          <p:cNvSpPr>
            <a:spLocks noGrp="1"/>
          </p:cNvSpPr>
          <p:nvPr>
            <p:ph type="sldNum" sz="quarter" idx="12"/>
          </p:nvPr>
        </p:nvSpPr>
        <p:spPr/>
        <p:txBody>
          <a:bodyPr/>
          <a:lstStyle>
            <a:lvl1pPr>
              <a:defRPr/>
            </a:lvl1pPr>
          </a:lstStyle>
          <a:p>
            <a:pPr>
              <a:defRPr/>
            </a:pPr>
            <a:fld id="{E916C3E0-6CEA-4058-931F-EEEE5E3076D5}" type="slidenum">
              <a:rPr lang="fi-FI"/>
              <a:pPr>
                <a:defRPr/>
              </a:pPr>
              <a:t>‹#›</a:t>
            </a:fld>
            <a:endParaRPr lang="fi-FI"/>
          </a:p>
        </p:txBody>
      </p:sp>
    </p:spTree>
    <p:extLst>
      <p:ext uri="{BB962C8B-B14F-4D97-AF65-F5344CB8AC3E}">
        <p14:creationId xmlns:p14="http://schemas.microsoft.com/office/powerpoint/2010/main" val="2861076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11F5300B-6543-4872-921F-3E94D0721FEE}"/>
              </a:ext>
            </a:extLst>
          </p:cNvPr>
          <p:cNvSpPr>
            <a:spLocks noGrp="1"/>
          </p:cNvSpPr>
          <p:nvPr>
            <p:ph type="dt" sz="half" idx="10"/>
          </p:nvPr>
        </p:nvSpPr>
        <p:spPr/>
        <p:txBody>
          <a:bodyPr/>
          <a:lstStyle>
            <a:lvl1pPr>
              <a:defRPr/>
            </a:lvl1pPr>
          </a:lstStyle>
          <a:p>
            <a:pPr>
              <a:defRPr/>
            </a:pPr>
            <a:fld id="{AFDB6BCB-99A8-41AB-BC26-5427525D3238}" type="datetime1">
              <a:rPr lang="fi-FI" smtClean="0"/>
              <a:t>17.2.2025</a:t>
            </a:fld>
            <a:endParaRPr lang="fi-FI"/>
          </a:p>
        </p:txBody>
      </p:sp>
      <p:sp>
        <p:nvSpPr>
          <p:cNvPr id="6" name="Alatunnisteen paikkamerkki 4">
            <a:extLst>
              <a:ext uri="{FF2B5EF4-FFF2-40B4-BE49-F238E27FC236}">
                <a16:creationId xmlns:a16="http://schemas.microsoft.com/office/drawing/2014/main" id="{A3DB2936-B3DE-4AE1-A618-D0B2F931546B}"/>
              </a:ext>
            </a:extLst>
          </p:cNvPr>
          <p:cNvSpPr>
            <a:spLocks noGrp="1"/>
          </p:cNvSpPr>
          <p:nvPr>
            <p:ph type="ftr" sz="quarter" idx="11"/>
          </p:nvPr>
        </p:nvSpPr>
        <p:spPr/>
        <p:txBody>
          <a:bodyPr/>
          <a:lstStyle>
            <a:lvl1pPr>
              <a:defRPr/>
            </a:lvl1pPr>
          </a:lstStyle>
          <a:p>
            <a:pPr>
              <a:defRPr/>
            </a:pPr>
            <a:r>
              <a:rPr lang="fi-FI"/>
              <a:t>8. Hindulaisuuden kehitys ja peruskäsitykset</a:t>
            </a:r>
          </a:p>
        </p:txBody>
      </p:sp>
      <p:sp>
        <p:nvSpPr>
          <p:cNvPr id="7" name="Dian numeron paikkamerkki 5">
            <a:extLst>
              <a:ext uri="{FF2B5EF4-FFF2-40B4-BE49-F238E27FC236}">
                <a16:creationId xmlns:a16="http://schemas.microsoft.com/office/drawing/2014/main" id="{6CADAEFC-99F6-4E28-A64B-2B24D1310E4B}"/>
              </a:ext>
            </a:extLst>
          </p:cNvPr>
          <p:cNvSpPr>
            <a:spLocks noGrp="1"/>
          </p:cNvSpPr>
          <p:nvPr>
            <p:ph type="sldNum" sz="quarter" idx="12"/>
          </p:nvPr>
        </p:nvSpPr>
        <p:spPr/>
        <p:txBody>
          <a:bodyPr/>
          <a:lstStyle>
            <a:lvl1pPr>
              <a:defRPr/>
            </a:lvl1pPr>
          </a:lstStyle>
          <a:p>
            <a:pPr>
              <a:defRPr/>
            </a:pPr>
            <a:fld id="{36BDFBB9-9B24-4BF5-828E-D0A91B1327CD}" type="slidenum">
              <a:rPr lang="fi-FI"/>
              <a:pPr>
                <a:defRPr/>
              </a:pPr>
              <a:t>‹#›</a:t>
            </a:fld>
            <a:endParaRPr lang="fi-FI"/>
          </a:p>
        </p:txBody>
      </p:sp>
    </p:spTree>
    <p:extLst>
      <p:ext uri="{BB962C8B-B14F-4D97-AF65-F5344CB8AC3E}">
        <p14:creationId xmlns:p14="http://schemas.microsoft.com/office/powerpoint/2010/main" val="978513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a:extLst>
              <a:ext uri="{FF2B5EF4-FFF2-40B4-BE49-F238E27FC236}">
                <a16:creationId xmlns:a16="http://schemas.microsoft.com/office/drawing/2014/main" id="{7708C4E4-3B30-4811-9D8D-36BAEF346FBC}"/>
              </a:ext>
            </a:extLst>
          </p:cNvPr>
          <p:cNvSpPr>
            <a:spLocks noGrp="1"/>
          </p:cNvSpPr>
          <p:nvPr>
            <p:ph type="dt" sz="half" idx="10"/>
          </p:nvPr>
        </p:nvSpPr>
        <p:spPr/>
        <p:txBody>
          <a:bodyPr/>
          <a:lstStyle>
            <a:lvl1pPr>
              <a:defRPr/>
            </a:lvl1pPr>
          </a:lstStyle>
          <a:p>
            <a:pPr>
              <a:defRPr/>
            </a:pPr>
            <a:fld id="{CDBEEC8C-6339-4DCF-92B2-7B14B22EB576}" type="datetime1">
              <a:rPr lang="fi-FI" smtClean="0"/>
              <a:t>17.2.2025</a:t>
            </a:fld>
            <a:endParaRPr lang="fi-FI"/>
          </a:p>
        </p:txBody>
      </p:sp>
      <p:sp>
        <p:nvSpPr>
          <p:cNvPr id="8" name="Alatunnisteen paikkamerkki 4">
            <a:extLst>
              <a:ext uri="{FF2B5EF4-FFF2-40B4-BE49-F238E27FC236}">
                <a16:creationId xmlns:a16="http://schemas.microsoft.com/office/drawing/2014/main" id="{280BD086-619A-47AA-9420-14FE939D038B}"/>
              </a:ext>
            </a:extLst>
          </p:cNvPr>
          <p:cNvSpPr>
            <a:spLocks noGrp="1"/>
          </p:cNvSpPr>
          <p:nvPr>
            <p:ph type="ftr" sz="quarter" idx="11"/>
          </p:nvPr>
        </p:nvSpPr>
        <p:spPr/>
        <p:txBody>
          <a:bodyPr/>
          <a:lstStyle>
            <a:lvl1pPr>
              <a:defRPr/>
            </a:lvl1pPr>
          </a:lstStyle>
          <a:p>
            <a:pPr>
              <a:defRPr/>
            </a:pPr>
            <a:r>
              <a:rPr lang="fi-FI"/>
              <a:t>8. Hindulaisuuden kehitys ja peruskäsitykset</a:t>
            </a:r>
          </a:p>
        </p:txBody>
      </p:sp>
      <p:sp>
        <p:nvSpPr>
          <p:cNvPr id="9" name="Dian numeron paikkamerkki 5">
            <a:extLst>
              <a:ext uri="{FF2B5EF4-FFF2-40B4-BE49-F238E27FC236}">
                <a16:creationId xmlns:a16="http://schemas.microsoft.com/office/drawing/2014/main" id="{7423806F-4DC8-48FA-9DFC-38EA2285B8A6}"/>
              </a:ext>
            </a:extLst>
          </p:cNvPr>
          <p:cNvSpPr>
            <a:spLocks noGrp="1"/>
          </p:cNvSpPr>
          <p:nvPr>
            <p:ph type="sldNum" sz="quarter" idx="12"/>
          </p:nvPr>
        </p:nvSpPr>
        <p:spPr/>
        <p:txBody>
          <a:bodyPr/>
          <a:lstStyle>
            <a:lvl1pPr>
              <a:defRPr/>
            </a:lvl1pPr>
          </a:lstStyle>
          <a:p>
            <a:pPr>
              <a:defRPr/>
            </a:pPr>
            <a:fld id="{7541AF6A-3AD8-4608-A88D-DE5912880D4D}" type="slidenum">
              <a:rPr lang="fi-FI"/>
              <a:pPr>
                <a:defRPr/>
              </a:pPr>
              <a:t>‹#›</a:t>
            </a:fld>
            <a:endParaRPr lang="fi-FI"/>
          </a:p>
        </p:txBody>
      </p:sp>
    </p:spTree>
    <p:extLst>
      <p:ext uri="{BB962C8B-B14F-4D97-AF65-F5344CB8AC3E}">
        <p14:creationId xmlns:p14="http://schemas.microsoft.com/office/powerpoint/2010/main" val="129873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3">
            <a:extLst>
              <a:ext uri="{FF2B5EF4-FFF2-40B4-BE49-F238E27FC236}">
                <a16:creationId xmlns:a16="http://schemas.microsoft.com/office/drawing/2014/main" id="{7C2F5586-E500-47F6-A295-1BB262FCCCD7}"/>
              </a:ext>
            </a:extLst>
          </p:cNvPr>
          <p:cNvSpPr>
            <a:spLocks noGrp="1"/>
          </p:cNvSpPr>
          <p:nvPr>
            <p:ph type="dt" sz="half" idx="10"/>
          </p:nvPr>
        </p:nvSpPr>
        <p:spPr/>
        <p:txBody>
          <a:bodyPr/>
          <a:lstStyle>
            <a:lvl1pPr>
              <a:defRPr/>
            </a:lvl1pPr>
          </a:lstStyle>
          <a:p>
            <a:pPr>
              <a:defRPr/>
            </a:pPr>
            <a:fld id="{8E4C3655-F5BD-4495-91E9-E65A4C59F550}" type="datetime1">
              <a:rPr lang="fi-FI" smtClean="0"/>
              <a:t>17.2.2025</a:t>
            </a:fld>
            <a:endParaRPr lang="fi-FI"/>
          </a:p>
        </p:txBody>
      </p:sp>
      <p:sp>
        <p:nvSpPr>
          <p:cNvPr id="4" name="Alatunnisteen paikkamerkki 4">
            <a:extLst>
              <a:ext uri="{FF2B5EF4-FFF2-40B4-BE49-F238E27FC236}">
                <a16:creationId xmlns:a16="http://schemas.microsoft.com/office/drawing/2014/main" id="{DA567EE0-BDCC-458E-B0DA-591E1FF9581B}"/>
              </a:ext>
            </a:extLst>
          </p:cNvPr>
          <p:cNvSpPr>
            <a:spLocks noGrp="1"/>
          </p:cNvSpPr>
          <p:nvPr>
            <p:ph type="ftr" sz="quarter" idx="11"/>
          </p:nvPr>
        </p:nvSpPr>
        <p:spPr/>
        <p:txBody>
          <a:bodyPr/>
          <a:lstStyle>
            <a:lvl1pPr>
              <a:defRPr/>
            </a:lvl1pPr>
          </a:lstStyle>
          <a:p>
            <a:pPr>
              <a:defRPr/>
            </a:pPr>
            <a:r>
              <a:rPr lang="fi-FI"/>
              <a:t>8. Hindulaisuuden kehitys ja peruskäsitykset</a:t>
            </a:r>
          </a:p>
        </p:txBody>
      </p:sp>
      <p:sp>
        <p:nvSpPr>
          <p:cNvPr id="5" name="Dian numeron paikkamerkki 5">
            <a:extLst>
              <a:ext uri="{FF2B5EF4-FFF2-40B4-BE49-F238E27FC236}">
                <a16:creationId xmlns:a16="http://schemas.microsoft.com/office/drawing/2014/main" id="{3C1BFC34-80DF-4991-B6FB-579AED686CFD}"/>
              </a:ext>
            </a:extLst>
          </p:cNvPr>
          <p:cNvSpPr>
            <a:spLocks noGrp="1"/>
          </p:cNvSpPr>
          <p:nvPr>
            <p:ph type="sldNum" sz="quarter" idx="12"/>
          </p:nvPr>
        </p:nvSpPr>
        <p:spPr/>
        <p:txBody>
          <a:bodyPr/>
          <a:lstStyle>
            <a:lvl1pPr>
              <a:defRPr/>
            </a:lvl1pPr>
          </a:lstStyle>
          <a:p>
            <a:pPr>
              <a:defRPr/>
            </a:pPr>
            <a:fld id="{82318B9D-E9A1-420E-A508-E539CFAF8592}" type="slidenum">
              <a:rPr lang="fi-FI"/>
              <a:pPr>
                <a:defRPr/>
              </a:pPr>
              <a:t>‹#›</a:t>
            </a:fld>
            <a:endParaRPr lang="fi-FI"/>
          </a:p>
        </p:txBody>
      </p:sp>
    </p:spTree>
    <p:extLst>
      <p:ext uri="{BB962C8B-B14F-4D97-AF65-F5344CB8AC3E}">
        <p14:creationId xmlns:p14="http://schemas.microsoft.com/office/powerpoint/2010/main" val="9395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F4B3C23E-6667-4184-8840-3675D28FF2C9}"/>
              </a:ext>
            </a:extLst>
          </p:cNvPr>
          <p:cNvSpPr>
            <a:spLocks noGrp="1"/>
          </p:cNvSpPr>
          <p:nvPr>
            <p:ph type="dt" sz="half" idx="10"/>
          </p:nvPr>
        </p:nvSpPr>
        <p:spPr/>
        <p:txBody>
          <a:bodyPr/>
          <a:lstStyle>
            <a:lvl1pPr>
              <a:defRPr/>
            </a:lvl1pPr>
          </a:lstStyle>
          <a:p>
            <a:pPr>
              <a:defRPr/>
            </a:pPr>
            <a:fld id="{4B05F3C6-D914-4D03-AFB9-C48E0FB881E6}" type="datetime1">
              <a:rPr lang="fi-FI" smtClean="0"/>
              <a:t>17.2.2025</a:t>
            </a:fld>
            <a:endParaRPr lang="fi-FI"/>
          </a:p>
        </p:txBody>
      </p:sp>
      <p:sp>
        <p:nvSpPr>
          <p:cNvPr id="3" name="Alatunnisteen paikkamerkki 4">
            <a:extLst>
              <a:ext uri="{FF2B5EF4-FFF2-40B4-BE49-F238E27FC236}">
                <a16:creationId xmlns:a16="http://schemas.microsoft.com/office/drawing/2014/main" id="{488046CA-5570-4D5E-BBA4-674FDD2434B5}"/>
              </a:ext>
            </a:extLst>
          </p:cNvPr>
          <p:cNvSpPr>
            <a:spLocks noGrp="1"/>
          </p:cNvSpPr>
          <p:nvPr>
            <p:ph type="ftr" sz="quarter" idx="11"/>
          </p:nvPr>
        </p:nvSpPr>
        <p:spPr/>
        <p:txBody>
          <a:bodyPr/>
          <a:lstStyle>
            <a:lvl1pPr>
              <a:defRPr/>
            </a:lvl1pPr>
          </a:lstStyle>
          <a:p>
            <a:pPr>
              <a:defRPr/>
            </a:pPr>
            <a:r>
              <a:rPr lang="fi-FI"/>
              <a:t>8. Hindulaisuuden kehitys ja peruskäsitykset</a:t>
            </a:r>
          </a:p>
        </p:txBody>
      </p:sp>
      <p:sp>
        <p:nvSpPr>
          <p:cNvPr id="4" name="Dian numeron paikkamerkki 5">
            <a:extLst>
              <a:ext uri="{FF2B5EF4-FFF2-40B4-BE49-F238E27FC236}">
                <a16:creationId xmlns:a16="http://schemas.microsoft.com/office/drawing/2014/main" id="{96D59866-23FD-41E2-B8EC-9B511ED9F8C3}"/>
              </a:ext>
            </a:extLst>
          </p:cNvPr>
          <p:cNvSpPr>
            <a:spLocks noGrp="1"/>
          </p:cNvSpPr>
          <p:nvPr>
            <p:ph type="sldNum" sz="quarter" idx="12"/>
          </p:nvPr>
        </p:nvSpPr>
        <p:spPr/>
        <p:txBody>
          <a:bodyPr/>
          <a:lstStyle>
            <a:lvl1pPr>
              <a:defRPr/>
            </a:lvl1pPr>
          </a:lstStyle>
          <a:p>
            <a:pPr>
              <a:defRPr/>
            </a:pPr>
            <a:fld id="{411A44CC-96F3-4320-801D-EB5DB229DA64}" type="slidenum">
              <a:rPr lang="fi-FI"/>
              <a:pPr>
                <a:defRPr/>
              </a:pPr>
              <a:t>‹#›</a:t>
            </a:fld>
            <a:endParaRPr lang="fi-FI"/>
          </a:p>
        </p:txBody>
      </p:sp>
    </p:spTree>
    <p:extLst>
      <p:ext uri="{BB962C8B-B14F-4D97-AF65-F5344CB8AC3E}">
        <p14:creationId xmlns:p14="http://schemas.microsoft.com/office/powerpoint/2010/main" val="184024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3">
            <a:extLst>
              <a:ext uri="{FF2B5EF4-FFF2-40B4-BE49-F238E27FC236}">
                <a16:creationId xmlns:a16="http://schemas.microsoft.com/office/drawing/2014/main" id="{E2ED750D-FD58-4404-B6A5-30CDDB54FE4E}"/>
              </a:ext>
            </a:extLst>
          </p:cNvPr>
          <p:cNvSpPr>
            <a:spLocks noGrp="1"/>
          </p:cNvSpPr>
          <p:nvPr>
            <p:ph type="dt" sz="half" idx="10"/>
          </p:nvPr>
        </p:nvSpPr>
        <p:spPr/>
        <p:txBody>
          <a:bodyPr/>
          <a:lstStyle>
            <a:lvl1pPr>
              <a:defRPr/>
            </a:lvl1pPr>
          </a:lstStyle>
          <a:p>
            <a:pPr>
              <a:defRPr/>
            </a:pPr>
            <a:fld id="{8F5D9ADB-B6D4-4D2B-B1C0-284A68174ABA}" type="datetime1">
              <a:rPr lang="fi-FI" smtClean="0"/>
              <a:t>17.2.2025</a:t>
            </a:fld>
            <a:endParaRPr lang="fi-FI"/>
          </a:p>
        </p:txBody>
      </p:sp>
      <p:sp>
        <p:nvSpPr>
          <p:cNvPr id="6" name="Alatunnisteen paikkamerkki 4">
            <a:extLst>
              <a:ext uri="{FF2B5EF4-FFF2-40B4-BE49-F238E27FC236}">
                <a16:creationId xmlns:a16="http://schemas.microsoft.com/office/drawing/2014/main" id="{F87D7741-E6DB-4A50-BA24-590674835240}"/>
              </a:ext>
            </a:extLst>
          </p:cNvPr>
          <p:cNvSpPr>
            <a:spLocks noGrp="1"/>
          </p:cNvSpPr>
          <p:nvPr>
            <p:ph type="ftr" sz="quarter" idx="11"/>
          </p:nvPr>
        </p:nvSpPr>
        <p:spPr/>
        <p:txBody>
          <a:bodyPr/>
          <a:lstStyle>
            <a:lvl1pPr>
              <a:defRPr/>
            </a:lvl1pPr>
          </a:lstStyle>
          <a:p>
            <a:pPr>
              <a:defRPr/>
            </a:pPr>
            <a:r>
              <a:rPr lang="fi-FI"/>
              <a:t>8. Hindulaisuuden kehitys ja peruskäsitykset</a:t>
            </a:r>
          </a:p>
        </p:txBody>
      </p:sp>
      <p:sp>
        <p:nvSpPr>
          <p:cNvPr id="7" name="Dian numeron paikkamerkki 5">
            <a:extLst>
              <a:ext uri="{FF2B5EF4-FFF2-40B4-BE49-F238E27FC236}">
                <a16:creationId xmlns:a16="http://schemas.microsoft.com/office/drawing/2014/main" id="{C29A21E4-6838-42C9-812C-052181A0A584}"/>
              </a:ext>
            </a:extLst>
          </p:cNvPr>
          <p:cNvSpPr>
            <a:spLocks noGrp="1"/>
          </p:cNvSpPr>
          <p:nvPr>
            <p:ph type="sldNum" sz="quarter" idx="12"/>
          </p:nvPr>
        </p:nvSpPr>
        <p:spPr/>
        <p:txBody>
          <a:bodyPr/>
          <a:lstStyle>
            <a:lvl1pPr>
              <a:defRPr/>
            </a:lvl1pPr>
          </a:lstStyle>
          <a:p>
            <a:pPr>
              <a:defRPr/>
            </a:pPr>
            <a:fld id="{4A86DF0D-19BD-4C54-9BE4-9779AF01D9B3}" type="slidenum">
              <a:rPr lang="fi-FI"/>
              <a:pPr>
                <a:defRPr/>
              </a:pPr>
              <a:t>‹#›</a:t>
            </a:fld>
            <a:endParaRPr lang="fi-FI"/>
          </a:p>
        </p:txBody>
      </p:sp>
    </p:spTree>
    <p:extLst>
      <p:ext uri="{BB962C8B-B14F-4D97-AF65-F5344CB8AC3E}">
        <p14:creationId xmlns:p14="http://schemas.microsoft.com/office/powerpoint/2010/main" val="313038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3">
            <a:extLst>
              <a:ext uri="{FF2B5EF4-FFF2-40B4-BE49-F238E27FC236}">
                <a16:creationId xmlns:a16="http://schemas.microsoft.com/office/drawing/2014/main" id="{965EA9AC-E186-41C8-8B52-422C7FB25917}"/>
              </a:ext>
            </a:extLst>
          </p:cNvPr>
          <p:cNvSpPr>
            <a:spLocks noGrp="1"/>
          </p:cNvSpPr>
          <p:nvPr>
            <p:ph type="dt" sz="half" idx="10"/>
          </p:nvPr>
        </p:nvSpPr>
        <p:spPr/>
        <p:txBody>
          <a:bodyPr/>
          <a:lstStyle>
            <a:lvl1pPr>
              <a:defRPr/>
            </a:lvl1pPr>
          </a:lstStyle>
          <a:p>
            <a:pPr>
              <a:defRPr/>
            </a:pPr>
            <a:fld id="{C1166B7F-589B-44EC-B35F-8CAE74768D75}" type="datetime1">
              <a:rPr lang="fi-FI" smtClean="0"/>
              <a:t>17.2.2025</a:t>
            </a:fld>
            <a:endParaRPr lang="fi-FI"/>
          </a:p>
        </p:txBody>
      </p:sp>
      <p:sp>
        <p:nvSpPr>
          <p:cNvPr id="6" name="Alatunnisteen paikkamerkki 4">
            <a:extLst>
              <a:ext uri="{FF2B5EF4-FFF2-40B4-BE49-F238E27FC236}">
                <a16:creationId xmlns:a16="http://schemas.microsoft.com/office/drawing/2014/main" id="{2F1276AF-C27E-409F-AACA-0029385018FA}"/>
              </a:ext>
            </a:extLst>
          </p:cNvPr>
          <p:cNvSpPr>
            <a:spLocks noGrp="1"/>
          </p:cNvSpPr>
          <p:nvPr>
            <p:ph type="ftr" sz="quarter" idx="11"/>
          </p:nvPr>
        </p:nvSpPr>
        <p:spPr/>
        <p:txBody>
          <a:bodyPr/>
          <a:lstStyle>
            <a:lvl1pPr>
              <a:defRPr/>
            </a:lvl1pPr>
          </a:lstStyle>
          <a:p>
            <a:pPr>
              <a:defRPr/>
            </a:pPr>
            <a:r>
              <a:rPr lang="fi-FI"/>
              <a:t>8. Hindulaisuuden kehitys ja peruskäsitykset</a:t>
            </a:r>
          </a:p>
        </p:txBody>
      </p:sp>
      <p:sp>
        <p:nvSpPr>
          <p:cNvPr id="7" name="Dian numeron paikkamerkki 5">
            <a:extLst>
              <a:ext uri="{FF2B5EF4-FFF2-40B4-BE49-F238E27FC236}">
                <a16:creationId xmlns:a16="http://schemas.microsoft.com/office/drawing/2014/main" id="{2C5E2F57-3B6F-480B-ABBB-7EBFC06A4AD1}"/>
              </a:ext>
            </a:extLst>
          </p:cNvPr>
          <p:cNvSpPr>
            <a:spLocks noGrp="1"/>
          </p:cNvSpPr>
          <p:nvPr>
            <p:ph type="sldNum" sz="quarter" idx="12"/>
          </p:nvPr>
        </p:nvSpPr>
        <p:spPr/>
        <p:txBody>
          <a:bodyPr/>
          <a:lstStyle>
            <a:lvl1pPr>
              <a:defRPr/>
            </a:lvl1pPr>
          </a:lstStyle>
          <a:p>
            <a:pPr>
              <a:defRPr/>
            </a:pPr>
            <a:fld id="{4AFFEBD6-6EEF-4875-877D-BE29F49C4792}" type="slidenum">
              <a:rPr lang="fi-FI"/>
              <a:pPr>
                <a:defRPr/>
              </a:pPr>
              <a:t>‹#›</a:t>
            </a:fld>
            <a:endParaRPr lang="fi-FI"/>
          </a:p>
        </p:txBody>
      </p:sp>
    </p:spTree>
    <p:extLst>
      <p:ext uri="{BB962C8B-B14F-4D97-AF65-F5344CB8AC3E}">
        <p14:creationId xmlns:p14="http://schemas.microsoft.com/office/powerpoint/2010/main" val="281424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Otsikon paikkamerkki 1">
            <a:extLst>
              <a:ext uri="{FF2B5EF4-FFF2-40B4-BE49-F238E27FC236}">
                <a16:creationId xmlns:a16="http://schemas.microsoft.com/office/drawing/2014/main" id="{14085B97-98C2-49A5-8470-E778B42E57E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a:t>Muokkaa ots. perustyyl. napsautt.</a:t>
            </a:r>
          </a:p>
        </p:txBody>
      </p:sp>
      <p:sp>
        <p:nvSpPr>
          <p:cNvPr id="1027" name="Tekstin paikkamerkki 2">
            <a:extLst>
              <a:ext uri="{FF2B5EF4-FFF2-40B4-BE49-F238E27FC236}">
                <a16:creationId xmlns:a16="http://schemas.microsoft.com/office/drawing/2014/main" id="{6978D60B-4095-4493-8799-E92A10BBC2C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a:extLst>
              <a:ext uri="{FF2B5EF4-FFF2-40B4-BE49-F238E27FC236}">
                <a16:creationId xmlns:a16="http://schemas.microsoft.com/office/drawing/2014/main" id="{C31D57F6-CAAD-41DC-BC20-4CD2ABA676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B6782C0A-884B-4B7B-B249-3A063AF0F438}" type="datetime1">
              <a:rPr lang="fi-FI" smtClean="0"/>
              <a:t>17.2.2025</a:t>
            </a:fld>
            <a:endParaRPr lang="fi-FI"/>
          </a:p>
        </p:txBody>
      </p:sp>
      <p:sp>
        <p:nvSpPr>
          <p:cNvPr id="5" name="Alatunnisteen paikkamerkki 4">
            <a:extLst>
              <a:ext uri="{FF2B5EF4-FFF2-40B4-BE49-F238E27FC236}">
                <a16:creationId xmlns:a16="http://schemas.microsoft.com/office/drawing/2014/main" id="{C4FD9B32-E1DD-402A-9940-16925565B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fi-FI"/>
              <a:t>8. Hindulaisuuden kehitys ja peruskäsitykset</a:t>
            </a:r>
          </a:p>
        </p:txBody>
      </p:sp>
      <p:sp>
        <p:nvSpPr>
          <p:cNvPr id="6" name="Dian numeron paikkamerkki 5">
            <a:extLst>
              <a:ext uri="{FF2B5EF4-FFF2-40B4-BE49-F238E27FC236}">
                <a16:creationId xmlns:a16="http://schemas.microsoft.com/office/drawing/2014/main" id="{2D74DED2-AF73-4178-B310-59C4B70BB2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C5D05AB-3EA4-4E98-908F-7F30D17DE006}"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D694EB-E207-48D4-A508-CBBE8382F9FE}"/>
              </a:ext>
            </a:extLst>
          </p:cNvPr>
          <p:cNvSpPr>
            <a:spLocks noGrp="1"/>
          </p:cNvSpPr>
          <p:nvPr>
            <p:ph type="ctrTitle"/>
          </p:nvPr>
        </p:nvSpPr>
        <p:spPr/>
        <p:txBody>
          <a:bodyPr rtlCol="0">
            <a:normAutofit/>
          </a:bodyPr>
          <a:lstStyle/>
          <a:p>
            <a:pPr fontAlgn="auto">
              <a:spcAft>
                <a:spcPts val="0"/>
              </a:spcAft>
              <a:defRPr/>
            </a:pPr>
            <a:r>
              <a:rPr lang="fi-FI" sz="4800" dirty="0">
                <a:latin typeface="+mn-lt"/>
              </a:rPr>
              <a:t>8. Hindulaisuuden kehitys ja peruskäsitykset</a:t>
            </a:r>
          </a:p>
        </p:txBody>
      </p:sp>
      <p:sp>
        <p:nvSpPr>
          <p:cNvPr id="2051" name="Alaotsikko 2">
            <a:extLst>
              <a:ext uri="{FF2B5EF4-FFF2-40B4-BE49-F238E27FC236}">
                <a16:creationId xmlns:a16="http://schemas.microsoft.com/office/drawing/2014/main" id="{527B8528-272B-4F1B-9BC7-4390F3F102F6}"/>
              </a:ext>
            </a:extLst>
          </p:cNvPr>
          <p:cNvSpPr>
            <a:spLocks noGrp="1" noChangeArrowheads="1"/>
          </p:cNvSpPr>
          <p:nvPr>
            <p:ph type="subTitle" idx="1"/>
          </p:nvPr>
        </p:nvSpPr>
        <p:spPr/>
        <p:txBody>
          <a:bodyPr/>
          <a:lstStyle/>
          <a:p>
            <a:r>
              <a:rPr lang="fi-FI" altLang="fi-FI" sz="2200" dirty="0"/>
              <a:t>Ydinsisällöt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Uskonnolliset peruskäsitykset</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4881465" cy="4633913"/>
          </a:xfrm>
        </p:spPr>
        <p:txBody>
          <a:bodyPr/>
          <a:lstStyle/>
          <a:p>
            <a:r>
              <a:rPr lang="fi-FI" altLang="fi-FI" sz="2200" b="1" dirty="0"/>
              <a:t>Maailmankaikkeus on ikuinen, mutta se noudattaa ikuista luomisen ja tuhoutumisen kiertokulkua.</a:t>
            </a:r>
          </a:p>
          <a:p>
            <a:r>
              <a:rPr lang="fi-FI" altLang="fi-FI" sz="2200" b="1" dirty="0"/>
              <a:t>Kaikilla elävillä olennoilla on myös ikuisesti olemassa oleva kuolematon sielu, josta käytetään nimitystä </a:t>
            </a:r>
            <a:r>
              <a:rPr lang="fi-FI" altLang="fi-FI" sz="2200" b="1" dirty="0" err="1"/>
              <a:t>atman</a:t>
            </a:r>
            <a:r>
              <a:rPr lang="fi-FI" altLang="fi-FI" sz="2200" dirty="0"/>
              <a:t>. </a:t>
            </a:r>
          </a:p>
          <a:p>
            <a:r>
              <a:rPr lang="fi-FI" altLang="fi-FI" sz="2200" b="1" dirty="0"/>
              <a:t>Jälleensyntymisopin mukaan ruumiin kuoleman jälkeen sielu syntyy uuteen ruumiiseen</a:t>
            </a:r>
            <a:r>
              <a:rPr lang="fi-FI" altLang="fi-FI" sz="2200" dirty="0"/>
              <a:t>. </a:t>
            </a:r>
            <a:r>
              <a:rPr lang="fi-FI" altLang="fi-FI" sz="2200" b="1" dirty="0"/>
              <a:t>Jälleensyntymien kiertokulkua eli sielunvaellusta kutsutaan </a:t>
            </a:r>
            <a:r>
              <a:rPr lang="fi-FI" altLang="fi-FI" sz="2200" b="1" dirty="0" err="1"/>
              <a:t>samsaraksi</a:t>
            </a:r>
            <a:r>
              <a:rPr lang="fi-FI" altLang="fi-FI" sz="2200" b="1" dirty="0"/>
              <a:t>.</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8. Hindulaisuuden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10</a:t>
            </a:fld>
            <a:endParaRPr lang="fi-FI"/>
          </a:p>
        </p:txBody>
      </p:sp>
      <p:pic>
        <p:nvPicPr>
          <p:cNvPr id="6" name="Kuva 5" descr="Kuva, joka sisältää kohteen maa, henkilö, ulko, luonto&#10;&#10;Kuvaus luotu automaattisesti">
            <a:extLst>
              <a:ext uri="{FF2B5EF4-FFF2-40B4-BE49-F238E27FC236}">
                <a16:creationId xmlns:a16="http://schemas.microsoft.com/office/drawing/2014/main" id="{D848C10D-B3A1-474D-A7C7-4A577BC9F9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2345" y="1985937"/>
            <a:ext cx="5391455" cy="3575107"/>
          </a:xfrm>
          <a:prstGeom prst="rect">
            <a:avLst/>
          </a:prstGeom>
        </p:spPr>
      </p:pic>
    </p:spTree>
    <p:extLst>
      <p:ext uri="{BB962C8B-B14F-4D97-AF65-F5344CB8AC3E}">
        <p14:creationId xmlns:p14="http://schemas.microsoft.com/office/powerpoint/2010/main" val="481963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Uskonnolliset peruskäsitykset</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b="1" dirty="0"/>
              <a:t>Karma merkitsee kirjaimellisesti tekoa. Sillä tarkoitetaan ihmisen tekemien hyvien ja pahojen tekojen kertymää, jonka seuraukset hän joutuu itse kohtaamaan. </a:t>
            </a:r>
          </a:p>
          <a:p>
            <a:pPr lvl="1">
              <a:buFont typeface="Calibri" panose="020F0502020204030204" pitchFamily="34" charset="0"/>
              <a:buChar char="̶"/>
            </a:pPr>
            <a:r>
              <a:rPr lang="fi-FI" altLang="fi-FI" sz="2200" dirty="0"/>
              <a:t>Jokainen teko kylvää siemenen, joka tuottaa hyviä tai pahoja seurauksia.</a:t>
            </a:r>
          </a:p>
          <a:p>
            <a:pPr lvl="1">
              <a:buFont typeface="Calibri" panose="020F0502020204030204" pitchFamily="34" charset="0"/>
              <a:buChar char="̶"/>
            </a:pPr>
            <a:r>
              <a:rPr lang="fi-FI" altLang="fi-FI" sz="2200" dirty="0"/>
              <a:t>Hyvien ja huonojen tekojen eli hyvän ja huonon karman välistä tasapainoa ei ole koskaan mahdollista varmasti tietää, koska seuraukset saattavat tulla kohdalle vasta myöhemmin.</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8. Hindulaisuuden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11</a:t>
            </a:fld>
            <a:endParaRPr lang="fi-FI"/>
          </a:p>
        </p:txBody>
      </p:sp>
    </p:spTree>
    <p:extLst>
      <p:ext uri="{BB962C8B-B14F-4D97-AF65-F5344CB8AC3E}">
        <p14:creationId xmlns:p14="http://schemas.microsoft.com/office/powerpoint/2010/main" val="4090441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Säädyt ja kastit</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5777204" cy="4633913"/>
          </a:xfrm>
        </p:spPr>
        <p:txBody>
          <a:bodyPr/>
          <a:lstStyle/>
          <a:p>
            <a:r>
              <a:rPr lang="fi-FI" altLang="fi-FI" sz="2200" b="1" dirty="0"/>
              <a:t>Ihmisten katsotaan sijoittuvan synnynnäisten ominaisuuksiensa perusteella johonkin neljästä säädystä eli </a:t>
            </a:r>
            <a:r>
              <a:rPr lang="fi-FI" altLang="fi-FI" sz="2200" b="1" dirty="0" err="1"/>
              <a:t>varnasta</a:t>
            </a:r>
            <a:r>
              <a:rPr lang="fi-FI" altLang="fi-FI" sz="2200" b="1" dirty="0"/>
              <a:t>. </a:t>
            </a:r>
          </a:p>
          <a:p>
            <a:r>
              <a:rPr lang="fi-FI" altLang="fi-FI" sz="2200" b="1" dirty="0"/>
              <a:t>Säädyt järjestyvät hierarkkisesti henkisen puhtauden mukaan</a:t>
            </a:r>
            <a:r>
              <a:rPr lang="fi-FI" altLang="fi-FI" sz="2200" dirty="0"/>
              <a:t>, ja niihin liittyy ajatuksia keskinäisestä työnjaosta. </a:t>
            </a:r>
          </a:p>
          <a:p>
            <a:r>
              <a:rPr lang="fi-FI" altLang="fi-FI" sz="2200" dirty="0"/>
              <a:t>Säädyt kuuluvat ikuiseen maailmanjärjestykseen, ja niiden keskinäinen työnjako on käytännössä vain uskonnollinen ihanne.</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8. Hindulaisuuden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12</a:t>
            </a:fld>
            <a:endParaRPr lang="fi-FI"/>
          </a:p>
        </p:txBody>
      </p:sp>
      <p:pic>
        <p:nvPicPr>
          <p:cNvPr id="6" name="Kuva 5" descr="Kuva, joka sisältää kohteen henkilö, tori, oranssi, ryhmä&#10;&#10;Kuvaus luotu automaattisesti">
            <a:extLst>
              <a:ext uri="{FF2B5EF4-FFF2-40B4-BE49-F238E27FC236}">
                <a16:creationId xmlns:a16="http://schemas.microsoft.com/office/drawing/2014/main" id="{5D120E40-9B37-4949-8928-41FD1EA99E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534" y="1972298"/>
            <a:ext cx="3840378" cy="3084894"/>
          </a:xfrm>
          <a:prstGeom prst="rect">
            <a:avLst/>
          </a:prstGeom>
        </p:spPr>
      </p:pic>
    </p:spTree>
    <p:extLst>
      <p:ext uri="{BB962C8B-B14F-4D97-AF65-F5344CB8AC3E}">
        <p14:creationId xmlns:p14="http://schemas.microsoft.com/office/powerpoint/2010/main" val="269569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Säädyt ja kastit</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b="1" dirty="0"/>
              <a:t>Papistoa eli brahmaaneja </a:t>
            </a:r>
            <a:r>
              <a:rPr lang="fi-FI" altLang="fi-FI" sz="2200" dirty="0"/>
              <a:t>pidetään kaikkein puhtaimpana ja henkisimpänä säätynä. </a:t>
            </a:r>
          </a:p>
          <a:p>
            <a:r>
              <a:rPr lang="fi-FI" altLang="fi-FI" sz="2200" dirty="0"/>
              <a:t>Seuraavana on </a:t>
            </a:r>
            <a:r>
              <a:rPr lang="fi-FI" altLang="fi-FI" sz="2200" b="1" dirty="0" err="1"/>
              <a:t>kšatriyat</a:t>
            </a:r>
            <a:r>
              <a:rPr lang="fi-FI" altLang="fi-FI" sz="2200" dirty="0"/>
              <a:t>, joihin kuuluvat </a:t>
            </a:r>
            <a:r>
              <a:rPr lang="fi-FI" altLang="fi-FI" sz="2200" b="1" dirty="0"/>
              <a:t>hallitsijat ja sotilaat </a:t>
            </a:r>
            <a:r>
              <a:rPr lang="fi-FI" altLang="fi-FI" sz="2200" dirty="0"/>
              <a:t>ovat vastuussa yhteiskunnan järjestyksestä ja puolustuksesta. </a:t>
            </a:r>
          </a:p>
          <a:p>
            <a:r>
              <a:rPr lang="fi-FI" altLang="fi-FI" sz="2200" b="1" dirty="0" err="1"/>
              <a:t>Vaišyoihin</a:t>
            </a:r>
            <a:r>
              <a:rPr lang="fi-FI" altLang="fi-FI" sz="2200" b="1" dirty="0"/>
              <a:t> kuuluvat viljelijät ja kauppiaat </a:t>
            </a:r>
            <a:r>
              <a:rPr lang="fi-FI" altLang="fi-FI" sz="2200" dirty="0"/>
              <a:t>ovat yhteiskunnan tuottava osa.</a:t>
            </a:r>
          </a:p>
          <a:p>
            <a:r>
              <a:rPr lang="fi-FI" altLang="fi-FI" sz="2200" dirty="0"/>
              <a:t>Järjestyksessä alimpaan työläisten eli </a:t>
            </a:r>
            <a:r>
              <a:rPr lang="fi-FI" altLang="fi-FI" sz="2200" b="1" dirty="0" err="1"/>
              <a:t>šudrien</a:t>
            </a:r>
            <a:r>
              <a:rPr lang="fi-FI" altLang="fi-FI" sz="2200" b="1" dirty="0"/>
              <a:t> säätyyn kuuluvat palvelijat ja käsityöläiset </a:t>
            </a:r>
            <a:r>
              <a:rPr lang="fi-FI" altLang="fi-FI" sz="2200" dirty="0"/>
              <a:t>edustavat henkisesti vähiten puhtaita ammatteja.</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8. Hindulaisuuden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13</a:t>
            </a:fld>
            <a:endParaRPr lang="fi-FI"/>
          </a:p>
        </p:txBody>
      </p:sp>
    </p:spTree>
    <p:extLst>
      <p:ext uri="{BB962C8B-B14F-4D97-AF65-F5344CB8AC3E}">
        <p14:creationId xmlns:p14="http://schemas.microsoft.com/office/powerpoint/2010/main" val="1601269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Säädyt ja kastit</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dirty="0"/>
              <a:t>Konkreettisesti intialainen käsitys synnynnäiseen ihmisluontoon perustuvista velvollisuuksista näkyy kastilaitoksessa. </a:t>
            </a:r>
          </a:p>
          <a:p>
            <a:r>
              <a:rPr lang="fi-FI" altLang="fi-FI" sz="2200" dirty="0"/>
              <a:t>Sana kasti on eurooppalaisten luoma. Sen intialainen läheinen vastine on </a:t>
            </a:r>
            <a:r>
              <a:rPr lang="fi-FI" altLang="fi-FI" sz="2200" dirty="0" err="1"/>
              <a:t>jati</a:t>
            </a:r>
            <a:r>
              <a:rPr lang="fi-FI" altLang="fi-FI" sz="2200" dirty="0"/>
              <a:t>.</a:t>
            </a:r>
          </a:p>
          <a:p>
            <a:r>
              <a:rPr lang="fi-FI" altLang="fi-FI" sz="2200" dirty="0" err="1"/>
              <a:t>Jatit</a:t>
            </a:r>
            <a:r>
              <a:rPr lang="fi-FI" altLang="fi-FI" sz="2200" dirty="0"/>
              <a:t> ovat perinnöllisiä, alueellisia ja toisiltaan suljettuja ammattiryhmiä. </a:t>
            </a:r>
          </a:p>
          <a:p>
            <a:r>
              <a:rPr lang="fi-FI" altLang="fi-FI" sz="2200" b="1" dirty="0"/>
              <a:t>Eri kastien jäsenet eivät saaneet avioitua keskenään eivätkä usein edes syödä, juoda tai tupakoida toistensa seurassa. </a:t>
            </a:r>
          </a:p>
          <a:p>
            <a:r>
              <a:rPr lang="fi-FI" altLang="fi-FI" sz="2200" dirty="0"/>
              <a:t>Järjestelmä saavutti äärimuotonsa 1800-luvun lopulla, minkä jälkeen sitä alettiin vähitellen purkaa. </a:t>
            </a:r>
          </a:p>
          <a:p>
            <a:pPr lvl="1">
              <a:buFont typeface="Calibri" panose="020F0502020204030204" pitchFamily="34" charset="0"/>
              <a:buChar char="̶"/>
            </a:pPr>
            <a:r>
              <a:rPr lang="fi-FI" altLang="fi-FI" sz="2200" dirty="0"/>
              <a:t>1900-luvun alussa kasteja laskettiin olevan yhteensä 2 378. </a:t>
            </a:r>
          </a:p>
          <a:p>
            <a:pPr lvl="1">
              <a:buFont typeface="Calibri" panose="020F0502020204030204" pitchFamily="34" charset="0"/>
              <a:buChar char="̶"/>
            </a:pPr>
            <a:r>
              <a:rPr lang="fi-FI" altLang="fi-FI" sz="2200" dirty="0"/>
              <a:t>Kastilaitos vaikuttaa Intiassa yhä monin tavoin.</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8. Hindulaisuuden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14</a:t>
            </a:fld>
            <a:endParaRPr lang="fi-FI"/>
          </a:p>
        </p:txBody>
      </p:sp>
    </p:spTree>
    <p:extLst>
      <p:ext uri="{BB962C8B-B14F-4D97-AF65-F5344CB8AC3E}">
        <p14:creationId xmlns:p14="http://schemas.microsoft.com/office/powerpoint/2010/main" val="3134477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err="1">
                <a:latin typeface="+mn-lt"/>
              </a:rPr>
              <a:t>Dharma</a:t>
            </a:r>
            <a:r>
              <a:rPr lang="fi-FI" sz="4200" dirty="0">
                <a:latin typeface="+mn-lt"/>
              </a:rPr>
              <a:t> – velvollisuudet ja elämänohjeet</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dirty="0" err="1"/>
              <a:t>Dharman</a:t>
            </a:r>
            <a:r>
              <a:rPr lang="fi-FI" altLang="fi-FI" sz="2200" dirty="0"/>
              <a:t> käsite on avain hindulaiseen eettiseen ajatteluun. </a:t>
            </a:r>
          </a:p>
          <a:p>
            <a:pPr lvl="1">
              <a:buFont typeface="Calibri" panose="020F0502020204030204" pitchFamily="34" charset="0"/>
              <a:buChar char="̶"/>
            </a:pPr>
            <a:r>
              <a:rPr lang="fi-FI" altLang="fi-FI" sz="2200" b="1" dirty="0" err="1"/>
              <a:t>Dharma</a:t>
            </a:r>
            <a:r>
              <a:rPr lang="fi-FI" altLang="fi-FI" sz="2200" b="1" dirty="0"/>
              <a:t> merkitsee velvollisuuden lisäksi lakia, elämänohjetta, hyvettä tai uskontoa. </a:t>
            </a:r>
          </a:p>
          <a:p>
            <a:pPr lvl="1">
              <a:buFont typeface="Calibri" panose="020F0502020204030204" pitchFamily="34" charset="0"/>
              <a:buChar char="̶"/>
            </a:pPr>
            <a:r>
              <a:rPr lang="fi-FI" altLang="fi-FI" sz="2200" b="1" dirty="0" err="1"/>
              <a:t>Dharma</a:t>
            </a:r>
            <a:r>
              <a:rPr lang="fi-FI" altLang="fi-FI" sz="2200" b="1" dirty="0"/>
              <a:t> on ikuiseen maailmanjärjestykseen kuuluva moraaliperiaate, joka säätelee kaikkien olentojen elämää.</a:t>
            </a:r>
          </a:p>
          <a:p>
            <a:r>
              <a:rPr lang="fi-FI" altLang="fi-FI" sz="2200" b="1" dirty="0"/>
              <a:t>Hindulaisen etiikan perustana on ajatus, että jokaisella on velvollisuuksia, jotka ovat sidoksissa säätyyn, kastiin, elämänkaaren vaiheeseen ja sukupuoleen. </a:t>
            </a:r>
          </a:p>
          <a:p>
            <a:pPr lvl="1">
              <a:buFont typeface="Calibri" panose="020F0502020204030204" pitchFamily="34" charset="0"/>
              <a:buChar char="̶"/>
            </a:pPr>
            <a:r>
              <a:rPr lang="fi-FI" altLang="fi-FI" sz="2200" dirty="0"/>
              <a:t>Esimerkiksi yläkastisen miehen elämä on jaettu neljään vaiheeseen: opiskelija, perheen päämies, erakko ja askeetti. </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8. Hindulaisuuden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15</a:t>
            </a:fld>
            <a:endParaRPr lang="fi-FI"/>
          </a:p>
        </p:txBody>
      </p:sp>
    </p:spTree>
    <p:extLst>
      <p:ext uri="{BB962C8B-B14F-4D97-AF65-F5344CB8AC3E}">
        <p14:creationId xmlns:p14="http://schemas.microsoft.com/office/powerpoint/2010/main" val="1544777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err="1">
                <a:latin typeface="+mn-lt"/>
              </a:rPr>
              <a:t>Dharma</a:t>
            </a:r>
            <a:r>
              <a:rPr lang="fi-FI" sz="4200" dirty="0">
                <a:latin typeface="+mn-lt"/>
              </a:rPr>
              <a:t> – velvollisuudet ja elämänohjeet</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dirty="0"/>
              <a:t>Naisen velvoitteet ovat sidoksissa miehen velvoitteisiin, sillä nainen ei ole missään elämänvaiheessaan itsenäinen. </a:t>
            </a:r>
          </a:p>
          <a:p>
            <a:pPr lvl="1">
              <a:buFont typeface="Calibri" panose="020F0502020204030204" pitchFamily="34" charset="0"/>
              <a:buChar char="̶"/>
            </a:pPr>
            <a:r>
              <a:rPr lang="fi-FI" altLang="fi-FI" sz="2200" dirty="0"/>
              <a:t>Hän on ensin isänsä, sitten aviomiehensä ja miehensä kuoltua poikiensa määräysvallan alaisuudessa. </a:t>
            </a:r>
          </a:p>
          <a:p>
            <a:pPr lvl="1">
              <a:buFont typeface="Calibri" panose="020F0502020204030204" pitchFamily="34" charset="0"/>
              <a:buChar char="̶"/>
            </a:pPr>
            <a:r>
              <a:rPr lang="fi-FI" altLang="fi-FI" sz="2200" dirty="0"/>
              <a:t>Naisen hyveenä on palvella kuuliaisesti miestään. </a:t>
            </a:r>
          </a:p>
          <a:p>
            <a:pPr lvl="1">
              <a:buFont typeface="Calibri" panose="020F0502020204030204" pitchFamily="34" charset="0"/>
              <a:buChar char="̶"/>
            </a:pPr>
            <a:r>
              <a:rPr lang="fi-FI" altLang="fi-FI" sz="2200" dirty="0"/>
              <a:t>Nainen ei saa erota miehestään eikä ottaa uutta aviomiestä tämän kuoltua.</a:t>
            </a:r>
          </a:p>
          <a:p>
            <a:pPr lvl="1">
              <a:buFont typeface="Calibri" panose="020F0502020204030204" pitchFamily="34" charset="0"/>
              <a:buChar char="̶"/>
            </a:pPr>
            <a:r>
              <a:rPr lang="fi-FI" altLang="fi-FI" sz="2200" dirty="0"/>
              <a:t>Näistä syistä naisleskien asema Intiassa on usein ollut kurja.</a:t>
            </a:r>
          </a:p>
          <a:p>
            <a:endParaRPr lang="fi-FI" altLang="fi-FI" sz="2200" dirty="0"/>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8. Hindulaisuuden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16</a:t>
            </a:fld>
            <a:endParaRPr lang="fi-FI"/>
          </a:p>
        </p:txBody>
      </p:sp>
    </p:spTree>
    <p:extLst>
      <p:ext uri="{BB962C8B-B14F-4D97-AF65-F5344CB8AC3E}">
        <p14:creationId xmlns:p14="http://schemas.microsoft.com/office/powerpoint/2010/main" val="252189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err="1">
                <a:latin typeface="+mn-lt"/>
              </a:rPr>
              <a:t>Dharma</a:t>
            </a:r>
            <a:r>
              <a:rPr lang="fi-FI" sz="4200" dirty="0">
                <a:latin typeface="+mn-lt"/>
              </a:rPr>
              <a:t> – velvollisuudet ja elämänohjeet</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b="1" dirty="0"/>
              <a:t>Velvollisuuksien noudattamisen lisäksi hindulaisuudessa tunnustetaan myös muita sallittuja elämän päämääriä. Ihanteena on elämä, jossa kolme päämäärää</a:t>
            </a:r>
          </a:p>
          <a:p>
            <a:pPr lvl="1">
              <a:buFont typeface="Calibri" panose="020F0502020204030204" pitchFamily="34" charset="0"/>
              <a:buChar char="̶"/>
            </a:pPr>
            <a:r>
              <a:rPr lang="fi-FI" altLang="fi-FI" sz="2200" dirty="0"/>
              <a:t>velvollisuuden täyttäminen (</a:t>
            </a:r>
            <a:r>
              <a:rPr lang="fi-FI" altLang="fi-FI" sz="2200" i="1" dirty="0" err="1"/>
              <a:t>dharma</a:t>
            </a:r>
            <a:r>
              <a:rPr lang="fi-FI" altLang="fi-FI" sz="2200" dirty="0"/>
              <a:t>),</a:t>
            </a:r>
          </a:p>
          <a:p>
            <a:pPr lvl="1">
              <a:buFont typeface="Calibri" panose="020F0502020204030204" pitchFamily="34" charset="0"/>
              <a:buChar char="̶"/>
            </a:pPr>
            <a:r>
              <a:rPr lang="fi-FI" altLang="fi-FI" sz="2200" dirty="0"/>
              <a:t>varallisuuden kartuttaminen (</a:t>
            </a:r>
            <a:r>
              <a:rPr lang="fi-FI" altLang="fi-FI" sz="2200" i="1" dirty="0" err="1"/>
              <a:t>artha</a:t>
            </a:r>
            <a:r>
              <a:rPr lang="fi-FI" altLang="fi-FI" sz="2200" dirty="0"/>
              <a:t>) ja </a:t>
            </a:r>
          </a:p>
          <a:p>
            <a:pPr lvl="1">
              <a:buFont typeface="Calibri" panose="020F0502020204030204" pitchFamily="34" charset="0"/>
              <a:buChar char="̶"/>
            </a:pPr>
            <a:r>
              <a:rPr lang="fi-FI" altLang="fi-FI" sz="2200" dirty="0"/>
              <a:t>aistinautinnot (</a:t>
            </a:r>
            <a:r>
              <a:rPr lang="fi-FI" altLang="fi-FI" sz="2200" i="1" dirty="0"/>
              <a:t>kama</a:t>
            </a:r>
            <a:r>
              <a:rPr lang="fi-FI" altLang="fi-FI" sz="2200" dirty="0"/>
              <a:t>) ovat keskenään tasapainossa eivätkä haittaa toinen toisiaan. </a:t>
            </a:r>
          </a:p>
          <a:p>
            <a:r>
              <a:rPr lang="fi-FI" altLang="fi-FI" sz="2200" b="1" dirty="0"/>
              <a:t>Alkuperäiseen kolmen päämäärän malliin lisättiin myöhemmin ylimmäksi vapahdus eli mokša. </a:t>
            </a:r>
          </a:p>
          <a:p>
            <a:pPr lvl="1">
              <a:buFont typeface="Calibri" panose="020F0502020204030204" pitchFamily="34" charset="0"/>
              <a:buChar char="̶"/>
            </a:pPr>
            <a:r>
              <a:rPr lang="fi-FI" altLang="fi-FI" sz="2200" b="1" dirty="0"/>
              <a:t>Mokša tarkoittaa vapautumista jälleensyntymien kiertokulusta eli </a:t>
            </a:r>
            <a:r>
              <a:rPr lang="fi-FI" altLang="fi-FI" sz="2200" b="1" dirty="0" err="1"/>
              <a:t>samsarasta</a:t>
            </a:r>
            <a:r>
              <a:rPr lang="fi-FI" altLang="fi-FI" sz="2200" dirty="0"/>
              <a:t>.</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8. Hindulaisuuden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17</a:t>
            </a:fld>
            <a:endParaRPr lang="fi-FI"/>
          </a:p>
        </p:txBody>
      </p:sp>
    </p:spTree>
    <p:extLst>
      <p:ext uri="{BB962C8B-B14F-4D97-AF65-F5344CB8AC3E}">
        <p14:creationId xmlns:p14="http://schemas.microsoft.com/office/powerpoint/2010/main" val="2158137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err="1">
                <a:latin typeface="+mn-lt"/>
              </a:rPr>
              <a:t>Dharma</a:t>
            </a:r>
            <a:r>
              <a:rPr lang="fi-FI" sz="4200" dirty="0">
                <a:latin typeface="+mn-lt"/>
              </a:rPr>
              <a:t> – velvollisuudet ja elämänohjeet</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b="1" dirty="0"/>
              <a:t>Uskonnolliseen vapautuksen tavoitteluun liittyy oma, yleispätevä eettinen koodistonsa, joka kehottaa kaikkia ihmisiä esimerkiksi sellaisiin hyveisiin kuin:</a:t>
            </a:r>
          </a:p>
          <a:p>
            <a:pPr lvl="1">
              <a:buFont typeface="Calibri" panose="020F0502020204030204" pitchFamily="34" charset="0"/>
              <a:buChar char="̶"/>
            </a:pPr>
            <a:r>
              <a:rPr lang="fi-FI" altLang="fi-FI" sz="2200" dirty="0"/>
              <a:t>väkivallattomuus</a:t>
            </a:r>
          </a:p>
          <a:p>
            <a:pPr lvl="1">
              <a:buFont typeface="Calibri" panose="020F0502020204030204" pitchFamily="34" charset="0"/>
              <a:buChar char="̶"/>
            </a:pPr>
            <a:r>
              <a:rPr lang="fi-FI" altLang="fi-FI" sz="2200" dirty="0"/>
              <a:t>totuudellisuus</a:t>
            </a:r>
          </a:p>
          <a:p>
            <a:pPr lvl="1">
              <a:buFont typeface="Calibri" panose="020F0502020204030204" pitchFamily="34" charset="0"/>
              <a:buChar char="̶"/>
            </a:pPr>
            <a:r>
              <a:rPr lang="fi-FI" altLang="fi-FI" sz="2200" dirty="0" err="1"/>
              <a:t>ahneudettomuus</a:t>
            </a:r>
            <a:endParaRPr lang="fi-FI" altLang="fi-FI" sz="2200" dirty="0"/>
          </a:p>
          <a:p>
            <a:pPr lvl="1">
              <a:buFont typeface="Calibri" panose="020F0502020204030204" pitchFamily="34" charset="0"/>
              <a:buChar char="̶"/>
            </a:pPr>
            <a:r>
              <a:rPr lang="fi-FI" altLang="fi-FI" sz="2200" dirty="0"/>
              <a:t>varastamattomuus </a:t>
            </a:r>
          </a:p>
          <a:p>
            <a:pPr lvl="1">
              <a:buFont typeface="Calibri" panose="020F0502020204030204" pitchFamily="34" charset="0"/>
              <a:buChar char="̶"/>
            </a:pPr>
            <a:r>
              <a:rPr lang="fi-FI" altLang="fi-FI" sz="2200" dirty="0"/>
              <a:t>seksuaalinen pidättyväisyys. </a:t>
            </a:r>
          </a:p>
          <a:p>
            <a:r>
              <a:rPr lang="fi-FI" altLang="fi-FI" sz="2200" dirty="0"/>
              <a:t>Useimmat hindut pyrkivät yhdistämään velvollisuuksien noudattamisen ja vapautuksen tavoittelun. </a:t>
            </a:r>
          </a:p>
          <a:p>
            <a:pPr lvl="1">
              <a:buFont typeface="Calibri" panose="020F0502020204030204" pitchFamily="34" charset="0"/>
              <a:buChar char="̶"/>
            </a:pPr>
            <a:r>
              <a:rPr lang="fi-FI" altLang="fi-FI" sz="2200" dirty="0"/>
              <a:t>He ajattelevat, että velvollisuuksien täyttämiseen, vaurauteen ja nautintoihin voidaan pyrkiä osana kokonaisvaltaista elämäntapaa, jonka perimmäisenä päämääränä on vapahdus.</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8. Hindulaisuuden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18</a:t>
            </a:fld>
            <a:endParaRPr lang="fi-FI"/>
          </a:p>
        </p:txBody>
      </p:sp>
    </p:spTree>
    <p:extLst>
      <p:ext uri="{BB962C8B-B14F-4D97-AF65-F5344CB8AC3E}">
        <p14:creationId xmlns:p14="http://schemas.microsoft.com/office/powerpoint/2010/main" val="2202513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Pelastuksen tiet</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281793"/>
            <a:ext cx="10515600" cy="4633913"/>
          </a:xfrm>
        </p:spPr>
        <p:txBody>
          <a:bodyPr/>
          <a:lstStyle/>
          <a:p>
            <a:r>
              <a:rPr lang="fi-FI" altLang="fi-FI" sz="2200" dirty="0"/>
              <a:t>Pelastukseen ajatellaan johtavan monia teitä, joista kukin voi valita omiin taipumuksiinsa parhaiten soveltuvan. </a:t>
            </a:r>
          </a:p>
          <a:p>
            <a:r>
              <a:rPr lang="fi-FI" altLang="fi-FI" sz="2200" dirty="0"/>
              <a:t>Hindulaisten pelastusteiden kirjoa on usein pyritty järjestämään erilaisiin pääryhmiin. Yleisimmin tunnettu on kolmijako:</a:t>
            </a:r>
          </a:p>
          <a:p>
            <a:pPr lvl="1">
              <a:buFont typeface="Calibri" panose="020F0502020204030204" pitchFamily="34" charset="0"/>
              <a:buChar char="̶"/>
            </a:pPr>
            <a:r>
              <a:rPr lang="fi-FI" altLang="fi-FI" sz="2200" dirty="0"/>
              <a:t>Tiedon tie (Vapautuminen saavutetaan oivaltamalla, että oma sielu on syvimmältä olemukseltaan yhtä olemassaolon ikuisen perustan kanssa eli </a:t>
            </a:r>
            <a:r>
              <a:rPr lang="fi-FI" altLang="fi-FI" sz="2200" dirty="0" err="1"/>
              <a:t>brahmanin</a:t>
            </a:r>
            <a:r>
              <a:rPr lang="fi-FI" altLang="fi-FI" sz="2200" dirty="0"/>
              <a:t> kanssa. Tie on luonteenomainen askeeteille.)</a:t>
            </a:r>
          </a:p>
          <a:p>
            <a:pPr lvl="1">
              <a:buFont typeface="Calibri" panose="020F0502020204030204" pitchFamily="34" charset="0"/>
              <a:buChar char="̶"/>
            </a:pPr>
            <a:r>
              <a:rPr lang="fi-FI" altLang="fi-FI" sz="2200" dirty="0"/>
              <a:t>Tekojen tie (Pelastustie, jolla voivat pelastua myös maailmassa aktiivisesti toimivat, eivät vain askeetit. Vain itsekkäin motiivein tehdyt teot saavat aikaan huonoa karmaa ja sitovat ihmisen jälleensyntymien kiertokulkuun. Siksi pelastus voidaan saavuttaa maailmassa toimienkin, jos luovutaan itsekkyydestä ja suoritetaan pyyteettömästi omat velvollisuudet.)</a:t>
            </a:r>
          </a:p>
          <a:p>
            <a:pPr lvl="1">
              <a:buFont typeface="Calibri" panose="020F0502020204030204" pitchFamily="34" charset="0"/>
              <a:buChar char="̶"/>
            </a:pPr>
            <a:r>
              <a:rPr lang="fi-FI" altLang="fi-FI" sz="2200" dirty="0"/>
              <a:t>Antaumuksen tie (Pelastus saadaan Jumalan lahjana omien ponnistelujen sijasta. Kun kaikki teot pyhitetään Jumalalle, ei tekijälle keräänny huonoa karmaa ja hän pääsee lopulta ikuiseen yhteyteen palvomansa jumaluuden, kuten </a:t>
            </a:r>
            <a:r>
              <a:rPr lang="fi-FI" altLang="fi-FI" sz="2200" dirty="0" err="1"/>
              <a:t>Šivan</a:t>
            </a:r>
            <a:r>
              <a:rPr lang="fi-FI" altLang="fi-FI" sz="2200" dirty="0"/>
              <a:t> tai Krišnan kanssa.)</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8. Hindulaisuuden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19</a:t>
            </a:fld>
            <a:endParaRPr lang="fi-FI"/>
          </a:p>
        </p:txBody>
      </p:sp>
    </p:spTree>
    <p:extLst>
      <p:ext uri="{BB962C8B-B14F-4D97-AF65-F5344CB8AC3E}">
        <p14:creationId xmlns:p14="http://schemas.microsoft.com/office/powerpoint/2010/main" val="1726698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ällön paikkamerkki 5" descr="Kuva, joka sisältää kohteen teksti&#10;&#10;Kuvaus luotu automaattisesti">
            <a:extLst>
              <a:ext uri="{FF2B5EF4-FFF2-40B4-BE49-F238E27FC236}">
                <a16:creationId xmlns:a16="http://schemas.microsoft.com/office/drawing/2014/main" id="{143C9E74-4DFC-4697-9EC1-686CDD599E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3496" y="1558212"/>
            <a:ext cx="6645007" cy="4233241"/>
          </a:xfrm>
        </p:spPr>
      </p:pic>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8. Hindulaisuuden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2</a:t>
            </a:fld>
            <a:endParaRPr lang="fi-FI"/>
          </a:p>
        </p:txBody>
      </p:sp>
    </p:spTree>
    <p:extLst>
      <p:ext uri="{BB962C8B-B14F-4D97-AF65-F5344CB8AC3E}">
        <p14:creationId xmlns:p14="http://schemas.microsoft.com/office/powerpoint/2010/main" val="1527230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Jumaluuden ilmentymät</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dirty="0"/>
              <a:t>Nykyisin valtaosa hinduista uskoo yhteen ylimpään Jumalaan, jota kuitenkin voidaan kutsua monilla nimillä ja joka voi ilmetä lukemattomissa erilaisissa hahmoissa.</a:t>
            </a:r>
          </a:p>
          <a:p>
            <a:r>
              <a:rPr lang="fi-FI" altLang="fi-FI" sz="2200" dirty="0"/>
              <a:t>Hindulaisuudessa kaikkein palvotuimmat jumaluudet ovat </a:t>
            </a:r>
            <a:r>
              <a:rPr lang="fi-FI" altLang="fi-FI" sz="2200" dirty="0" err="1"/>
              <a:t>Višnu</a:t>
            </a:r>
            <a:r>
              <a:rPr lang="fi-FI" altLang="fi-FI" sz="2200" dirty="0"/>
              <a:t>, </a:t>
            </a:r>
            <a:r>
              <a:rPr lang="fi-FI" altLang="fi-FI" sz="2200" dirty="0" err="1"/>
              <a:t>Šiva</a:t>
            </a:r>
            <a:r>
              <a:rPr lang="fi-FI" altLang="fi-FI" sz="2200" dirty="0"/>
              <a:t> sekä äitijumalatar, Devi tai </a:t>
            </a:r>
            <a:r>
              <a:rPr lang="fi-FI" altLang="fi-FI" sz="2200" dirty="0" err="1"/>
              <a:t>Šakti</a:t>
            </a:r>
            <a:r>
              <a:rPr lang="fi-FI" altLang="fi-FI" sz="2200" dirty="0"/>
              <a:t>. </a:t>
            </a:r>
          </a:p>
          <a:p>
            <a:r>
              <a:rPr lang="fi-FI" altLang="fi-FI" sz="2200" dirty="0"/>
              <a:t>Hindulaisuuden kolme päähaaraa keskittyvätkin </a:t>
            </a:r>
            <a:r>
              <a:rPr lang="fi-FI" altLang="fi-FI" sz="2200" dirty="0" err="1"/>
              <a:t>Višnun</a:t>
            </a:r>
            <a:r>
              <a:rPr lang="fi-FI" altLang="fi-FI" sz="2200" dirty="0"/>
              <a:t>, </a:t>
            </a:r>
            <a:r>
              <a:rPr lang="fi-FI" altLang="fi-FI" sz="2200" dirty="0" err="1"/>
              <a:t>Šivan</a:t>
            </a:r>
            <a:r>
              <a:rPr lang="fi-FI" altLang="fi-FI" sz="2200" dirty="0"/>
              <a:t> ja äitijumalattaren palvontaan.</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8. Hindulaisuuden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20</a:t>
            </a:fld>
            <a:endParaRPr lang="fi-FI"/>
          </a:p>
        </p:txBody>
      </p:sp>
    </p:spTree>
    <p:extLst>
      <p:ext uri="{BB962C8B-B14F-4D97-AF65-F5344CB8AC3E}">
        <p14:creationId xmlns:p14="http://schemas.microsoft.com/office/powerpoint/2010/main" val="1170266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err="1">
                <a:latin typeface="+mn-lt"/>
              </a:rPr>
              <a:t>Višnu</a:t>
            </a:r>
            <a:endParaRPr lang="fi-FI" sz="4200" dirty="0">
              <a:latin typeface="+mn-lt"/>
            </a:endParaRP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dirty="0"/>
              <a:t>Ihmisläheinen jumala, joka edustaa jumalallista rakkautta ja maailmankaikkeutta ylläpitävää voimaa. </a:t>
            </a:r>
          </a:p>
          <a:p>
            <a:r>
              <a:rPr lang="fi-FI" altLang="fi-FI" sz="2200" dirty="0"/>
              <a:t>Esitetään usein yhdessä puolisonsa, onnen ja vaurauden jumalattaren </a:t>
            </a:r>
            <a:r>
              <a:rPr lang="fi-FI" altLang="fi-FI" sz="2200" dirty="0" err="1"/>
              <a:t>Lakšmin</a:t>
            </a:r>
            <a:r>
              <a:rPr lang="fi-FI" altLang="fi-FI" sz="2200" dirty="0"/>
              <a:t> kanssa. </a:t>
            </a:r>
          </a:p>
          <a:p>
            <a:r>
              <a:rPr lang="fi-FI" altLang="fi-FI" sz="2200" dirty="0"/>
              <a:t>Hyväntahtoisuudessaan </a:t>
            </a:r>
            <a:r>
              <a:rPr lang="fi-FI" altLang="fi-FI" sz="2200" dirty="0" err="1"/>
              <a:t>Višnu</a:t>
            </a:r>
            <a:r>
              <a:rPr lang="fi-FI" altLang="fi-FI" sz="2200" dirty="0"/>
              <a:t> aika ajoin laskeutuu erilaisissa hahmoissa maailmaan palauttaakseen oikean maailmanjärjestyksen ja hyveellisyyden.</a:t>
            </a:r>
          </a:p>
          <a:p>
            <a:r>
              <a:rPr lang="fi-FI" altLang="fi-FI" sz="2200" dirty="0" err="1"/>
              <a:t>Višnun</a:t>
            </a:r>
            <a:r>
              <a:rPr lang="fi-FI" altLang="fi-FI" sz="2200" dirty="0"/>
              <a:t> ruumiillistumia eli avataroja katsotaan olevan kymmenen. </a:t>
            </a:r>
          </a:p>
          <a:p>
            <a:r>
              <a:rPr lang="fi-FI" altLang="fi-FI" sz="2200" dirty="0" err="1"/>
              <a:t>Višnuun</a:t>
            </a:r>
            <a:r>
              <a:rPr lang="fi-FI" altLang="fi-FI" sz="2200" dirty="0"/>
              <a:t> liitetään erityisesti Krišna ja </a:t>
            </a:r>
            <a:r>
              <a:rPr lang="fi-FI" altLang="fi-FI" sz="2200" dirty="0" err="1"/>
              <a:t>Rama</a:t>
            </a:r>
            <a:r>
              <a:rPr lang="fi-FI" altLang="fi-FI" sz="2200" dirty="0"/>
              <a:t>. Molemmat on joissakin hindulaisuuden suuntauksissa kohotettu ylimmäksi jumaluudeksi. </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8. Hindulaisuuden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21</a:t>
            </a:fld>
            <a:endParaRPr lang="fi-FI"/>
          </a:p>
        </p:txBody>
      </p:sp>
    </p:spTree>
    <p:extLst>
      <p:ext uri="{BB962C8B-B14F-4D97-AF65-F5344CB8AC3E}">
        <p14:creationId xmlns:p14="http://schemas.microsoft.com/office/powerpoint/2010/main" val="1433079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err="1">
                <a:latin typeface="+mn-lt"/>
              </a:rPr>
              <a:t>Šiva</a:t>
            </a:r>
            <a:r>
              <a:rPr lang="fi-FI" sz="4200" dirty="0">
                <a:latin typeface="+mn-lt"/>
              </a:rPr>
              <a:t> </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6029131" cy="4633913"/>
          </a:xfrm>
        </p:spPr>
        <p:txBody>
          <a:bodyPr/>
          <a:lstStyle/>
          <a:p>
            <a:r>
              <a:rPr lang="fi-FI" altLang="fi-FI" sz="2200" dirty="0"/>
              <a:t>Paradoksaalinen jumala, jossa erilaiset vastakohdat yhtyvät: hän on sekä suuri askeetti että hedelmällisyyden jumala.</a:t>
            </a:r>
          </a:p>
          <a:p>
            <a:r>
              <a:rPr lang="fi-FI" altLang="fi-FI" sz="2200" dirty="0" err="1"/>
              <a:t>Šiva</a:t>
            </a:r>
            <a:r>
              <a:rPr lang="fi-FI" altLang="fi-FI" sz="2200" dirty="0"/>
              <a:t> on kesyttämätön, ennakoimaton ja kauhistuttava jumaluus, joka viihtyy hautausmailla tiikerinnahkaan pukeutuneena ja ihmiskalloista tehtyyn kaulaketjuun koristautuneena. </a:t>
            </a:r>
          </a:p>
          <a:p>
            <a:r>
              <a:rPr lang="fi-FI" altLang="fi-FI" sz="2200" dirty="0"/>
              <a:t>Pitää hiuksensa takkuisina ja harjoittaa äärimmäistä askeesia. </a:t>
            </a:r>
          </a:p>
          <a:p>
            <a:r>
              <a:rPr lang="fi-FI" altLang="fi-FI" sz="2200" dirty="0" err="1"/>
              <a:t>Šivalla</a:t>
            </a:r>
            <a:r>
              <a:rPr lang="fi-FI" altLang="fi-FI" sz="2200" dirty="0"/>
              <a:t> on seuranaan joko villieläimiä tai härkä.</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8. Hindulaisuuden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22</a:t>
            </a:fld>
            <a:endParaRPr lang="fi-FI"/>
          </a:p>
        </p:txBody>
      </p:sp>
      <p:pic>
        <p:nvPicPr>
          <p:cNvPr id="6" name="Kuva 5" descr="Kuva, joka sisältää kohteen ulko, henkilö, urheilu&#10;&#10;Kuvaus luotu automaattisesti">
            <a:extLst>
              <a:ext uri="{FF2B5EF4-FFF2-40B4-BE49-F238E27FC236}">
                <a16:creationId xmlns:a16="http://schemas.microsoft.com/office/drawing/2014/main" id="{E4A3A0B1-BFC0-4CE9-9D9F-6B93A6910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2407" y="1953268"/>
            <a:ext cx="4291393" cy="2951464"/>
          </a:xfrm>
          <a:prstGeom prst="rect">
            <a:avLst/>
          </a:prstGeom>
        </p:spPr>
      </p:pic>
    </p:spTree>
    <p:extLst>
      <p:ext uri="{BB962C8B-B14F-4D97-AF65-F5344CB8AC3E}">
        <p14:creationId xmlns:p14="http://schemas.microsoft.com/office/powerpoint/2010/main" val="3402745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14324"/>
            <a:ext cx="8828088" cy="733425"/>
          </a:xfrm>
        </p:spPr>
        <p:txBody>
          <a:bodyPr rtlCol="0">
            <a:noAutofit/>
          </a:bodyPr>
          <a:lstStyle/>
          <a:p>
            <a:pPr fontAlgn="auto">
              <a:spcAft>
                <a:spcPts val="0"/>
              </a:spcAft>
              <a:defRPr/>
            </a:pPr>
            <a:r>
              <a:rPr lang="fi-FI" sz="4200" dirty="0">
                <a:latin typeface="+mn-lt"/>
              </a:rPr>
              <a:t>Devi</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dirty="0"/>
              <a:t>Itsenäinen palvonnan kohde. </a:t>
            </a:r>
          </a:p>
          <a:p>
            <a:r>
              <a:rPr lang="fi-FI" altLang="fi-FI" sz="2200" dirty="0"/>
              <a:t>Suositussa myytissä Devi esitetään puhvelidemonin surmaajana. Leijonalla ratsastavan </a:t>
            </a:r>
            <a:r>
              <a:rPr lang="fi-FI" altLang="fi-FI" sz="2200" dirty="0" err="1"/>
              <a:t>Durgan</a:t>
            </a:r>
            <a:r>
              <a:rPr lang="fi-FI" altLang="fi-FI" sz="2200" dirty="0"/>
              <a:t> hahmoisena jumalatarta palvotaan puhtaan voiman ja voiton jumalattarena.</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8. Hindulaisuuden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23</a:t>
            </a:fld>
            <a:endParaRPr lang="fi-FI"/>
          </a:p>
        </p:txBody>
      </p:sp>
    </p:spTree>
    <p:extLst>
      <p:ext uri="{BB962C8B-B14F-4D97-AF65-F5344CB8AC3E}">
        <p14:creationId xmlns:p14="http://schemas.microsoft.com/office/powerpoint/2010/main" val="2590345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ällön paikkamerkki 5" descr="Kuva, joka sisältää kohteen teksti&#10;&#10;Kuvaus luotu automaattisesti">
            <a:extLst>
              <a:ext uri="{FF2B5EF4-FFF2-40B4-BE49-F238E27FC236}">
                <a16:creationId xmlns:a16="http://schemas.microsoft.com/office/drawing/2014/main" id="{30AF53C5-9AA3-4B3A-9DF7-9E2346E970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4669" y="509089"/>
            <a:ext cx="4865931" cy="5667598"/>
          </a:xfrm>
        </p:spPr>
      </p:pic>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8. Hindulaisuuden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24</a:t>
            </a:fld>
            <a:endParaRPr lang="fi-FI"/>
          </a:p>
        </p:txBody>
      </p:sp>
    </p:spTree>
    <p:extLst>
      <p:ext uri="{BB962C8B-B14F-4D97-AF65-F5344CB8AC3E}">
        <p14:creationId xmlns:p14="http://schemas.microsoft.com/office/powerpoint/2010/main" val="3748802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Moninainen perinne</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4862804" cy="4633913"/>
          </a:xfrm>
        </p:spPr>
        <p:txBody>
          <a:bodyPr/>
          <a:lstStyle/>
          <a:p>
            <a:r>
              <a:rPr lang="fi-FI" altLang="fi-FI" sz="2200" b="1" dirty="0"/>
              <a:t>Hindu on alun perin persiankielinen sana, jolla tarkoitettiin intialaista. </a:t>
            </a:r>
          </a:p>
          <a:p>
            <a:pPr lvl="1">
              <a:buFont typeface="Calibri" panose="020F0502020204030204" pitchFamily="34" charset="0"/>
              <a:buChar char="̶"/>
            </a:pPr>
            <a:r>
              <a:rPr lang="fi-FI" altLang="fi-FI" sz="2200" dirty="0"/>
              <a:t>Hindulaisuus on samankaltainen kulttuuriin ja elämäntapaan viittaava termi kuin vaikkapa ”eurooppalaisuus”.</a:t>
            </a:r>
          </a:p>
          <a:p>
            <a:r>
              <a:rPr lang="fi-FI" altLang="fi-FI" sz="2200" b="1" dirty="0"/>
              <a:t>Useimmille intialaisille hindulaisuus on elämäntapa, </a:t>
            </a:r>
            <a:r>
              <a:rPr lang="fi-FI" altLang="fi-FI" sz="2200" dirty="0"/>
              <a:t>johon he kasvavat. Hindut katsovat, että pelastukseen johtaa monta tietä.</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8. Hindulaisuuden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3</a:t>
            </a:fld>
            <a:endParaRPr lang="fi-FI"/>
          </a:p>
        </p:txBody>
      </p:sp>
      <p:pic>
        <p:nvPicPr>
          <p:cNvPr id="6" name="Kuva 5" descr="Kuva, joka sisältää kohteen henkilö&#10;&#10;Kuvaus luotu automaattisesti">
            <a:extLst>
              <a:ext uri="{FF2B5EF4-FFF2-40B4-BE49-F238E27FC236}">
                <a16:creationId xmlns:a16="http://schemas.microsoft.com/office/drawing/2014/main" id="{E767712A-1432-406F-884E-9312E77F9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0456" y="1690912"/>
            <a:ext cx="4717030" cy="323549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Moninainen perinne</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b="1" dirty="0"/>
              <a:t>Hindulaisuudella ei ole yksittäistä perustajaa, keskitettyä organisaatiota, ylintä auktoriteettia eikä kaikkia sitovia opinkappaleita. </a:t>
            </a:r>
          </a:p>
          <a:p>
            <a:r>
              <a:rPr lang="fi-FI" altLang="fi-FI" sz="2200" b="1" dirty="0"/>
              <a:t>Useimmat hindut uskovat yhteen Jumalaan, mutta jumaluuden luonnetta ja ominaisuuksia ei hindulaisuudessa ole tarpeen määritellä tiukasti. </a:t>
            </a:r>
          </a:p>
          <a:p>
            <a:r>
              <a:rPr lang="fi-FI" altLang="fi-FI" sz="2200" b="1" dirty="0"/>
              <a:t>Oppeja tärkeämpää on noudattaa perinteisiä käyttäytymissääntöjä ja velvollisuuksia</a:t>
            </a:r>
            <a:r>
              <a:rPr lang="fi-FI" altLang="fi-FI" sz="2200" dirty="0"/>
              <a:t>.</a:t>
            </a:r>
          </a:p>
          <a:p>
            <a:r>
              <a:rPr lang="fi-FI" altLang="fi-FI" sz="2200" dirty="0"/>
              <a:t>Hindut kutsuvat </a:t>
            </a:r>
            <a:r>
              <a:rPr lang="fi-FI" altLang="fi-FI" sz="2200" b="1" dirty="0"/>
              <a:t>uskonnollista perinnettään </a:t>
            </a:r>
            <a:r>
              <a:rPr lang="fi-FI" altLang="fi-FI" sz="2200" b="1" dirty="0" err="1"/>
              <a:t>sanatana</a:t>
            </a:r>
            <a:r>
              <a:rPr lang="fi-FI" altLang="fi-FI" sz="2200" b="1" dirty="0"/>
              <a:t> </a:t>
            </a:r>
            <a:r>
              <a:rPr lang="fi-FI" altLang="fi-FI" sz="2200" b="1" dirty="0" err="1"/>
              <a:t>dharmaksi</a:t>
            </a:r>
            <a:r>
              <a:rPr lang="fi-FI" altLang="fi-FI" sz="2200" b="1" dirty="0"/>
              <a:t>, joka merkitsee ikuista elämänohjetta.</a:t>
            </a:r>
          </a:p>
          <a:p>
            <a:r>
              <a:rPr lang="fi-FI" altLang="fi-FI" sz="2200" dirty="0"/>
              <a:t>Lähi-idän uskonnoissa painottuu usein ihmisen ja Jumalan välinen etäisyys sekä Jumalan ylivaltius, </a:t>
            </a:r>
            <a:r>
              <a:rPr lang="fi-FI" altLang="fi-FI" sz="2200" b="1" dirty="0"/>
              <a:t>hindulaisuudessa jumalallisen katsotaan olevan lähellä ihmistä</a:t>
            </a:r>
            <a:r>
              <a:rPr lang="fi-FI" altLang="fi-FI" sz="2200" dirty="0"/>
              <a:t>.</a:t>
            </a:r>
          </a:p>
          <a:p>
            <a:pPr lvl="1">
              <a:buFont typeface="Calibri" panose="020F0502020204030204" pitchFamily="34" charset="0"/>
              <a:buChar char="̶"/>
            </a:pPr>
            <a:r>
              <a:rPr lang="fi-FI" altLang="fi-FI" sz="2200" dirty="0"/>
              <a:t>Kaikki olemassa oleva on hindulaisuuden mukaan osa jumaluutta, jota voidaan palvoa lukemattomin eri tavoin. </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8. Hindulaisuuden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4</a:t>
            </a:fld>
            <a:endParaRPr lang="fi-FI"/>
          </a:p>
        </p:txBody>
      </p:sp>
    </p:spTree>
    <p:extLst>
      <p:ext uri="{BB962C8B-B14F-4D97-AF65-F5344CB8AC3E}">
        <p14:creationId xmlns:p14="http://schemas.microsoft.com/office/powerpoint/2010/main" val="995795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ällön paikkamerkki 5" descr="Kuva, joka sisältää kohteen kartta&#10;&#10;Kuvaus luotu automaattisesti">
            <a:extLst>
              <a:ext uri="{FF2B5EF4-FFF2-40B4-BE49-F238E27FC236}">
                <a16:creationId xmlns:a16="http://schemas.microsoft.com/office/drawing/2014/main" id="{3AAADB1A-6963-46B5-937E-7F73BA7892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0993" y="365125"/>
            <a:ext cx="5510014" cy="5811838"/>
          </a:xfrm>
        </p:spPr>
      </p:pic>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8. Hindulaisuuden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5</a:t>
            </a:fld>
            <a:endParaRPr lang="fi-FI"/>
          </a:p>
        </p:txBody>
      </p:sp>
    </p:spTree>
    <p:extLst>
      <p:ext uri="{BB962C8B-B14F-4D97-AF65-F5344CB8AC3E}">
        <p14:creationId xmlns:p14="http://schemas.microsoft.com/office/powerpoint/2010/main" val="989622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Hindulaisuuden pitkä historia</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dirty="0"/>
              <a:t>Hindulaisuuden ymmärtämistä edesauttaa, kun hahmottaa, kuinka pitkien ajanjaksojen kuluessa se on muotoutunut. </a:t>
            </a:r>
          </a:p>
          <a:p>
            <a:r>
              <a:rPr lang="fi-FI" altLang="fi-FI" sz="2200" dirty="0"/>
              <a:t>Sitä voidaan pitää </a:t>
            </a:r>
            <a:r>
              <a:rPr lang="fi-FI" altLang="fi-FI" sz="2200" b="1" dirty="0"/>
              <a:t>maailman vanhimpana elävänä maailmanuskontona</a:t>
            </a:r>
            <a:r>
              <a:rPr lang="fi-FI" altLang="fi-FI" sz="2200" dirty="0"/>
              <a:t>. Sillä on takanaan </a:t>
            </a:r>
            <a:r>
              <a:rPr lang="fi-FI" altLang="fi-FI" sz="2200" b="1" dirty="0"/>
              <a:t>noin viisituhatta vuotta historiaa</a:t>
            </a:r>
            <a:r>
              <a:rPr lang="fi-FI" altLang="fi-FI" sz="2200" dirty="0"/>
              <a:t>. </a:t>
            </a:r>
          </a:p>
          <a:p>
            <a:r>
              <a:rPr lang="fi-FI" altLang="fi-FI" sz="2200" b="1" dirty="0"/>
              <a:t>Toisiaan seuranneet historialliset vaiheet ovat tuoneet oman lisänsä hindulaisuuden kirjoon pyyhkimättä pois edellisen vaiheen ilmentymiä.</a:t>
            </a:r>
          </a:p>
          <a:p>
            <a:r>
              <a:rPr lang="fi-FI" altLang="fi-FI" sz="2200" dirty="0"/>
              <a:t>Tämä selittää esimerkiksi sen, että hindulaisuuteen kuuluu niin </a:t>
            </a:r>
            <a:r>
              <a:rPr lang="fi-FI" altLang="fi-FI" sz="2200" b="1" dirty="0"/>
              <a:t>suuri määrä pyhiä kirjoituksia, jotka ovat hyvin eriluonteisia</a:t>
            </a:r>
            <a:r>
              <a:rPr lang="fi-FI" altLang="fi-FI" sz="2200" dirty="0"/>
              <a:t>.</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8. Hindulaisuuden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6</a:t>
            </a:fld>
            <a:endParaRPr lang="fi-FI"/>
          </a:p>
        </p:txBody>
      </p:sp>
    </p:spTree>
    <p:extLst>
      <p:ext uri="{BB962C8B-B14F-4D97-AF65-F5344CB8AC3E}">
        <p14:creationId xmlns:p14="http://schemas.microsoft.com/office/powerpoint/2010/main" val="36169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ällön paikkamerkki 5">
            <a:extLst>
              <a:ext uri="{FF2B5EF4-FFF2-40B4-BE49-F238E27FC236}">
                <a16:creationId xmlns:a16="http://schemas.microsoft.com/office/drawing/2014/main" id="{DDDEF2D9-130D-44D2-974D-E85D5FF808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9371" y="1162039"/>
            <a:ext cx="6033258" cy="4533921"/>
          </a:xfrm>
        </p:spPr>
      </p:pic>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8. Hindulaisuuden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7</a:t>
            </a:fld>
            <a:endParaRPr lang="fi-FI"/>
          </a:p>
        </p:txBody>
      </p:sp>
    </p:spTree>
    <p:extLst>
      <p:ext uri="{BB962C8B-B14F-4D97-AF65-F5344CB8AC3E}">
        <p14:creationId xmlns:p14="http://schemas.microsoft.com/office/powerpoint/2010/main" val="900823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AA434-80AB-EDE0-65E0-4C795F02362E}"/>
            </a:ext>
          </a:extLst>
        </p:cNvPr>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70176751-41EE-1605-B4AB-32739B2A558C}"/>
              </a:ext>
            </a:extLst>
          </p:cNvPr>
          <p:cNvSpPr>
            <a:spLocks noGrp="1"/>
          </p:cNvSpPr>
          <p:nvPr>
            <p:ph type="ftr" sz="quarter" idx="11"/>
          </p:nvPr>
        </p:nvSpPr>
        <p:spPr/>
        <p:txBody>
          <a:bodyPr/>
          <a:lstStyle/>
          <a:p>
            <a:pPr>
              <a:defRPr/>
            </a:pPr>
            <a:r>
              <a:rPr lang="fi-FI"/>
              <a:t>8. Hindulaisuuden kehitys ja peruskäsitykset</a:t>
            </a:r>
          </a:p>
        </p:txBody>
      </p:sp>
      <p:sp>
        <p:nvSpPr>
          <p:cNvPr id="4" name="Dian numeron paikkamerkki 3">
            <a:extLst>
              <a:ext uri="{FF2B5EF4-FFF2-40B4-BE49-F238E27FC236}">
                <a16:creationId xmlns:a16="http://schemas.microsoft.com/office/drawing/2014/main" id="{F34B5648-9AD3-2DAF-8A1B-70F0BC50217C}"/>
              </a:ext>
            </a:extLst>
          </p:cNvPr>
          <p:cNvSpPr>
            <a:spLocks noGrp="1"/>
          </p:cNvSpPr>
          <p:nvPr>
            <p:ph type="sldNum" sz="quarter" idx="12"/>
          </p:nvPr>
        </p:nvSpPr>
        <p:spPr/>
        <p:txBody>
          <a:bodyPr/>
          <a:lstStyle/>
          <a:p>
            <a:pPr>
              <a:defRPr/>
            </a:pPr>
            <a:fld id="{2901FB1B-E8C8-4B5E-B1C1-0BFDAE84AB66}" type="slidenum">
              <a:rPr lang="fi-FI" smtClean="0"/>
              <a:pPr>
                <a:defRPr/>
              </a:pPr>
              <a:t>8</a:t>
            </a:fld>
            <a:endParaRPr lang="fi-FI"/>
          </a:p>
        </p:txBody>
      </p:sp>
      <p:sp>
        <p:nvSpPr>
          <p:cNvPr id="2" name="Sisällön paikkamerkki 1">
            <a:extLst>
              <a:ext uri="{FF2B5EF4-FFF2-40B4-BE49-F238E27FC236}">
                <a16:creationId xmlns:a16="http://schemas.microsoft.com/office/drawing/2014/main" id="{394E6427-B912-3BA9-6492-82D34BD159AC}"/>
              </a:ext>
            </a:extLst>
          </p:cNvPr>
          <p:cNvSpPr>
            <a:spLocks noGrp="1"/>
          </p:cNvSpPr>
          <p:nvPr>
            <p:ph idx="1"/>
          </p:nvPr>
        </p:nvSpPr>
        <p:spPr/>
        <p:txBody>
          <a:bodyPr/>
          <a:lstStyle/>
          <a:p>
            <a:r>
              <a:rPr lang="fi-FI" dirty="0" err="1"/>
              <a:t>Induslaakson</a:t>
            </a:r>
            <a:r>
              <a:rPr lang="fi-FI" dirty="0"/>
              <a:t> kulttuuri n. 2600-1900 eKr.</a:t>
            </a:r>
          </a:p>
          <a:p>
            <a:r>
              <a:rPr lang="fi-FI" dirty="0"/>
              <a:t>Veda-kausi n. 1600-550 </a:t>
            </a:r>
            <a:r>
              <a:rPr lang="fi-FI" dirty="0" err="1"/>
              <a:t>eKr</a:t>
            </a:r>
            <a:endParaRPr lang="fi-FI" dirty="0"/>
          </a:p>
          <a:p>
            <a:r>
              <a:rPr lang="fi-FI" dirty="0"/>
              <a:t>Klassinen kausi 550 </a:t>
            </a:r>
            <a:r>
              <a:rPr lang="fi-FI" dirty="0" err="1"/>
              <a:t>eKr</a:t>
            </a:r>
            <a:r>
              <a:rPr lang="fi-FI" dirty="0"/>
              <a:t> -550 </a:t>
            </a:r>
            <a:r>
              <a:rPr lang="fi-FI" dirty="0" err="1"/>
              <a:t>jKr</a:t>
            </a:r>
            <a:endParaRPr lang="fi-FI" dirty="0"/>
          </a:p>
          <a:p>
            <a:r>
              <a:rPr lang="fi-FI" dirty="0"/>
              <a:t>Keskiaika 550-1500 </a:t>
            </a:r>
            <a:r>
              <a:rPr lang="fi-FI" dirty="0" err="1"/>
              <a:t>jKr</a:t>
            </a:r>
            <a:endParaRPr lang="fi-FI" dirty="0"/>
          </a:p>
          <a:p>
            <a:r>
              <a:rPr lang="fi-FI" dirty="0"/>
              <a:t>Uusi aika 1498-</a:t>
            </a:r>
          </a:p>
        </p:txBody>
      </p:sp>
      <p:sp>
        <p:nvSpPr>
          <p:cNvPr id="5" name="Otsikko 1">
            <a:extLst>
              <a:ext uri="{FF2B5EF4-FFF2-40B4-BE49-F238E27FC236}">
                <a16:creationId xmlns:a16="http://schemas.microsoft.com/office/drawing/2014/main" id="{BD4BFC79-E068-6DE9-D06D-8F77CC14FB0F}"/>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Intian historialliset vaiheet</a:t>
            </a:r>
          </a:p>
        </p:txBody>
      </p:sp>
    </p:spTree>
    <p:extLst>
      <p:ext uri="{BB962C8B-B14F-4D97-AF65-F5344CB8AC3E}">
        <p14:creationId xmlns:p14="http://schemas.microsoft.com/office/powerpoint/2010/main" val="2469181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ällön paikkamerkki 5" descr="Kuva, joka sisältää kohteen teksti&#10;&#10;Kuvaus luotu automaattisesti">
            <a:extLst>
              <a:ext uri="{FF2B5EF4-FFF2-40B4-BE49-F238E27FC236}">
                <a16:creationId xmlns:a16="http://schemas.microsoft.com/office/drawing/2014/main" id="{D9F9659E-A7FE-407E-BBCA-C00C7373C0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47918" y="365125"/>
            <a:ext cx="3296164" cy="5821584"/>
          </a:xfrm>
        </p:spPr>
      </p:pic>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8. Hindulaisuuden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9</a:t>
            </a:fld>
            <a:endParaRPr lang="fi-FI"/>
          </a:p>
        </p:txBody>
      </p:sp>
    </p:spTree>
    <p:extLst>
      <p:ext uri="{BB962C8B-B14F-4D97-AF65-F5344CB8AC3E}">
        <p14:creationId xmlns:p14="http://schemas.microsoft.com/office/powerpoint/2010/main" val="224881497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1300</Words>
  <Application>Microsoft Office PowerPoint</Application>
  <PresentationFormat>Laajakuva</PresentationFormat>
  <Paragraphs>147</Paragraphs>
  <Slides>24</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24</vt:i4>
      </vt:variant>
    </vt:vector>
  </HeadingPairs>
  <TitlesOfParts>
    <vt:vector size="28" baseType="lpstr">
      <vt:lpstr>Arial</vt:lpstr>
      <vt:lpstr>Calibri</vt:lpstr>
      <vt:lpstr>Calibri Light</vt:lpstr>
      <vt:lpstr>Office-teema</vt:lpstr>
      <vt:lpstr>8. Hindulaisuuden kehitys ja peruskäsitykset</vt:lpstr>
      <vt:lpstr>PowerPoint-esitys</vt:lpstr>
      <vt:lpstr>Moninainen perinne</vt:lpstr>
      <vt:lpstr>Moninainen perinne</vt:lpstr>
      <vt:lpstr>PowerPoint-esitys</vt:lpstr>
      <vt:lpstr>Hindulaisuuden pitkä historia</vt:lpstr>
      <vt:lpstr>PowerPoint-esitys</vt:lpstr>
      <vt:lpstr>Intian historialliset vaiheet</vt:lpstr>
      <vt:lpstr>PowerPoint-esitys</vt:lpstr>
      <vt:lpstr>Uskonnolliset peruskäsitykset</vt:lpstr>
      <vt:lpstr>Uskonnolliset peruskäsitykset</vt:lpstr>
      <vt:lpstr>Säädyt ja kastit</vt:lpstr>
      <vt:lpstr>Säädyt ja kastit</vt:lpstr>
      <vt:lpstr>Säädyt ja kastit</vt:lpstr>
      <vt:lpstr>Dharma – velvollisuudet ja elämänohjeet</vt:lpstr>
      <vt:lpstr>Dharma – velvollisuudet ja elämänohjeet</vt:lpstr>
      <vt:lpstr>Dharma – velvollisuudet ja elämänohjeet</vt:lpstr>
      <vt:lpstr>Dharma – velvollisuudet ja elämänohjeet</vt:lpstr>
      <vt:lpstr>Pelastuksen tiet</vt:lpstr>
      <vt:lpstr>Jumaluuden ilmentymät</vt:lpstr>
      <vt:lpstr>Višnu</vt:lpstr>
      <vt:lpstr>Šiva </vt:lpstr>
      <vt:lpstr>Devi</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Diaesityksen otsikko, koko 48</dc:title>
  <dc:creator>Taina Vuokko</dc:creator>
  <cp:lastModifiedBy>Anne Saari</cp:lastModifiedBy>
  <cp:revision>15</cp:revision>
  <dcterms:created xsi:type="dcterms:W3CDTF">2021-06-01T16:07:13Z</dcterms:created>
  <dcterms:modified xsi:type="dcterms:W3CDTF">2025-02-17T09:15:34Z</dcterms:modified>
</cp:coreProperties>
</file>