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65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0065E-EE80-4BF3-9F28-08B5473B84A7}" v="3" dt="2025-02-11T07:33:27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Saari" userId="06911239-b8a8-4566-8071-18295be52f0e" providerId="ADAL" clId="{65B0065E-EE80-4BF3-9F28-08B5473B84A7}"/>
    <pc:docChg chg="undo custSel addSld modSld">
      <pc:chgData name="Anne Saari" userId="06911239-b8a8-4566-8071-18295be52f0e" providerId="ADAL" clId="{65B0065E-EE80-4BF3-9F28-08B5473B84A7}" dt="2025-02-11T08:08:28.504" v="144" actId="113"/>
      <pc:docMkLst>
        <pc:docMk/>
      </pc:docMkLst>
      <pc:sldChg chg="modSp mod">
        <pc:chgData name="Anne Saari" userId="06911239-b8a8-4566-8071-18295be52f0e" providerId="ADAL" clId="{65B0065E-EE80-4BF3-9F28-08B5473B84A7}" dt="2025-02-11T07:31:30.329" v="33" actId="113"/>
        <pc:sldMkLst>
          <pc:docMk/>
          <pc:sldMk cId="0" sldId="257"/>
        </pc:sldMkLst>
        <pc:spChg chg="mod">
          <ac:chgData name="Anne Saari" userId="06911239-b8a8-4566-8071-18295be52f0e" providerId="ADAL" clId="{65B0065E-EE80-4BF3-9F28-08B5473B84A7}" dt="2025-02-11T07:31:30.329" v="33" actId="113"/>
          <ac:spMkLst>
            <pc:docMk/>
            <pc:sldMk cId="0" sldId="257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5B0065E-EE80-4BF3-9F28-08B5473B84A7}" dt="2025-02-10T08:32:44.027" v="3" actId="113"/>
        <pc:sldMkLst>
          <pc:docMk/>
          <pc:sldMk cId="2588020639" sldId="258"/>
        </pc:sldMkLst>
        <pc:spChg chg="mod">
          <ac:chgData name="Anne Saari" userId="06911239-b8a8-4566-8071-18295be52f0e" providerId="ADAL" clId="{65B0065E-EE80-4BF3-9F28-08B5473B84A7}" dt="2025-02-10T08:32:44.027" v="3" actId="113"/>
          <ac:spMkLst>
            <pc:docMk/>
            <pc:sldMk cId="2588020639" sldId="258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5B0065E-EE80-4BF3-9F28-08B5473B84A7}" dt="2025-02-10T08:34:03.998" v="11" actId="113"/>
        <pc:sldMkLst>
          <pc:docMk/>
          <pc:sldMk cId="1202126420" sldId="259"/>
        </pc:sldMkLst>
        <pc:spChg chg="mod">
          <ac:chgData name="Anne Saari" userId="06911239-b8a8-4566-8071-18295be52f0e" providerId="ADAL" clId="{65B0065E-EE80-4BF3-9F28-08B5473B84A7}" dt="2025-02-10T08:34:03.998" v="11" actId="113"/>
          <ac:spMkLst>
            <pc:docMk/>
            <pc:sldMk cId="1202126420" sldId="259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5B0065E-EE80-4BF3-9F28-08B5473B84A7}" dt="2025-02-10T08:34:32.765" v="14" actId="113"/>
        <pc:sldMkLst>
          <pc:docMk/>
          <pc:sldMk cId="3349313539" sldId="260"/>
        </pc:sldMkLst>
        <pc:spChg chg="mod">
          <ac:chgData name="Anne Saari" userId="06911239-b8a8-4566-8071-18295be52f0e" providerId="ADAL" clId="{65B0065E-EE80-4BF3-9F28-08B5473B84A7}" dt="2025-02-10T08:34:32.765" v="14" actId="113"/>
          <ac:spMkLst>
            <pc:docMk/>
            <pc:sldMk cId="3349313539" sldId="260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5B0065E-EE80-4BF3-9F28-08B5473B84A7}" dt="2025-02-10T08:35:02.094" v="17" actId="113"/>
        <pc:sldMkLst>
          <pc:docMk/>
          <pc:sldMk cId="1957275077" sldId="261"/>
        </pc:sldMkLst>
        <pc:spChg chg="mod">
          <ac:chgData name="Anne Saari" userId="06911239-b8a8-4566-8071-18295be52f0e" providerId="ADAL" clId="{65B0065E-EE80-4BF3-9F28-08B5473B84A7}" dt="2025-02-10T08:35:02.094" v="17" actId="113"/>
          <ac:spMkLst>
            <pc:docMk/>
            <pc:sldMk cId="1957275077" sldId="261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5B0065E-EE80-4BF3-9F28-08B5473B84A7}" dt="2025-02-11T08:08:28.504" v="144" actId="113"/>
        <pc:sldMkLst>
          <pc:docMk/>
          <pc:sldMk cId="4009218592" sldId="262"/>
        </pc:sldMkLst>
        <pc:spChg chg="mod">
          <ac:chgData name="Anne Saari" userId="06911239-b8a8-4566-8071-18295be52f0e" providerId="ADAL" clId="{65B0065E-EE80-4BF3-9F28-08B5473B84A7}" dt="2025-02-11T08:08:28.504" v="144" actId="113"/>
          <ac:spMkLst>
            <pc:docMk/>
            <pc:sldMk cId="4009218592" sldId="262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5B0065E-EE80-4BF3-9F28-08B5473B84A7}" dt="2025-02-10T08:36:44.865" v="29" actId="113"/>
        <pc:sldMkLst>
          <pc:docMk/>
          <pc:sldMk cId="3065794363" sldId="263"/>
        </pc:sldMkLst>
        <pc:spChg chg="mod">
          <ac:chgData name="Anne Saari" userId="06911239-b8a8-4566-8071-18295be52f0e" providerId="ADAL" clId="{65B0065E-EE80-4BF3-9F28-08B5473B84A7}" dt="2025-02-10T08:36:44.865" v="29" actId="113"/>
          <ac:spMkLst>
            <pc:docMk/>
            <pc:sldMk cId="3065794363" sldId="263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5B0065E-EE80-4BF3-9F28-08B5473B84A7}" dt="2025-02-10T08:37:15.683" v="32" actId="113"/>
        <pc:sldMkLst>
          <pc:docMk/>
          <pc:sldMk cId="351445288" sldId="264"/>
        </pc:sldMkLst>
        <pc:spChg chg="mod">
          <ac:chgData name="Anne Saari" userId="06911239-b8a8-4566-8071-18295be52f0e" providerId="ADAL" clId="{65B0065E-EE80-4BF3-9F28-08B5473B84A7}" dt="2025-02-10T08:37:15.683" v="32" actId="113"/>
          <ac:spMkLst>
            <pc:docMk/>
            <pc:sldMk cId="351445288" sldId="264"/>
            <ac:spMk id="3075" creationId="{4B2E3F6B-2452-43DB-9BA0-AF372E3BB025}"/>
          </ac:spMkLst>
        </pc:spChg>
      </pc:sldChg>
      <pc:sldChg chg="modSp mod">
        <pc:chgData name="Anne Saari" userId="06911239-b8a8-4566-8071-18295be52f0e" providerId="ADAL" clId="{65B0065E-EE80-4BF3-9F28-08B5473B84A7}" dt="2025-02-10T08:33:04.963" v="4" actId="113"/>
        <pc:sldMkLst>
          <pc:docMk/>
          <pc:sldMk cId="3070345714" sldId="265"/>
        </pc:sldMkLst>
        <pc:spChg chg="mod">
          <ac:chgData name="Anne Saari" userId="06911239-b8a8-4566-8071-18295be52f0e" providerId="ADAL" clId="{65B0065E-EE80-4BF3-9F28-08B5473B84A7}" dt="2025-02-10T08:33:04.963" v="4" actId="113"/>
          <ac:spMkLst>
            <pc:docMk/>
            <pc:sldMk cId="3070345714" sldId="265"/>
            <ac:spMk id="3075" creationId="{4B2E3F6B-2452-43DB-9BA0-AF372E3BB025}"/>
          </ac:spMkLst>
        </pc:spChg>
      </pc:sldChg>
      <pc:sldChg chg="delSp modSp add mod">
        <pc:chgData name="Anne Saari" userId="06911239-b8a8-4566-8071-18295be52f0e" providerId="ADAL" clId="{65B0065E-EE80-4BF3-9F28-08B5473B84A7}" dt="2025-02-11T07:41:01.029" v="143" actId="255"/>
        <pc:sldMkLst>
          <pc:docMk/>
          <pc:sldMk cId="3038347316" sldId="266"/>
        </pc:sldMkLst>
        <pc:spChg chg="mod">
          <ac:chgData name="Anne Saari" userId="06911239-b8a8-4566-8071-18295be52f0e" providerId="ADAL" clId="{65B0065E-EE80-4BF3-9F28-08B5473B84A7}" dt="2025-02-11T07:33:36.468" v="60" actId="20577"/>
          <ac:spMkLst>
            <pc:docMk/>
            <pc:sldMk cId="3038347316" sldId="266"/>
            <ac:spMk id="2" creationId="{14E52F26-6C3E-46F9-B2FA-D1B529AD0F05}"/>
          </ac:spMkLst>
        </pc:spChg>
        <pc:spChg chg="mod">
          <ac:chgData name="Anne Saari" userId="06911239-b8a8-4566-8071-18295be52f0e" providerId="ADAL" clId="{65B0065E-EE80-4BF3-9F28-08B5473B84A7}" dt="2025-02-11T07:41:01.029" v="143" actId="255"/>
          <ac:spMkLst>
            <pc:docMk/>
            <pc:sldMk cId="3038347316" sldId="266"/>
            <ac:spMk id="3075" creationId="{AAB48095-01BF-355E-CF6F-85B7E058BD9B}"/>
          </ac:spMkLst>
        </pc:spChg>
        <pc:picChg chg="del">
          <ac:chgData name="Anne Saari" userId="06911239-b8a8-4566-8071-18295be52f0e" providerId="ADAL" clId="{65B0065E-EE80-4BF3-9F28-08B5473B84A7}" dt="2025-02-11T07:33:38.194" v="61" actId="478"/>
          <ac:picMkLst>
            <pc:docMk/>
            <pc:sldMk cId="3038347316" sldId="266"/>
            <ac:picMk id="6" creationId="{299F8F37-A746-7D1F-2701-A904F5E17F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51B72-27CE-40BA-9C7A-A17EE35F0844}" type="datetimeFigureOut">
              <a:rPr lang="fi-FI" smtClean="0"/>
              <a:t>11.2.2025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EC046-1BB7-4E45-8F24-472DD13F566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07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8B0DB0-714D-4942-B3F0-071849A47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EE58F-ED1D-4E22-BA6B-7CFA821E7C50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DC707A0-A39C-4F26-82CD-CD00F91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96EA5F-C6A1-4ECC-B2D1-BC45C4EB9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52959-2333-471C-8BD5-D73F1AEEC58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506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BBC0CDC-B2E4-4A41-B3A8-90B22D14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35EA8-D7F1-4B75-A103-9A382C4ABE72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4DCEAF-0DCB-4DCD-99F3-820A7FBB6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23DE28B-6A38-448D-9294-E8A4F63E9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3331-8653-43C8-9822-FB20E43CF9A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4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160CE1-60C2-4D2A-B118-66EF38BE6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80E1C-B7A2-41B0-B303-2F7A28DA763A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F67DC0-D192-41D8-8EF3-D7F120C47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5802C89-204C-4A25-AD71-13353D35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4E661-F3A9-4381-BAE1-A1A8773D157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589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9200AB-15F9-4B69-8522-367850418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DD53C-E1EC-43F0-B7D8-D434E6016614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C3A185-7F0B-4ACE-BBEE-4A613881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EDCC385-2570-4919-BCB0-4066596E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1FB1B-E8C8-4B5E-B1C1-0BFDAE84AB6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078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F15B99-E9C6-4283-AEC2-84D98F549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A8B4-8558-4176-8B24-9C5526A2EC5B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3E1310-6A79-4BDB-8D36-3FF3B87F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F308A27-1B83-40A1-9376-89239C901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6C3E0-6CEA-4058-931F-EEEE5E3076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0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F5300B-6543-4872-921F-3E94D072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8E63-1091-437E-B5FF-FD36D2CF6D58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3DB2936-B3DE-4AE1-A618-D0B2F9315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CADAEFC-99F6-4E28-A64B-2B24D131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FBB9-9B24-4BF5-828E-D0A91B1327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51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7708C4E4-3B30-4811-9D8D-36BAEF346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D301-60AC-44BD-AD5C-F6D7C52C1A14}" type="datetime1">
              <a:rPr lang="fi-FI" smtClean="0"/>
              <a:t>11.2.2025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0BD086-619A-47AA-9420-14FE939D0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423806F-4DC8-48FA-9DFC-38EA2285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AF6A-3AD8-4608-A88D-DE5912880D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87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C2F5586-E500-47F6-A295-1BB262FC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7B46A-3286-4B6E-938D-C8C48A2E9C69}" type="datetime1">
              <a:rPr lang="fi-FI" smtClean="0"/>
              <a:t>11.2.2025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A567EE0-BDCC-458E-B0DA-591E1FF95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C1BFC34-80DF-4991-B6FB-579AED68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18B9D-E9A1-420E-A508-E539CFAF85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95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F4B3C23E-6667-4184-8840-3675D28FF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3F4E-4928-45C3-86B3-CAF608A258F5}" type="datetime1">
              <a:rPr lang="fi-FI" smtClean="0"/>
              <a:t>11.2.2025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88046CA-5570-4D5E-BBA4-674FDD243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6D59866-23FD-41E2-B8EC-9B511ED9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A44CC-96F3-4320-801D-EB5DB229DA6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24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2ED750D-FD58-4404-B6A5-30CDDB54F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B178-6B3B-4AA7-B54F-B0915DA2CF26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87D7741-E6DB-4A50-BA24-590674835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29A21E4-6838-42C9-812C-052181A0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6DF0D-19BD-4C54-9BE4-9779AF01D9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8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65EA9AC-E186-41C8-8B52-422C7FB25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3053-355F-433A-864E-8433F79BBCB3}" type="datetime1">
              <a:rPr lang="fi-FI" smtClean="0"/>
              <a:t>11.2.2025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1276AF-C27E-409F-AACA-002938501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C5E2F57-3B6F-480B-ABBB-7EBFC06A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EBD6-6EEF-4875-877D-BE29F49C47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241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14085B97-98C2-49A5-8470-E778B42E57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ots.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6978D60B-4095-4493-8799-E92A10BBC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1D57F6-CAAD-41DC-BC20-4CD2ABA67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7338CC-13B0-41B0-9631-DE55C784ABC2}" type="datetime1">
              <a:rPr lang="fi-FI" smtClean="0"/>
              <a:t>11.2.2025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FD9B32-E1DD-402A-9940-1692556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74DED2-AF73-4178-B310-59C4B70BB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5D05AB-3EA4-4E98-908F-7F30D17DE0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D694EB-E207-48D4-A508-CBBE8382F9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800" dirty="0">
                <a:latin typeface="+mn-lt"/>
              </a:rPr>
              <a:t>7. Luonnonuskonnot nykyään</a:t>
            </a:r>
          </a:p>
        </p:txBody>
      </p:sp>
      <p:sp>
        <p:nvSpPr>
          <p:cNvPr id="2051" name="Alaotsikko 2">
            <a:extLst>
              <a:ext uri="{FF2B5EF4-FFF2-40B4-BE49-F238E27FC236}">
                <a16:creationId xmlns:a16="http://schemas.microsoft.com/office/drawing/2014/main" id="{527B8528-272B-4F1B-9BC7-4390F3F102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altLang="fi-FI" sz="2200" dirty="0"/>
              <a:t>Ydinsisällöt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Luonnonuskontojen nousu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Kaikilla uuspakanuuden suuntauksilla on joitakin yhteisiä peruskäsityksiä: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Tärkeimpiä ovat</a:t>
            </a:r>
            <a:r>
              <a:rPr lang="fi-FI" altLang="fi-FI" sz="2200" b="1" dirty="0"/>
              <a:t> rakkaus ja sukulaisuuden tunne luontoa kohtaan.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Uuspakanat kokevat maan henkiseksi kodikseen </a:t>
            </a:r>
            <a:r>
              <a:rPr lang="fi-FI" altLang="fi-FI" sz="2200" dirty="0"/>
              <a:t>eivätkä etsi pakotietä, pelastusta tai valaistumista, joka vapauttaisi heidät aineen ja ruumiin kahleista.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Pyhyys sekoittuu arkeen ja konkreettisiin luonnonilmiöihin.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Positiivinen moraalikäsitys, joka sallii jokaisen toimia halujensa mukaan, kunhan ei vahingoita muita.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Seksuaalinen vapaus on tärkeää. </a:t>
            </a:r>
            <a:r>
              <a:rPr lang="fi-FI" altLang="fi-FI" sz="2200" dirty="0"/>
              <a:t>Seksuaalisuus voi myös olla osa uskonnon harjoittamista.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Uuspakanat korostavat </a:t>
            </a:r>
            <a:r>
              <a:rPr lang="fi-FI" altLang="fi-FI" sz="2200" b="1" dirty="0"/>
              <a:t>jumalattaren palvontaa miespuolisen jumalan rinnalla</a:t>
            </a:r>
            <a:r>
              <a:rPr lang="fi-FI" altLang="fi-FI" sz="2200" dirty="0"/>
              <a:t>. Lisäksi on ryhmiä, jotka palvovat erityisesti jumalatarta.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79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Alkuperäiskansat perinteen ja talouden ristipaineessa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5571836" cy="4633913"/>
          </a:xfrm>
        </p:spPr>
        <p:txBody>
          <a:bodyPr/>
          <a:lstStyle/>
          <a:p>
            <a:r>
              <a:rPr lang="fi-FI" altLang="fi-FI" sz="2200" b="1" dirty="0"/>
              <a:t>Luonnonuskontojen tärkein eettinen opetus on luonnon kunnioittaminen, jota on korostettu niin perinteisissä luonnonuskonnoissa kuin uuspakanuudessakin. </a:t>
            </a:r>
          </a:p>
          <a:p>
            <a:r>
              <a:rPr lang="fi-FI" altLang="fi-FI" sz="2200" dirty="0"/>
              <a:t>Luonnon kunnioittaminen pohjautuu ymmärrykseen siitä, että ihminen on osa luontoa.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Tuhoamalla luontoa ihminen tuhoaa myös ihmiskuntaa. </a:t>
            </a:r>
          </a:p>
          <a:p>
            <a:r>
              <a:rPr lang="fi-FI" altLang="fi-FI" sz="2200" dirty="0"/>
              <a:t>Käytännössä jatkuvaa kiistaa aiheuttaa kuitenkin kysymys siitä, kenelle luonto ja varsinkin tietyt luonnonvarat kuuluvat.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6" name="Kuva 5" descr="Kuva, joka sisältää kohteen ulko, lumi, kuljetus, taivas&#10;&#10;Kuvaus luotu automaattisesti">
            <a:extLst>
              <a:ext uri="{FF2B5EF4-FFF2-40B4-BE49-F238E27FC236}">
                <a16:creationId xmlns:a16="http://schemas.microsoft.com/office/drawing/2014/main" id="{B06200A9-FB57-427F-A98C-03BB4A9A1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36" y="2189991"/>
            <a:ext cx="4680296" cy="30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F1A45-DD3F-8906-8C88-ED3012537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E52F26-6C3E-46F9-B2FA-D1B529AD0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Kertaus: Muistatko nämä?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AAB48095-01BF-355E-CF6F-85B7E058BD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98064" cy="4633913"/>
          </a:xfrm>
        </p:spPr>
        <p:txBody>
          <a:bodyPr/>
          <a:lstStyle/>
          <a:p>
            <a:r>
              <a:rPr lang="fi-FI" altLang="fi-FI" b="1" dirty="0"/>
              <a:t>Animismi</a:t>
            </a:r>
          </a:p>
          <a:p>
            <a:r>
              <a:rPr lang="fi-FI" altLang="fi-FI" b="1" dirty="0"/>
              <a:t>Mana</a:t>
            </a:r>
          </a:p>
          <a:p>
            <a:r>
              <a:rPr lang="fi-FI" altLang="fi-FI" b="1" dirty="0" err="1"/>
              <a:t>Manismi</a:t>
            </a:r>
            <a:endParaRPr lang="fi-FI" altLang="fi-FI" b="1" dirty="0"/>
          </a:p>
          <a:p>
            <a:r>
              <a:rPr lang="fi-FI" altLang="fi-FI" b="1" dirty="0"/>
              <a:t>Totemismi</a:t>
            </a:r>
          </a:p>
          <a:p>
            <a:r>
              <a:rPr lang="fi-FI" altLang="fi-FI" b="1" dirty="0"/>
              <a:t>Shamaani</a:t>
            </a:r>
          </a:p>
          <a:p>
            <a:r>
              <a:rPr lang="fi-FI" altLang="fi-FI" b="1" dirty="0"/>
              <a:t>Tabu</a:t>
            </a:r>
          </a:p>
          <a:p>
            <a:r>
              <a:rPr lang="fi-FI" altLang="fi-FI" b="1" dirty="0"/>
              <a:t>Transsi</a:t>
            </a:r>
          </a:p>
          <a:p>
            <a:r>
              <a:rPr lang="fi-FI" altLang="fi-FI" b="1" dirty="0"/>
              <a:t>Noita</a:t>
            </a:r>
          </a:p>
          <a:p>
            <a:endParaRPr lang="fi-FI" altLang="fi-FI" sz="2200" b="1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B4B4324-2803-116E-1FF6-C4058E0F8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D336DC4-F337-53C9-80D9-9F9038A17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34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Alkuperäiskansojen taistelu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6698064" cy="4633913"/>
          </a:xfrm>
        </p:spPr>
        <p:txBody>
          <a:bodyPr/>
          <a:lstStyle/>
          <a:p>
            <a:r>
              <a:rPr lang="fi-FI" altLang="fi-FI" sz="2200" b="1" dirty="0"/>
              <a:t>Luonnonuskonnot elävät usein kansanomaisina tapoina ja uskomuksina rinnakkain muiden uskontojen kanssa.</a:t>
            </a:r>
          </a:p>
          <a:p>
            <a:r>
              <a:rPr lang="fi-FI" altLang="fi-FI" sz="2200" dirty="0"/>
              <a:t>Alkuperäiskansoilla on useimmiten väkivaltainen historia. Valloittajat ja uudisasukkaat ovat ottaneet voimakeinoin haltuunsa niiden asuttamia alueita ja luonnonvaroja. </a:t>
            </a:r>
          </a:p>
          <a:p>
            <a:r>
              <a:rPr lang="fi-FI" altLang="fi-FI" sz="2200" dirty="0"/>
              <a:t>1900-luvun jälkipuoliskolla monet alkuperäiskansat ryhtyivät taistelemaan aktiivisesti oikeuksiensa puolesta. Uskonnollisten perinteiden vaaliminen kuuluu osana tähän kansalliseen heräämiseen.</a:t>
            </a:r>
          </a:p>
          <a:p>
            <a:r>
              <a:rPr lang="fi-FI" altLang="fi-FI" sz="2200" b="1" dirty="0"/>
              <a:t>Vanhojen uskonnollisten perinteiden elvyttämistä vaikeuttaa se, että niitä koskeva tieto on monelta osin hävinnyt eikä kaikesta ole välttämättä kirjallisia kuvauksia.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 descr="Kuva, joka sisältää kohteen ulko, täytetty, tori, väkijoukko&#10;&#10;Kuvaus luotu automaattisesti">
            <a:extLst>
              <a:ext uri="{FF2B5EF4-FFF2-40B4-BE49-F238E27FC236}">
                <a16:creationId xmlns:a16="http://schemas.microsoft.com/office/drawing/2014/main" id="{B293AACE-5C46-4772-A521-9C47E3AAF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63" y="2418601"/>
            <a:ext cx="3776037" cy="2617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Voodoo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Yksi tärkeimmistä nykyisin vaikuttavista kirjoituksettomista uskontoperinteistä koostuu voodoo-sukuisista uskonnoista.</a:t>
            </a:r>
          </a:p>
          <a:p>
            <a:r>
              <a:rPr lang="fi-FI" altLang="fi-FI" sz="2200" dirty="0"/>
              <a:t>Voodoon juuret ovat Länsi-Afrikassa </a:t>
            </a:r>
            <a:r>
              <a:rPr lang="fi-FI" altLang="fi-FI" sz="2200" dirty="0" err="1"/>
              <a:t>Beninin</a:t>
            </a:r>
            <a:r>
              <a:rPr lang="fi-FI" altLang="fi-FI" sz="2200" dirty="0"/>
              <a:t>, Togon ja Nigerian alueen jorubauskonnossa.</a:t>
            </a:r>
          </a:p>
          <a:p>
            <a:r>
              <a:rPr lang="fi-FI" altLang="fi-FI" sz="2200" b="1" dirty="0"/>
              <a:t>Voodoo poikkeaa muista luonnonuskonnoista siinä, ettei se ole minkään tietyn alkuperäiskansan tai alueen perinnettä, vaan se on levinnyt eri maanosiin ja saanut erilaisia paikallisia muotoja.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Esimerkiksi orjakaupan myötä voodoo-sukuiset uskonnot siirtyivät Väli- ja Etelä-Amerikkaan.</a:t>
            </a:r>
          </a:p>
          <a:p>
            <a:r>
              <a:rPr lang="fi-FI" altLang="fi-FI" sz="2200" b="1" dirty="0"/>
              <a:t>Voodoo tarkoittaa jumalaa tai henkeä. </a:t>
            </a:r>
          </a:p>
          <a:p>
            <a:r>
              <a:rPr lang="fi-FI" altLang="fi-FI" sz="2200" dirty="0"/>
              <a:t>Jorubauskonnossa jumalia kutsutaan nimellä </a:t>
            </a:r>
            <a:r>
              <a:rPr lang="fi-FI" altLang="fi-FI" sz="2200" dirty="0" err="1"/>
              <a:t>orisha</a:t>
            </a:r>
            <a:r>
              <a:rPr lang="fi-FI" altLang="fi-FI" sz="2200" dirty="0"/>
              <a:t>. Haitilla ne tunnetaan nimityksellä </a:t>
            </a:r>
            <a:r>
              <a:rPr lang="fi-FI" altLang="fi-FI" sz="2200" dirty="0" err="1"/>
              <a:t>vodou</a:t>
            </a:r>
            <a:r>
              <a:rPr lang="fi-FI" altLang="fi-FI" sz="2200" dirty="0"/>
              <a:t>, Kuubassa nimityksellä </a:t>
            </a:r>
            <a:r>
              <a:rPr lang="fi-FI" altLang="fi-FI" sz="2200" dirty="0" err="1"/>
              <a:t>santeria</a:t>
            </a:r>
            <a:r>
              <a:rPr lang="fi-FI" altLang="fi-FI" sz="2200" dirty="0"/>
              <a:t> sekä Brasiliassa nimityksillä </a:t>
            </a:r>
            <a:r>
              <a:rPr lang="fi-FI" altLang="fi-FI" sz="2200" dirty="0" err="1"/>
              <a:t>candomblé</a:t>
            </a:r>
            <a:r>
              <a:rPr lang="fi-FI" altLang="fi-FI" sz="2200" dirty="0"/>
              <a:t> ja </a:t>
            </a:r>
            <a:r>
              <a:rPr lang="fi-FI" altLang="fi-FI" sz="2200" dirty="0" err="1"/>
              <a:t>umbanda</a:t>
            </a:r>
            <a:r>
              <a:rPr lang="fi-FI" altLang="fi-FI" sz="2200" dirty="0"/>
              <a:t>.</a:t>
            </a:r>
          </a:p>
          <a:p>
            <a:pPr marL="457200" lvl="1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02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Voodoo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Noin 70 miljoonan ihmisen </a:t>
            </a:r>
            <a:r>
              <a:rPr lang="fi-FI" altLang="fi-FI" sz="2200" dirty="0"/>
              <a:t>arvioidaan harjoittavan voodoo-sukuisia uskontoja joko pääuskontonaan tai rinnan muiden uskontojen kanssa.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  <p:pic>
        <p:nvPicPr>
          <p:cNvPr id="6" name="Kuva 5" descr="Kuva, joka sisältää kohteen sisä, lattia, sisäkatto, sotkuinen&#10;&#10;Kuvaus luotu automaattisesti">
            <a:extLst>
              <a:ext uri="{FF2B5EF4-FFF2-40B4-BE49-F238E27FC236}">
                <a16:creationId xmlns:a16="http://schemas.microsoft.com/office/drawing/2014/main" id="{D1CF51B7-FD41-4B45-854E-B0AD61F5B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37" y="2503055"/>
            <a:ext cx="5829325" cy="36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34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Voodoo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Voodoo-sukuisissa uskonnoissa uskotaan, että jumalat ja henget toimivat aktiivisesti tämän puoleisessa maailmassa päättämällä sekä yhteisöjen että yksilöiden kohtalosta.</a:t>
            </a:r>
          </a:p>
          <a:p>
            <a:r>
              <a:rPr lang="fi-FI" altLang="fi-FI" sz="2200" b="1" dirty="0"/>
              <a:t>Päätöksiin voidaan vaikuttaa antamalla lahjoja, uhraamalla tai tekemällä lupauksia.</a:t>
            </a:r>
          </a:p>
          <a:p>
            <a:r>
              <a:rPr lang="fi-FI" altLang="fi-FI" sz="2200" b="1" dirty="0"/>
              <a:t>Papeilla on keskeinen rooli jumalten ja ihmisten välittäjinä.</a:t>
            </a:r>
          </a:p>
          <a:p>
            <a:r>
              <a:rPr lang="fi-FI" altLang="fi-FI" sz="2200" b="1" dirty="0"/>
              <a:t>Voodoo-sukuiset uskonnot ovat animistisia.</a:t>
            </a:r>
          </a:p>
          <a:p>
            <a:r>
              <a:rPr lang="fi-FI" altLang="fi-FI" sz="2200" b="1" dirty="0"/>
              <a:t>Voodoon näkyvin ulkoinen merkki ovat fetissit</a:t>
            </a:r>
            <a:r>
              <a:rPr lang="fi-FI" altLang="fi-FI" sz="2200" dirty="0"/>
              <a:t>, </a:t>
            </a:r>
            <a:r>
              <a:rPr lang="fi-FI" altLang="fi-FI" sz="2200" b="1" dirty="0"/>
              <a:t>joiden avulla ollaan yhteydessä henkimaailmaan.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Ne voivat olla esimerkiksi jollekin </a:t>
            </a:r>
            <a:r>
              <a:rPr lang="fi-FI" altLang="fi-FI" sz="2200" b="1" dirty="0"/>
              <a:t>jumalalle rakennettuja toteemipaaluja tai patsaita, toreilla myytäviä esineitä, kuten luita, kalloja, sarvia, sulkia ja kiviä.</a:t>
            </a:r>
          </a:p>
          <a:p>
            <a:r>
              <a:rPr lang="fi-FI" altLang="fi-FI" sz="2200" dirty="0"/>
              <a:t>Jumalille järjestetään myös seremonioita ja jopa suuria festivaaleja. Rummutuksella ja tanssilla pyritään pääsemään transsiin, jossa jumalan uskotaan asettuvan ihmisen ruumiiseen.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2126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Voodoo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Puhdistamisella ja parantamisella on voodoo-uskonnoissa keskeinen sija. </a:t>
            </a:r>
          </a:p>
          <a:p>
            <a:r>
              <a:rPr lang="fi-FI" altLang="fi-FI" sz="2200" dirty="0"/>
              <a:t>Potilasta saatetaan sivellä yrteillä tai esineillä, jotka poistavat haitallisia tekijöitä ja vahvistavat ihmisessä uutta luovaa energiaa. </a:t>
            </a:r>
          </a:p>
          <a:p>
            <a:r>
              <a:rPr lang="fi-FI" altLang="fi-FI" sz="2200" b="1" dirty="0"/>
              <a:t>Voodoo-nukkejen avulla pyritään vaikuttamaan nuken kuvaamaan henkilöön joko hyvässä tai pahassa.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Nukkeen kiinnitetään jotain toiselle ihmiselle kuuluvaa, kuten hiuksia.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Nuken tekijän on kuitenkin tunnettava tarkoitukseen sopivat oikeat henget, joiden avulla hän pyrkii vaikuttamaan toiseen ihmiseen, jotta nukke toimisi.</a:t>
            </a:r>
          </a:p>
          <a:p>
            <a:pPr marL="0" indent="0">
              <a:buNone/>
            </a:pPr>
            <a:endParaRPr lang="fi-FI" altLang="fi-FI" sz="22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9313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Luonnonuskontojen nousu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dirty="0"/>
              <a:t>Luonnonvarojen lyhytnäköinen käyttö aiheuttaa alkuperäiskansojen ahdingon lisäksi vakavia ympäristöongelmia ja kiihdyttää ilmastonmuutosta. </a:t>
            </a:r>
          </a:p>
          <a:p>
            <a:r>
              <a:rPr lang="fi-FI" altLang="fi-FI" sz="2200" b="1" dirty="0"/>
              <a:t>Materialistiselle, taloudellista hyötyä arvostavalle maailmankuvalle on alettu etsiä uusia vaihtoehtoja. </a:t>
            </a:r>
          </a:p>
          <a:p>
            <a:r>
              <a:rPr lang="fi-FI" altLang="fi-FI" sz="2200" b="1" dirty="0"/>
              <a:t>Uudenlainen kiinnostus esikristillisiä uskonnollisia perinteitä kohtaan heräsi 1900-luvun jälkipuoliskolla.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dirty="0"/>
              <a:t>Luonnonuskontojen uusi nousu kertoo tyytymättömyydestä maailman ekologiseen, henkiseen ja aineelliseen tilaan.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27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5625FF0-2ADA-4718-9F13-0395B55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28088" cy="7334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i-FI" sz="4200" dirty="0">
                <a:latin typeface="+mn-lt"/>
              </a:rPr>
              <a:t>Luonnonuskontojen nousu</a:t>
            </a:r>
          </a:p>
        </p:txBody>
      </p:sp>
      <p:sp>
        <p:nvSpPr>
          <p:cNvPr id="3075" name="Sisällön paikkamerkki 2">
            <a:extLst>
              <a:ext uri="{FF2B5EF4-FFF2-40B4-BE49-F238E27FC236}">
                <a16:creationId xmlns:a16="http://schemas.microsoft.com/office/drawing/2014/main" id="{4B2E3F6B-2452-43DB-9BA0-AF372E3BB0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543050"/>
            <a:ext cx="10515600" cy="4633913"/>
          </a:xfrm>
        </p:spPr>
        <p:txBody>
          <a:bodyPr/>
          <a:lstStyle/>
          <a:p>
            <a:r>
              <a:rPr lang="fi-FI" altLang="fi-FI" sz="2200" b="1" dirty="0"/>
              <a:t>Uuspakanuus on Euroopassa ja Yhdysvalloissa 1950-luvun jälkeen nopeasti kehittynyt uskonnollinen virtaus, jonka piiriin kuuluu lukuisia liikkeitä.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Uusnoituus eli wicca </a:t>
            </a:r>
            <a:r>
              <a:rPr lang="fi-FI" altLang="fi-FI" sz="2200" dirty="0"/>
              <a:t>katsoo edustavansa nykypäiviin asti salaa harjoitettua esikristillistä eurooppalaista luonnonuskontoa.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 err="1"/>
              <a:t>Druidismi</a:t>
            </a:r>
            <a:r>
              <a:rPr lang="fi-FI" altLang="fi-FI" sz="2200" b="1" dirty="0"/>
              <a:t> </a:t>
            </a:r>
            <a:r>
              <a:rPr lang="fi-FI" altLang="fi-FI" sz="2200" dirty="0"/>
              <a:t>pyrkii elvyttämään kelttiläistä perinnettä.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Aasainusko </a:t>
            </a:r>
            <a:r>
              <a:rPr lang="fi-FI" altLang="fi-FI" sz="2200" dirty="0"/>
              <a:t>saa innoituksensa germaanien ja skandinaavien mytologiasta. Aasat ovat viikinkimytologian jumalia.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Uusšamanismissa</a:t>
            </a:r>
            <a:r>
              <a:rPr lang="fi-FI" altLang="fi-FI" sz="2200" dirty="0"/>
              <a:t> vaikutteet on haettu eri maanosien šamanistisista rituaaleista.</a:t>
            </a:r>
          </a:p>
          <a:p>
            <a:r>
              <a:rPr lang="fi-FI" altLang="fi-FI" sz="2200" dirty="0"/>
              <a:t>Useimmille uuspakanuuden kannattajille eri suuntaukset edustavat vain monia polkuja, jotka vievät yhteiseen päämäärään. </a:t>
            </a:r>
          </a:p>
          <a:p>
            <a:pPr lvl="1">
              <a:buFont typeface="Calibri" panose="020F0502020204030204" pitchFamily="34" charset="0"/>
              <a:buChar char="̶"/>
            </a:pPr>
            <a:r>
              <a:rPr lang="fi-FI" altLang="fi-FI" sz="2200" b="1" dirty="0"/>
              <a:t>Uuspakanat eivät usko, että jokin yksittäinen uskomusjärjestelmä voisi edustaa koko totuutta. 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B370220-A88D-4199-931D-DA202CA85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7. Luonnonuskonnot nykyään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46FAD7-0606-4CA6-B680-0B12E11B6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01FB1B-E8C8-4B5E-B1C1-0BFDAE84AB66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921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715</Words>
  <Application>Microsoft Office PowerPoint</Application>
  <PresentationFormat>Laajakuva</PresentationFormat>
  <Paragraphs>85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Office-teema</vt:lpstr>
      <vt:lpstr>7. Luonnonuskonnot nykyään</vt:lpstr>
      <vt:lpstr>Kertaus: Muistatko nämä?</vt:lpstr>
      <vt:lpstr>Alkuperäiskansojen taistelu</vt:lpstr>
      <vt:lpstr>Voodoo</vt:lpstr>
      <vt:lpstr>Voodoo</vt:lpstr>
      <vt:lpstr>Voodoo</vt:lpstr>
      <vt:lpstr>Voodoo</vt:lpstr>
      <vt:lpstr>Luonnonuskontojen nousu</vt:lpstr>
      <vt:lpstr>Luonnonuskontojen nousu</vt:lpstr>
      <vt:lpstr>Luonnonuskontojen nousu</vt:lpstr>
      <vt:lpstr>Alkuperäiskansat perinteen ja talouden ristipaineessa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Diaesityksen otsikko, koko 48</dc:title>
  <dc:creator>Taina Vuokko</dc:creator>
  <cp:lastModifiedBy>Anne Saari</cp:lastModifiedBy>
  <cp:revision>9</cp:revision>
  <dcterms:created xsi:type="dcterms:W3CDTF">2021-06-01T16:07:13Z</dcterms:created>
  <dcterms:modified xsi:type="dcterms:W3CDTF">2025-02-11T08:08:31Z</dcterms:modified>
</cp:coreProperties>
</file>