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2" r:id="rId6"/>
    <p:sldId id="263" r:id="rId7"/>
    <p:sldId id="268" r:id="rId8"/>
    <p:sldId id="264" r:id="rId9"/>
    <p:sldId id="269" r:id="rId10"/>
    <p:sldId id="270" r:id="rId1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FB27A-BF51-4D21-9ECF-F5B99DFA33AA}" v="1" dt="2025-02-05T07:50:27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36" d="100"/>
          <a:sy n="36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3B8FB27A-BF51-4D21-9ECF-F5B99DFA33AA}"/>
    <pc:docChg chg="modSld">
      <pc:chgData name="Anne Saari" userId="06911239-b8a8-4566-8071-18295be52f0e" providerId="ADAL" clId="{3B8FB27A-BF51-4D21-9ECF-F5B99DFA33AA}" dt="2025-02-05T07:50:27.799" v="0" actId="478"/>
      <pc:docMkLst>
        <pc:docMk/>
      </pc:docMkLst>
      <pc:sldChg chg="delSp">
        <pc:chgData name="Anne Saari" userId="06911239-b8a8-4566-8071-18295be52f0e" providerId="ADAL" clId="{3B8FB27A-BF51-4D21-9ECF-F5B99DFA33AA}" dt="2025-02-05T07:50:27.799" v="0" actId="478"/>
        <pc:sldMkLst>
          <pc:docMk/>
          <pc:sldMk cId="3342780448" sldId="258"/>
        </pc:sldMkLst>
        <pc:spChg chg="del">
          <ac:chgData name="Anne Saari" userId="06911239-b8a8-4566-8071-18295be52f0e" providerId="ADAL" clId="{3B8FB27A-BF51-4D21-9ECF-F5B99DFA33AA}" dt="2025-02-05T07:50:27.799" v="0" actId="478"/>
          <ac:spMkLst>
            <pc:docMk/>
            <pc:sldMk cId="3342780448" sldId="258"/>
            <ac:spMk id="2" creationId="{45625FF0-2ADA-4718-9F13-0395B556DD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5.2.2025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C516-3C79-410E-AE7A-1B1A092F4A0D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F02C-63BC-475F-8AFD-006106869188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B4EB-29B5-45EC-8353-0681B8B4171D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B596-A92C-4ACD-B0ED-ED7C56BCACB1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557A-E323-4D39-B325-47685BEA5667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D0D1-11E7-494C-9BB9-4C5200F8E7A3}" type="datetime1">
              <a:rPr lang="fi-FI" smtClean="0"/>
              <a:t>5.2.2025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4458-B2D8-4A54-ADB7-F50F3746410E}" type="datetime1">
              <a:rPr lang="fi-FI" smtClean="0"/>
              <a:t>5.2.2025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B51-6261-46AE-AE89-F232E6992080}" type="datetime1">
              <a:rPr lang="fi-FI" smtClean="0"/>
              <a:t>5.2.2025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EC96-08A7-4A4F-9FE6-519F357DE70E}" type="datetime1">
              <a:rPr lang="fi-FI" smtClean="0"/>
              <a:t>5.2.2025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E18B-712D-49AB-9A05-7631211458DC}" type="datetime1">
              <a:rPr lang="fi-FI" smtClean="0"/>
              <a:t>5.2.2025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0516-504A-40F0-AF45-37C3690BDAFB}" type="datetime1">
              <a:rPr lang="fi-FI" smtClean="0"/>
              <a:t>5.2.2025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5BC2AF-A26B-4FB0-9C2E-7E5102432DA8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5. Uskonnolliset enemmistöt ja vähemmistöt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Esoteria</a:t>
            </a:r>
            <a:r>
              <a:rPr lang="fi-FI" sz="4200" dirty="0">
                <a:latin typeface="+mn-lt"/>
              </a:rPr>
              <a:t>, </a:t>
            </a:r>
            <a:r>
              <a:rPr lang="fi-FI" sz="4200" dirty="0" err="1">
                <a:latin typeface="+mn-lt"/>
              </a:rPr>
              <a:t>new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age</a:t>
            </a:r>
            <a:r>
              <a:rPr lang="fi-FI" sz="4200" dirty="0">
                <a:latin typeface="+mn-lt"/>
              </a:rPr>
              <a:t> ja uushenkisyys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Uushenkisyydelle on luonteenomaista kokonaisvaltainen käsitys ihmisestä.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Ajatukset, uskomukset ja mieli vaikuttavat kehoon ja päinvastoin</a:t>
            </a:r>
            <a:r>
              <a:rPr lang="fi-FI" altLang="fi-FI" sz="2200" dirty="0"/>
              <a:t>, fyysinen olotila vaikuttaa mieleen ja ajatteluun.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Ajattelutavan mukaan myöskään </a:t>
            </a:r>
            <a:r>
              <a:rPr lang="fi-FI" altLang="fi-FI" sz="2200" b="1" dirty="0"/>
              <a:t>henkeä ja ainetta ei voida erottaa jyrkästi toisistaan</a:t>
            </a:r>
            <a:r>
              <a:rPr lang="fi-FI" altLang="fi-FI" sz="2200" dirty="0"/>
              <a:t>, vaan molemmat ilmentävät samaa perimmäistä todellisuutta, joka muodostaa ykseyden.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Uushenkisyydessä </a:t>
            </a:r>
            <a:r>
              <a:rPr lang="fi-FI" altLang="fi-FI" sz="2200" b="1" dirty="0"/>
              <a:t>pyritään omaksumaan opetuksia ja elämäntapoja monista eri uskontoperinteistä ja osin myös länsimaisesta psykologiasta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Uskontoja ei lähestytä oppijärjestelminä tai yhteisöinä, joihin sitoudutaan, vaan niistä ammennetaan erilaisia tapoja vaikuttaa positiivisesti omaan kehoon ja mieleen.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Tavoitteena on harmonisempi ja onnellisempi elämä, ei niinkään pelastus tuonpuoleisessa.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61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5851966" cy="4633913"/>
          </a:xfrm>
        </p:spPr>
        <p:txBody>
          <a:bodyPr/>
          <a:lstStyle/>
          <a:p>
            <a:r>
              <a:rPr lang="fi-FI" altLang="fi-FI" sz="2200" b="1" dirty="0"/>
              <a:t>Uskonnon hyväksyntä ja arvostus yhteiskunnassa ovat usein riippuvaisia sen kannattajamäärästä.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Mitä suurempi osuus väestöstä harjoittaa tiettyä uskontoa, sitä todennäköisemmin sitä pidetään arvossa.</a:t>
            </a:r>
          </a:p>
          <a:p>
            <a:r>
              <a:rPr lang="fi-FI" altLang="fi-FI" sz="2200" dirty="0"/>
              <a:t>Uskontolukutaitoon kuuluu ymmärrys siitä, millä tavoin uskonnollisten yhteisöjen asema yhteiskunnassa vaikuttaa niiden elämään ja opetukseen.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teksti, ulko, henkilö, henkilöt&#10;&#10;Kuvaus luotu automaattisesti">
            <a:extLst>
              <a:ext uri="{FF2B5EF4-FFF2-40B4-BE49-F238E27FC236}">
                <a16:creationId xmlns:a16="http://schemas.microsoft.com/office/drawing/2014/main" id="{8DED846B-78D6-461A-A8E2-8E5FA18A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04" y="2019260"/>
            <a:ext cx="4460595" cy="35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8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Uskonnollisten yhteisöjen suhde yhteiskuntaan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Kristinuskon piirissä valtavirran arvostettuja kristillisiä yhteisöjä kutsutaan kirkoiksi tai kirkkokunniksi. Sen sijaan vähemmistössä olevia kristillisiä yhteisöjä on usein kutsuttu lahkoiksi.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Kirkon ja lahkon käsitteet ovat paitsi sidoksissa kristilliseen kulttuuriin, myös usein asenteellisesti latautuneita.</a:t>
            </a:r>
          </a:p>
          <a:p>
            <a:r>
              <a:rPr lang="fi-FI" altLang="fi-FI" sz="2200" dirty="0"/>
              <a:t>Uskonnontutkijat ovat pyrkineet luonnehtimaan kirkkojen ja lahkojen tyypillisiä ja erottelevia piirteitä.</a:t>
            </a:r>
          </a:p>
          <a:p>
            <a:r>
              <a:rPr lang="fi-FI" altLang="fi-FI" sz="2200" b="1" dirty="0"/>
              <a:t>Lahkot ovat tyypillisesti pienempiä, yhdenmukaisempia ja tiiviimpiä yhteisöjä kuin valtavirran kirkot.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Lahkoihin </a:t>
            </a:r>
            <a:r>
              <a:rPr lang="fi-FI" altLang="fi-FI" sz="2200" b="1" dirty="0"/>
              <a:t>liitytään tyypillisesti aikuisiällä </a:t>
            </a:r>
            <a:r>
              <a:rPr lang="fi-FI" altLang="fi-FI" sz="2200" dirty="0"/>
              <a:t>kääntymyksen seurauksena.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Lahkojen tietoisesti valitusta jäsenyydestä on usein </a:t>
            </a:r>
            <a:r>
              <a:rPr lang="fi-FI" altLang="fi-FI" sz="2200" b="1" dirty="0"/>
              <a:t>seurauksena sitoutuneempi ja aktiivisempi osallistuminen</a:t>
            </a:r>
            <a:r>
              <a:rPr lang="fi-FI" altLang="fi-FI" sz="2200" dirty="0"/>
              <a:t> uskonnolliseen elämään.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07A3BA1-61C3-4D5C-A34F-82E8E660A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2" y="1098550"/>
            <a:ext cx="4925853" cy="5021564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97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Uudet uskonnolliset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Uskonnollisia liikkeitä on syntynyt kautta historian. </a:t>
            </a:r>
          </a:p>
          <a:p>
            <a:r>
              <a:rPr lang="fi-FI" altLang="fi-FI" sz="2200" b="1" dirty="0"/>
              <a:t>Uusiksi uskonnollisiksi liikkeiksi kutsutaan yhteisöjä, jotka ovat verraten nuoria ja lahkoista poiketen eroavat selkeästi yhteiskunnan vallitsevasta uskonnollisesta kulttuurista. </a:t>
            </a:r>
          </a:p>
          <a:p>
            <a:r>
              <a:rPr lang="fi-FI" altLang="fi-FI" sz="2200" b="1" dirty="0"/>
              <a:t>Ne ovat usein syntyneet jonkun vaikutusvaltaisen henkilön toiminnan tuloksena ja ovat jäsenmäärältään pieniä.</a:t>
            </a:r>
          </a:p>
          <a:p>
            <a:r>
              <a:rPr lang="fi-FI" altLang="fi-FI" sz="2200" dirty="0"/>
              <a:t>Tutkijoilla on vaihtelevia käsityksiä siitä, kuinka nuori yhteisön on oltava, jotta se voitaisiin luokitella uudeksi uskonnolliseksi liikkeeksi. Usein kuitenkin ajatellaan, että: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liikkeiden on pitänyt syntyä modernissa teollisessa yhteiskunnassa eli viimeisten runsaan parin vuosisadan aikana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valtaosa </a:t>
            </a:r>
            <a:r>
              <a:rPr lang="fi-FI" altLang="fi-FI" sz="2200" dirty="0"/>
              <a:t>nykyisin toimivista uusista uskonnollisista liikkeistä on </a:t>
            </a:r>
            <a:r>
              <a:rPr lang="fi-FI" altLang="fi-FI" sz="2200" b="1" dirty="0"/>
              <a:t>saanut alkunsa vasta 1900-luvun puolivälin jälkeen.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85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Uudet uskonnolliset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Uusi uskonnollinen liike syntyy usein niin, että henkilö tai ryhmä kokee saaneensa ainutkertaisen jumalallisen ilmoituksen.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Monet uudet uskonnolliset liikkeet ovat syntyneet ennustusten, profetioiden tai lähestyvän lopun ajan odotuksen ympärille. </a:t>
            </a:r>
          </a:p>
          <a:p>
            <a:r>
              <a:rPr lang="fi-FI" altLang="fi-FI" sz="2200" b="1" dirty="0"/>
              <a:t>Uusille uskonnollisille liikkeille on luonteenomaista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korostaa </a:t>
            </a:r>
            <a:r>
              <a:rPr lang="fi-FI" altLang="fi-FI" sz="2200" dirty="0"/>
              <a:t>välitöntä, </a:t>
            </a:r>
            <a:r>
              <a:rPr lang="fi-FI" altLang="fi-FI" sz="2200" b="1" dirty="0"/>
              <a:t>henkilökohtaista uskonnollista kokemusta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korostaa selkeiden elämäntapaohjeiden noudattamista ja henkilökohtaista hartauselämää.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Monet liikkeistä opettavat, että elämäntavasta seuraa uskonnollisen täyttymyksen lisäksi monia aineellisia hyötyjä.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Uudet liikkeet ovat yleensä maallikkoja voimaannuttavia liikkeitä</a:t>
            </a:r>
            <a:r>
              <a:rPr lang="fi-FI" altLang="fi-FI" sz="2200" dirty="0"/>
              <a:t>, joiden mukaan Jumalan tai pelastuksen löytämiseksi ei tarvita ulkopuolisia välittäjiä, kuten pappeja tai instituutioita. 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04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Uudet uskonnolliset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62195" cy="4633913"/>
          </a:xfrm>
        </p:spPr>
        <p:txBody>
          <a:bodyPr/>
          <a:lstStyle/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Painottavat usein, että niiden sanoma on erityisen ajankohtainen nykyisessä maailmantilanteessa.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Jotkin liikkeet vaativat tiukkaa sitoutumista niiden edustamiin näkemyksiin ja elämäntapaan.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Sitoutumista saatetaan osoittaa noudattamalla tiettyä ruokavaliota, erityisellä pukeutumisella ja joskus myös yhteisössä asumisella.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Jotkin uskonnolliset yhteisöt katsovat välittävänsä salaista tietoa tai kaikille uskonnoille yhteistä ajatonta viisautta.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Jotkin liikkeistä ilmoittavat tarjoavansa ihmisille mahdollisuuksia ottaa käyttöönsä sisäisiä voimiaan ja piileviä kykyjään.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8" name="Kuva 7" descr="Kuva, joka sisältää kohteen teksti, henkilö, ulko, musta&#10;&#10;Kuvaus luotu automaattisesti">
            <a:extLst>
              <a:ext uri="{FF2B5EF4-FFF2-40B4-BE49-F238E27FC236}">
                <a16:creationId xmlns:a16="http://schemas.microsoft.com/office/drawing/2014/main" id="{0ACD83A9-AE8A-4F98-8145-B6463E607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75098"/>
            <a:ext cx="2345769" cy="34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Esoteria</a:t>
            </a:r>
            <a:r>
              <a:rPr lang="fi-FI" sz="4200" dirty="0">
                <a:latin typeface="+mn-lt"/>
              </a:rPr>
              <a:t>, </a:t>
            </a:r>
            <a:r>
              <a:rPr lang="fi-FI" sz="4200" dirty="0" err="1">
                <a:latin typeface="+mn-lt"/>
              </a:rPr>
              <a:t>new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age</a:t>
            </a:r>
            <a:r>
              <a:rPr lang="fi-FI" sz="4200" dirty="0">
                <a:latin typeface="+mn-lt"/>
              </a:rPr>
              <a:t> ja uushenkisyys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1"/>
            <a:ext cx="6858965" cy="4579958"/>
          </a:xfrm>
        </p:spPr>
        <p:txBody>
          <a:bodyPr/>
          <a:lstStyle/>
          <a:p>
            <a:r>
              <a:rPr lang="fi-FI" altLang="fi-FI" sz="2200" dirty="0"/>
              <a:t>Yksi merkittävimmistä länsimaissa vaikuttavista vaihtoehtoperinteistä on nimeltään </a:t>
            </a:r>
            <a:r>
              <a:rPr lang="fi-FI" altLang="fi-FI" sz="2200" b="1" dirty="0"/>
              <a:t>länsimainen </a:t>
            </a:r>
            <a:r>
              <a:rPr lang="fi-FI" altLang="fi-FI" sz="2200" b="1" dirty="0" err="1"/>
              <a:t>esoteria</a:t>
            </a:r>
            <a:r>
              <a:rPr lang="fi-FI" altLang="fi-FI" sz="2200" b="1" dirty="0"/>
              <a:t>. </a:t>
            </a:r>
          </a:p>
          <a:p>
            <a:r>
              <a:rPr lang="fi-FI" altLang="fi-FI" sz="2200" dirty="0"/>
              <a:t>Termi ’esoteerinen’ on peräisin kreikan ’sisäistä’ merkitsevästä sanasta. </a:t>
            </a:r>
            <a:r>
              <a:rPr lang="fi-FI" altLang="fi-FI" sz="2200" b="1" dirty="0"/>
              <a:t>Sillä viitataan tietoon, joka opetetaan tai voidaan ymmärtää vain asiaan vihkiytyneiden sisäpiirissä.</a:t>
            </a:r>
          </a:p>
          <a:p>
            <a:r>
              <a:rPr lang="fi-FI" altLang="fi-FI" sz="2200" b="1" dirty="0"/>
              <a:t>Ennen uskonnonvapautta (Suomessa v. 1922) monet esoteeriset ryhmät järjestäytyivät salaseuroina.</a:t>
            </a:r>
          </a:p>
          <a:p>
            <a:r>
              <a:rPr lang="fi-FI" altLang="fi-FI" sz="2200" dirty="0"/>
              <a:t>Uskonnolliset salaseurat ovat yhteisöjä, joiden porrastettu opetusten järjestelmä paljastetaan erityisissä vihkimyksissä. Nykyisin harva yhteisö pyrkii pitämään olemassaolonsa salaisena; sen sijaan salaisuutena voidaan edelleen pitää rituaaleja tai edistyneempiä opetuksia.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8" name="Kuva 7" descr="Kuva, joka sisältää kohteen puu, ulko, yö&#10;&#10;Kuvaus luotu automaattisesti">
            <a:extLst>
              <a:ext uri="{FF2B5EF4-FFF2-40B4-BE49-F238E27FC236}">
                <a16:creationId xmlns:a16="http://schemas.microsoft.com/office/drawing/2014/main" id="{09DF812C-09EC-40D7-9E6C-651214D5B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70" y="1731984"/>
            <a:ext cx="4434257" cy="29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Esoteria</a:t>
            </a:r>
            <a:r>
              <a:rPr lang="fi-FI" sz="4200" dirty="0">
                <a:latin typeface="+mn-lt"/>
              </a:rPr>
              <a:t>, </a:t>
            </a:r>
            <a:r>
              <a:rPr lang="fi-FI" sz="4200" dirty="0" err="1">
                <a:latin typeface="+mn-lt"/>
              </a:rPr>
              <a:t>new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age</a:t>
            </a:r>
            <a:r>
              <a:rPr lang="fi-FI" sz="4200" dirty="0">
                <a:latin typeface="+mn-lt"/>
              </a:rPr>
              <a:t> ja uushenkisyys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9654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Esoteerisen perinteen tärkeimpiä suuntauksia ovat: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ruusuristiläiset veljeskunnat </a:t>
            </a:r>
            <a:r>
              <a:rPr lang="fi-FI" altLang="fi-FI" sz="2000" dirty="0"/>
              <a:t>(1600-luvulla syntynyt kristillinen aatevirtaus, joka oli kiinnostunut mm. alkemiasta ja Kabbalasta)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Vapaamuurarius</a:t>
            </a:r>
            <a:r>
              <a:rPr lang="fi-FI" altLang="fi-FI" sz="2200" dirty="0"/>
              <a:t> </a:t>
            </a:r>
            <a:r>
              <a:rPr lang="fi-FI" altLang="fi-FI" sz="1800" dirty="0"/>
              <a:t>(s. 1700-luvulla Englannissa, </a:t>
            </a:r>
            <a:r>
              <a:rPr lang="fi-FI" sz="1800" b="0" i="0" dirty="0">
                <a:solidFill>
                  <a:srgbClr val="202122"/>
                </a:solidFill>
                <a:effectLst/>
              </a:rPr>
              <a:t>kansainvälinen </a:t>
            </a:r>
            <a:r>
              <a:rPr lang="fi-FI" sz="1800" b="0" i="0" u="none" strike="noStrike" dirty="0">
                <a:effectLst/>
              </a:rPr>
              <a:t>yleisuskonnollinen</a:t>
            </a:r>
            <a:r>
              <a:rPr lang="fi-FI" sz="1800" b="0" i="0" dirty="0">
                <a:solidFill>
                  <a:srgbClr val="202122"/>
                </a:solidFill>
                <a:effectLst/>
              </a:rPr>
              <a:t> liike, salaiset rituaalit, loosit, jäsenet vain miehiä) </a:t>
            </a:r>
            <a:endParaRPr lang="fi-FI" sz="1800" i="0" dirty="0">
              <a:solidFill>
                <a:srgbClr val="202122"/>
              </a:solidFill>
              <a:effectLst/>
            </a:endParaRP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Rituaalimagia </a:t>
            </a:r>
            <a:r>
              <a:rPr lang="fi-FI" altLang="fi-FI" sz="2200" dirty="0"/>
              <a:t>(</a:t>
            </a:r>
            <a:r>
              <a:rPr lang="fi-FI" sz="1600" b="0" i="0" dirty="0">
                <a:solidFill>
                  <a:srgbClr val="222222"/>
                </a:solidFill>
                <a:effectLst/>
              </a:rPr>
              <a:t>taikatoimia tai rituaaleja, joita käytetään tiettyjen tavoitteiden saavuttamiseksi, usein uskomusten ja symboliikan avulla, vaikutteita monista uskonnoista)</a:t>
            </a:r>
            <a:endParaRPr lang="fi-FI" altLang="fi-FI" sz="2200" b="1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teosofia </a:t>
            </a:r>
            <a:r>
              <a:rPr lang="fi-FI" altLang="fi-FI" sz="2200" dirty="0"/>
              <a:t>(</a:t>
            </a:r>
            <a:r>
              <a:rPr lang="fi-FI" sz="1600" i="0" dirty="0">
                <a:solidFill>
                  <a:srgbClr val="202122"/>
                </a:solidFill>
                <a:effectLst/>
              </a:rPr>
              <a:t>uskonnollis-mystistä ajatussuunta, jonka perusopetuksiin mm. karman laki, jälleensyntyminen, veljeys, kaiken olevaisen takana oleva absoluuttinen jumaluus)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Spiritualismi </a:t>
            </a:r>
            <a:r>
              <a:rPr lang="fi-FI" altLang="fi-FI" sz="1800" dirty="0"/>
              <a:t>(s. 1840-luvulla, ihminen siirtyy kuollessaan henkimaailmaan ja henkiin voidaan olla yhteydessä)</a:t>
            </a:r>
          </a:p>
          <a:p>
            <a:r>
              <a:rPr lang="fi-FI" altLang="fi-FI" sz="2200" dirty="0"/>
              <a:t>Myös nykyajan </a:t>
            </a:r>
            <a:r>
              <a:rPr lang="fi-FI" altLang="fi-FI" sz="2200" dirty="0" err="1"/>
              <a:t>new</a:t>
            </a:r>
            <a:r>
              <a:rPr lang="fi-FI" altLang="fi-FI" sz="2200" dirty="0"/>
              <a:t> </a:t>
            </a:r>
            <a:r>
              <a:rPr lang="fi-FI" altLang="fi-FI" sz="2200" dirty="0" err="1"/>
              <a:t>age</a:t>
            </a:r>
            <a:r>
              <a:rPr lang="fi-FI" altLang="fi-FI" sz="2200" dirty="0"/>
              <a:t> -henkisyyden juuret ovat länsimaisessa </a:t>
            </a:r>
            <a:r>
              <a:rPr lang="fi-FI" altLang="fi-FI" sz="2200" dirty="0" err="1"/>
              <a:t>esoteriassa</a:t>
            </a:r>
            <a:r>
              <a:rPr lang="fi-FI" altLang="fi-FI" sz="2200" dirty="0"/>
              <a:t>.</a:t>
            </a:r>
          </a:p>
          <a:p>
            <a:r>
              <a:rPr lang="fi-FI" altLang="fi-FI" sz="2200" b="1" dirty="0"/>
              <a:t>New </a:t>
            </a:r>
            <a:r>
              <a:rPr lang="fi-FI" altLang="fi-FI" sz="2200" b="1" dirty="0" err="1"/>
              <a:t>age</a:t>
            </a:r>
            <a:r>
              <a:rPr lang="fi-FI" altLang="fi-FI" sz="2200" b="1" dirty="0"/>
              <a:t> on vaihtoehtokulttuuria, jossa suhtaudutaan kriittisesti sekä institutionaaliseen uskontoon että tieteeseen.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Kyseessä ei ole yhtenäinen liike vaan kulttuurissa laajasti vaikuttava virtaus tai osakulttuuri.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Nykyisin ilmiöstä käytetään usein myös nimitystä “uushenkisyys”.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Uskonnolliset enemmistöt ja vähemmistöt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5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804</Words>
  <Application>Microsoft Office PowerPoint</Application>
  <PresentationFormat>Laajakuva</PresentationFormat>
  <Paragraphs>74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5. Uskonnolliset enemmistöt ja vähemmistöt</vt:lpstr>
      <vt:lpstr>PowerPoint-esitys</vt:lpstr>
      <vt:lpstr>Uskonnollisten yhteisöjen suhde yhteiskuntaan</vt:lpstr>
      <vt:lpstr>PowerPoint-esitys</vt:lpstr>
      <vt:lpstr>Uudet uskonnolliset liikkeet</vt:lpstr>
      <vt:lpstr>Uudet uskonnolliset liikkeet</vt:lpstr>
      <vt:lpstr>Uudet uskonnolliset liikkeet</vt:lpstr>
      <vt:lpstr>Esoteria, new age ja uushenkisyys</vt:lpstr>
      <vt:lpstr>Esoteria, new age ja uushenkisyys</vt:lpstr>
      <vt:lpstr>Esoteria, new age ja uushenkisyys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18</cp:revision>
  <dcterms:created xsi:type="dcterms:W3CDTF">2021-06-01T16:07:13Z</dcterms:created>
  <dcterms:modified xsi:type="dcterms:W3CDTF">2025-02-05T07:50:38Z</dcterms:modified>
</cp:coreProperties>
</file>