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AE88C-4999-4470-BAAE-004EEC52BA2D}" v="1" dt="2025-01-23T10:56:39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81DAE88C-4999-4470-BAAE-004EEC52BA2D}"/>
    <pc:docChg chg="undo custSel addSld modSld">
      <pc:chgData name="Anne Saari" userId="06911239-b8a8-4566-8071-18295be52f0e" providerId="ADAL" clId="{81DAE88C-4999-4470-BAAE-004EEC52BA2D}" dt="2025-02-04T11:23:40.269" v="930" actId="20577"/>
      <pc:docMkLst>
        <pc:docMk/>
      </pc:docMkLst>
      <pc:sldChg chg="modSp mod">
        <pc:chgData name="Anne Saari" userId="06911239-b8a8-4566-8071-18295be52f0e" providerId="ADAL" clId="{81DAE88C-4999-4470-BAAE-004EEC52BA2D}" dt="2025-01-13T10:25:15.648" v="1" actId="113"/>
        <pc:sldMkLst>
          <pc:docMk/>
          <pc:sldMk cId="0" sldId="257"/>
        </pc:sldMkLst>
        <pc:spChg chg="mod">
          <ac:chgData name="Anne Saari" userId="06911239-b8a8-4566-8071-18295be52f0e" providerId="ADAL" clId="{81DAE88C-4999-4470-BAAE-004EEC52BA2D}" dt="2025-01-13T10:25:15.648" v="1" actId="113"/>
          <ac:spMkLst>
            <pc:docMk/>
            <pc:sldMk cId="0" sldId="257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1DAE88C-4999-4470-BAAE-004EEC52BA2D}" dt="2025-01-13T10:26:42.966" v="8" actId="113"/>
        <pc:sldMkLst>
          <pc:docMk/>
          <pc:sldMk cId="3134725703" sldId="258"/>
        </pc:sldMkLst>
        <pc:spChg chg="mod">
          <ac:chgData name="Anne Saari" userId="06911239-b8a8-4566-8071-18295be52f0e" providerId="ADAL" clId="{81DAE88C-4999-4470-BAAE-004EEC52BA2D}" dt="2025-01-13T10:26:42.966" v="8" actId="113"/>
          <ac:spMkLst>
            <pc:docMk/>
            <pc:sldMk cId="3134725703" sldId="258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1DAE88C-4999-4470-BAAE-004EEC52BA2D}" dt="2025-01-13T10:27:38.256" v="12" actId="113"/>
        <pc:sldMkLst>
          <pc:docMk/>
          <pc:sldMk cId="329201791" sldId="259"/>
        </pc:sldMkLst>
        <pc:spChg chg="mod">
          <ac:chgData name="Anne Saari" userId="06911239-b8a8-4566-8071-18295be52f0e" providerId="ADAL" clId="{81DAE88C-4999-4470-BAAE-004EEC52BA2D}" dt="2025-01-13T10:27:38.256" v="12" actId="113"/>
          <ac:spMkLst>
            <pc:docMk/>
            <pc:sldMk cId="329201791" sldId="259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1DAE88C-4999-4470-BAAE-004EEC52BA2D}" dt="2025-01-13T10:28:14.344" v="16" actId="113"/>
        <pc:sldMkLst>
          <pc:docMk/>
          <pc:sldMk cId="1491397983" sldId="260"/>
        </pc:sldMkLst>
        <pc:spChg chg="mod">
          <ac:chgData name="Anne Saari" userId="06911239-b8a8-4566-8071-18295be52f0e" providerId="ADAL" clId="{81DAE88C-4999-4470-BAAE-004EEC52BA2D}" dt="2025-01-13T10:28:14.344" v="16" actId="113"/>
          <ac:spMkLst>
            <pc:docMk/>
            <pc:sldMk cId="1491397983" sldId="260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1DAE88C-4999-4470-BAAE-004EEC52BA2D}" dt="2025-01-13T10:30:19.390" v="25" actId="113"/>
        <pc:sldMkLst>
          <pc:docMk/>
          <pc:sldMk cId="3324406095" sldId="261"/>
        </pc:sldMkLst>
        <pc:spChg chg="mod">
          <ac:chgData name="Anne Saari" userId="06911239-b8a8-4566-8071-18295be52f0e" providerId="ADAL" clId="{81DAE88C-4999-4470-BAAE-004EEC52BA2D}" dt="2025-01-13T10:30:19.390" v="25" actId="113"/>
          <ac:spMkLst>
            <pc:docMk/>
            <pc:sldMk cId="3324406095" sldId="261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1DAE88C-4999-4470-BAAE-004EEC52BA2D}" dt="2025-01-13T10:29:55.946" v="23" actId="113"/>
        <pc:sldMkLst>
          <pc:docMk/>
          <pc:sldMk cId="2719354604" sldId="262"/>
        </pc:sldMkLst>
        <pc:spChg chg="mod">
          <ac:chgData name="Anne Saari" userId="06911239-b8a8-4566-8071-18295be52f0e" providerId="ADAL" clId="{81DAE88C-4999-4470-BAAE-004EEC52BA2D}" dt="2025-01-13T10:29:55.946" v="23" actId="113"/>
          <ac:spMkLst>
            <pc:docMk/>
            <pc:sldMk cId="2719354604" sldId="262"/>
            <ac:spMk id="3075" creationId="{4B2E3F6B-2452-43DB-9BA0-AF372E3BB025}"/>
          </ac:spMkLst>
        </pc:spChg>
      </pc:sldChg>
      <pc:sldChg chg="modSp add mod">
        <pc:chgData name="Anne Saari" userId="06911239-b8a8-4566-8071-18295be52f0e" providerId="ADAL" clId="{81DAE88C-4999-4470-BAAE-004EEC52BA2D}" dt="2025-02-04T11:23:40.269" v="930" actId="20577"/>
        <pc:sldMkLst>
          <pc:docMk/>
          <pc:sldMk cId="240716597" sldId="263"/>
        </pc:sldMkLst>
        <pc:spChg chg="mod">
          <ac:chgData name="Anne Saari" userId="06911239-b8a8-4566-8071-18295be52f0e" providerId="ADAL" clId="{81DAE88C-4999-4470-BAAE-004EEC52BA2D}" dt="2025-01-23T10:59:36.008" v="344" actId="20577"/>
          <ac:spMkLst>
            <pc:docMk/>
            <pc:sldMk cId="240716597" sldId="263"/>
            <ac:spMk id="2" creationId="{BDBAFAB1-F11D-29A3-1ADE-54DE0752631E}"/>
          </ac:spMkLst>
        </pc:spChg>
        <pc:spChg chg="mod">
          <ac:chgData name="Anne Saari" userId="06911239-b8a8-4566-8071-18295be52f0e" providerId="ADAL" clId="{81DAE88C-4999-4470-BAAE-004EEC52BA2D}" dt="2025-02-04T11:23:40.269" v="930" actId="20577"/>
          <ac:spMkLst>
            <pc:docMk/>
            <pc:sldMk cId="240716597" sldId="263"/>
            <ac:spMk id="3075" creationId="{BC62F10D-FF12-2609-CFFE-0CD270B763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4.2.2025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07BF-31D0-413B-A86E-921C6F83F1CA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8A0B-36CA-465E-8BDF-A776FB220909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6B32-E4F1-41D8-97C5-38FA21AA7933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522A-4B80-46F6-A1AF-A1856668AD02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4DBB-AC27-4EED-8300-AA3D0AAF8A7C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B13A-B0F4-4AD1-AEFF-E6F28F111333}" type="datetime1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045B-A8C9-4A69-B95B-6A31C9854756}" type="datetime1">
              <a:rPr lang="fi-FI" smtClean="0"/>
              <a:t>4.2.2025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D583-90D2-47BC-B084-6807A68CB5C0}" type="datetime1">
              <a:rPr lang="fi-FI" smtClean="0"/>
              <a:t>4.2.2025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A2BC-7DE6-4443-98F1-9BE64253F56C}" type="datetime1">
              <a:rPr lang="fi-FI" smtClean="0"/>
              <a:t>4.2.2025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8D21-9763-42DB-B20F-F2E691C4311A}" type="datetime1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202-313F-4414-A9DB-A50300C09780}" type="datetime1">
              <a:rPr lang="fi-FI" smtClean="0"/>
              <a:t>4.2.2025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B46D6D-9EBB-45E9-BB77-5886D81E1713}" type="datetime1">
              <a:rPr lang="fi-FI" smtClean="0"/>
              <a:t>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3. Uskonto erilaisten ihmisten elämässä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7B1EA-5D32-D10F-343E-F7EE0114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BAFAB1-F11D-29A3-1ADE-54DE0752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Lue kappale 3 ja selvitä seuraavien käsitteiden merkitys. Kirjoita vihkoon.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BC62F10D-FF12-2609-CFFE-0CD270B76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marL="0" indent="0">
              <a:buNone/>
            </a:pPr>
            <a:r>
              <a:rPr lang="fi-FI" altLang="fi-FI" dirty="0"/>
              <a:t>Mitä tarkoittaa?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Maallikko=tavallisia ihmisiä/</a:t>
            </a:r>
            <a:r>
              <a:rPr lang="fi-FI" altLang="fi-FI" dirty="0" err="1"/>
              <a:t>uskonnoharjoittajia</a:t>
            </a:r>
            <a:r>
              <a:rPr lang="fi-FI" altLang="fi-FI" dirty="0"/>
              <a:t>, joilla ei mitään erityistä asemaa tai kutsumusta</a:t>
            </a:r>
          </a:p>
          <a:p>
            <a:r>
              <a:rPr lang="fi-FI" altLang="fi-FI" dirty="0"/>
              <a:t>Oppineisto=erityisasiantuntijoita, jotka ovat saaneet koulutusta omaan perinteeseen/uskontoon</a:t>
            </a:r>
          </a:p>
          <a:p>
            <a:r>
              <a:rPr lang="fi-FI" altLang="fi-FI" dirty="0"/>
              <a:t>Eletty uskonto=miten ihmiset kokevat ja harjoittavat uskontoa arjessa</a:t>
            </a:r>
          </a:p>
          <a:p>
            <a:r>
              <a:rPr lang="fi-FI" altLang="fi-FI" dirty="0"/>
              <a:t>Synkretismi=uskontojen sekoittumista toisiinsa</a:t>
            </a:r>
          </a:p>
          <a:p>
            <a:r>
              <a:rPr lang="fi-FI" altLang="fi-FI" dirty="0"/>
              <a:t>Virtuoosi=henkilö, joka on poikkeuksellisen taitava </a:t>
            </a:r>
            <a:r>
              <a:rPr lang="fi-FI" altLang="fi-FI"/>
              <a:t>oman perinteensä edustaja</a:t>
            </a:r>
            <a:endParaRPr lang="fi-FI" alt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047313D-BAE8-021F-4488-7F168921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8BB558E-3982-7F85-C53C-03E0AFF3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1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Sosiaalinen asema heijastuu uskonnolliseen elämään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Ihmisten asema yhteisössä vaikuttaa heidän uskonnolliseen elämäänsä. </a:t>
            </a:r>
          </a:p>
          <a:p>
            <a:r>
              <a:rPr lang="fi-FI" altLang="fi-FI" sz="2200" dirty="0"/>
              <a:t>Uskonnonharjoituksen tavat ja tarkoitus eivät aina toteudu siten kuin ne uskontojen pyhissä teksteissä tai virallisessa opetuksessa esitetään.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Ihmisten elämäntilanteet ja roolit yhteisössään vaihtelevat. Se vaikuttaa myös tapoihin, joilla uskontoa lähestytään.</a:t>
            </a:r>
          </a:p>
          <a:p>
            <a:r>
              <a:rPr lang="fi-FI" altLang="fi-FI" sz="2200" dirty="0"/>
              <a:t>Erityisasemassa olevien </a:t>
            </a:r>
            <a:r>
              <a:rPr lang="fi-FI" altLang="fi-FI" sz="2200" b="1" dirty="0"/>
              <a:t>pappien tai uskonoppineiden tapa tulkita opetuksia saattaa poiketa suuresti siitä, kuinka tavalliset ihmiset eli maallikot niitä omassa arjessaan tulkitsevat. </a:t>
            </a:r>
          </a:p>
          <a:p>
            <a:r>
              <a:rPr lang="fi-FI" altLang="fi-FI" sz="2200" dirty="0"/>
              <a:t>Saman uskontoperinteen sisällä esiintyy usein suuria eroja sen mukaan, onko kyse virallisten auktoriteettien uskonnosta, tavallisen kansan uskonnosta vai poikkeuksellisen voimakkaasti omistautuneiden henkilöiden uskonnosta.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Oppineiston uskonto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Uskontojen virallisissa asemissa oleville ihmisille uskonto ilmenee yleensä toisin kuin millaisena se näkyy tavallisten ihmisten elämässä. </a:t>
            </a:r>
          </a:p>
          <a:p>
            <a:r>
              <a:rPr lang="fi-FI" altLang="fi-FI" sz="2200" b="1" dirty="0"/>
              <a:t>Järjestäytyneissä uskonnoissa ihmisille annetaan usein virallisia tehtäviä ja asemia.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Esimerkiksi</a:t>
            </a:r>
            <a:r>
              <a:rPr lang="fi-FI" altLang="fi-FI" sz="2200" dirty="0"/>
              <a:t> kristinuskossa tällaisia tehtäviä ovat </a:t>
            </a:r>
            <a:r>
              <a:rPr lang="fi-FI" altLang="fi-FI" sz="2200" b="1" dirty="0"/>
              <a:t>piispan, papin, diakonin, munkin ja nunnan </a:t>
            </a:r>
            <a:r>
              <a:rPr lang="fi-FI" altLang="fi-FI" sz="2200" dirty="0"/>
              <a:t>asemat erilaisine tehtävineen. </a:t>
            </a:r>
          </a:p>
          <a:p>
            <a:r>
              <a:rPr lang="fi-FI" altLang="fi-FI" sz="2200" b="1" dirty="0"/>
              <a:t>Näihin tehtäviin liittyy tiettyjä ehtoja ja edellytyksiä, kuten sukupuoli, oppineisuus tai elämäntapaa koskevat vaatimukset.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Papiksi vihittäviltä edellytetään syvällisempää harjaantumista uskon opillisiin sisältöihin ja rituaalien toimitukseen kuin tavalliselta kristityltä.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Munkeilta ja nunnilta edellytetään monien sellaisten sääntöjen noudattamista, joita muilta ei edellytetä. He eivät esimerkiksi saa mennä naimisiin tai pitää henkilökohtaista omaisuutta.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72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Oppineiston uskonto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Uskonnollisia yhteisöjä johtavat tavallisimmin henkilöt, joilla on pitkällinen koulutus omassa perinteessään. </a:t>
            </a:r>
            <a:r>
              <a:rPr lang="fi-FI" altLang="fi-FI" sz="2200" dirty="0"/>
              <a:t>Erityisen osaamisensa ansiosta heitä käytetään neuvonantajina ja auktoriteetteina kiistakysymyksissä.</a:t>
            </a:r>
          </a:p>
          <a:p>
            <a:r>
              <a:rPr lang="fi-FI" altLang="fi-FI" sz="2200" dirty="0"/>
              <a:t>Erityistuntijoiden tehtäväksi muodostuu usein </a:t>
            </a:r>
            <a:r>
              <a:rPr lang="fi-FI" altLang="fi-FI" sz="2200" b="1" dirty="0"/>
              <a:t>rajojen määritteleminen sille, millaiset opit, tavat tai moraali ovat uskontoperinteessä hyväksyttäviä.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islamissa voidaan epäselvässä tilanteessa kysyä neuvoa islamilaiseen lakiin perehtyneeltä </a:t>
            </a:r>
            <a:r>
              <a:rPr lang="fi-FI" altLang="fi-FI" sz="2200" dirty="0" err="1"/>
              <a:t>muftilta</a:t>
            </a:r>
            <a:r>
              <a:rPr lang="fi-FI" altLang="fi-FI" sz="2200" dirty="0"/>
              <a:t>, joka antaa siitä lausuntonsa.</a:t>
            </a:r>
          </a:p>
          <a:p>
            <a:r>
              <a:rPr lang="fi-FI" altLang="fi-FI" sz="2200" dirty="0"/>
              <a:t>Perinteisesti uskonoppineet ovat kuuluneet arvostuksensa myötä </a:t>
            </a:r>
            <a:r>
              <a:rPr lang="fi-FI" altLang="fi-FI" sz="2200" b="1" dirty="0"/>
              <a:t>yhteiskunnan parempiosaisiin. </a:t>
            </a:r>
            <a:r>
              <a:rPr lang="fi-FI" altLang="fi-FI" sz="2200" dirty="0"/>
              <a:t>Siksi he käyttävät usein myös muuta kuin uskonnollista valtaa.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0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Kansanomainen uskonnollisuus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14013" cy="4633913"/>
          </a:xfrm>
        </p:spPr>
        <p:txBody>
          <a:bodyPr/>
          <a:lstStyle/>
          <a:p>
            <a:r>
              <a:rPr lang="fi-FI" altLang="fi-FI" sz="2200" b="1" dirty="0"/>
              <a:t>Kansanomaisella eli populaarilla uskonnollisuudella tarkoitetaan tavallisten ihmisten vaalimia uskomuksia ja tapoja, joita he toteuttavat osana elämäänsä. </a:t>
            </a:r>
          </a:p>
          <a:p>
            <a:r>
              <a:rPr lang="fi-FI" altLang="fi-FI" sz="2200" dirty="0"/>
              <a:t>Nykyisin tutkijat käyttävät tällaisesta uskonnon muodosta myös nimitystä </a:t>
            </a:r>
            <a:r>
              <a:rPr lang="fi-FI" altLang="fi-FI" sz="2200" b="1" dirty="0"/>
              <a:t>eletty uskonto. </a:t>
            </a:r>
            <a:r>
              <a:rPr lang="fi-FI" altLang="fi-FI" sz="2200" dirty="0"/>
              <a:t>Kyseessä on </a:t>
            </a:r>
            <a:r>
              <a:rPr lang="fi-FI" altLang="fi-FI" sz="2200" b="1" dirty="0"/>
              <a:t>uskonto sellaisena, kuin se toteutuu osana tavallisten ihmisten jokapäiväistä elämää. </a:t>
            </a:r>
          </a:p>
          <a:p>
            <a:r>
              <a:rPr lang="fi-FI" altLang="fi-FI" sz="2200" b="1" dirty="0"/>
              <a:t>Tavallisten ihmisten uskonnonharjoittamisen lähtökohtana toimivat usein erilaiset konkreettiset elämäntilanteet.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Esimerkiksi sydänsurut, lastenkasvatus, sairaus tai läheisen kuolema</a:t>
            </a:r>
            <a:r>
              <a:rPr lang="fi-FI" altLang="fi-FI" sz="2200" dirty="0"/>
              <a:t>, joihin uskonnosta haetaan tukea, apua ja turvaa.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1799EF0-3EFC-46FD-9A2B-8922A8F3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08" y="1625720"/>
            <a:ext cx="3518877" cy="42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Kansanomainen uskonnollisuus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805932" cy="4633913"/>
          </a:xfrm>
        </p:spPr>
        <p:txBody>
          <a:bodyPr/>
          <a:lstStyle/>
          <a:p>
            <a:r>
              <a:rPr lang="fi-FI" altLang="fi-FI" sz="2200" b="1" dirty="0"/>
              <a:t>Uskontojen virallisessa opetuksessa saattaa korostua moraalinen elämäntapa ja sielun tuonpuoleinen kohtalo. Kansanomaisessa uskonnollisuudessa haetaan apua tämänpuoleiseen elämään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Kriisin ja kärsimyksen kohdatessa turvaudutaan näkijöihin, parantajiin tai erilaisiin rituaaleihin.</a:t>
            </a:r>
          </a:p>
          <a:p>
            <a:r>
              <a:rPr lang="fi-FI" altLang="fi-FI" sz="2200" b="1" dirty="0"/>
              <a:t>Kansanomaisessa uskonnollisuudessa ei ole tärkeintä uskonnon opilliset yksityiskohdat vaan sen toimivuus ihmisten arjessa.</a:t>
            </a:r>
          </a:p>
          <a:p>
            <a:r>
              <a:rPr lang="fi-FI" altLang="fi-FI" sz="2200" dirty="0"/>
              <a:t>Siinä saatetaan yhdistää elementtejä eri uskontoperinteistä ja harjoittaa uskontoa myös toisten uskontojen pyhissä paikoissa. Tällaista </a:t>
            </a:r>
            <a:r>
              <a:rPr lang="fi-FI" altLang="fi-FI" sz="2200" b="1" dirty="0"/>
              <a:t>uskontoperinteiden sekoittumista kutsutaan synkretismiksi.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40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Uskonnolle täysin omistautuneet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32914" cy="4633913"/>
          </a:xfrm>
        </p:spPr>
        <p:txBody>
          <a:bodyPr/>
          <a:lstStyle/>
          <a:p>
            <a:r>
              <a:rPr lang="fi-FI" altLang="fi-FI" sz="2200" dirty="0"/>
              <a:t>Uskonnoissa vaikuttaa myös ihmisiä, joita arvostetaan suuresti heidän uskonnolle omistautuneen elämäntapansa vuoksi, heidän virallisesta asemastaan riippumatta. </a:t>
            </a:r>
          </a:p>
          <a:p>
            <a:r>
              <a:rPr lang="fi-FI" altLang="fi-FI" sz="2200" b="1" dirty="0"/>
              <a:t>Uskonnolliset virtuoosit voivat tulla hyvin erilaisista yhteiskuntaluokista. </a:t>
            </a:r>
          </a:p>
          <a:p>
            <a:r>
              <a:rPr lang="fi-FI" altLang="fi-FI" sz="2200" b="1" dirty="0"/>
              <a:t>Heitä pidetään poikkeuksellisen taitavina ja arvostettuina perinteensä edustajina. </a:t>
            </a:r>
          </a:p>
          <a:p>
            <a:r>
              <a:rPr lang="fi-FI" altLang="fi-FI" sz="2200" dirty="0"/>
              <a:t>Uskonnollisia virtuooseja voivat olla esimerkiksi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luostarilupauksen antaneet </a:t>
            </a:r>
            <a:r>
              <a:rPr lang="fi-FI" altLang="fi-FI" sz="2200" b="1" dirty="0"/>
              <a:t>munkit ja nunnat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Intiassa </a:t>
            </a:r>
            <a:r>
              <a:rPr lang="fi-FI" altLang="fi-FI" sz="2200" b="1" dirty="0" err="1"/>
              <a:t>sadhut</a:t>
            </a:r>
            <a:r>
              <a:rPr lang="fi-FI" altLang="fi-FI" sz="2200" b="1" dirty="0"/>
              <a:t>, pyhät miehet</a:t>
            </a:r>
            <a:r>
              <a:rPr lang="fi-FI" altLang="fi-FI" sz="2200" dirty="0"/>
              <a:t>, joita kunnioitetaan siksi, että he ovat hylänneet tavallisen elämän noudattaakseen uskonnollista elämäntapaa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pyhimykset.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8" name="Kuva 7" descr="Kuva, joka sisältää kohteen henkilö, oranssi&#10;&#10;Kuvaus luotu automaattisesti">
            <a:extLst>
              <a:ext uri="{FF2B5EF4-FFF2-40B4-BE49-F238E27FC236}">
                <a16:creationId xmlns:a16="http://schemas.microsoft.com/office/drawing/2014/main" id="{294B424C-98EF-4855-B03C-319DDA0C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47" y="1745483"/>
            <a:ext cx="2822653" cy="42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5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614</Words>
  <Application>Microsoft Office PowerPoint</Application>
  <PresentationFormat>Laajakuva</PresentationFormat>
  <Paragraphs>60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3. Uskonto erilaisten ihmisten elämässä</vt:lpstr>
      <vt:lpstr>Lue kappale 3 ja selvitä seuraavien käsitteiden merkitys. Kirjoita vihkoon. </vt:lpstr>
      <vt:lpstr>Sosiaalinen asema heijastuu uskonnolliseen elämään</vt:lpstr>
      <vt:lpstr>Oppineiston uskonto</vt:lpstr>
      <vt:lpstr>Oppineiston uskonto</vt:lpstr>
      <vt:lpstr>Kansanomainen uskonnollisuus</vt:lpstr>
      <vt:lpstr>Kansanomainen uskonnollisuus</vt:lpstr>
      <vt:lpstr>Uskonnolle täysin omistautuneet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9</cp:revision>
  <dcterms:created xsi:type="dcterms:W3CDTF">2021-06-01T16:07:13Z</dcterms:created>
  <dcterms:modified xsi:type="dcterms:W3CDTF">2025-02-04T11:23:46Z</dcterms:modified>
</cp:coreProperties>
</file>