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61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AB094-C646-4BB2-8B12-5C6927328800}" v="2" dt="2025-02-04T08:36:58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2A5AB094-C646-4BB2-8B12-5C6927328800}"/>
    <pc:docChg chg="addSld modSld">
      <pc:chgData name="Anne Saari" userId="06911239-b8a8-4566-8071-18295be52f0e" providerId="ADAL" clId="{2A5AB094-C646-4BB2-8B12-5C6927328800}" dt="2025-02-04T08:41:20.732" v="540" actId="255"/>
      <pc:docMkLst>
        <pc:docMk/>
      </pc:docMkLst>
      <pc:sldChg chg="modSp mod">
        <pc:chgData name="Anne Saari" userId="06911239-b8a8-4566-8071-18295be52f0e" providerId="ADAL" clId="{2A5AB094-C646-4BB2-8B12-5C6927328800}" dt="2025-01-23T10:50:24.374" v="255"/>
        <pc:sldMkLst>
          <pc:docMk/>
          <pc:sldMk cId="3188576813" sldId="258"/>
        </pc:sldMkLst>
        <pc:spChg chg="mod">
          <ac:chgData name="Anne Saari" userId="06911239-b8a8-4566-8071-18295be52f0e" providerId="ADAL" clId="{2A5AB094-C646-4BB2-8B12-5C6927328800}" dt="2025-01-23T10:50:24.374" v="255"/>
          <ac:spMkLst>
            <pc:docMk/>
            <pc:sldMk cId="3188576813" sldId="258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8:52:53.186" v="116" actId="113"/>
        <pc:sldMkLst>
          <pc:docMk/>
          <pc:sldMk cId="2899925881" sldId="260"/>
        </pc:sldMkLst>
        <pc:spChg chg="mod">
          <ac:chgData name="Anne Saari" userId="06911239-b8a8-4566-8071-18295be52f0e" providerId="ADAL" clId="{2A5AB094-C646-4BB2-8B12-5C6927328800}" dt="2025-01-13T08:52:53.186" v="116" actId="113"/>
          <ac:spMkLst>
            <pc:docMk/>
            <pc:sldMk cId="2899925881" sldId="260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8:52:43.871" v="115" actId="113"/>
        <pc:sldMkLst>
          <pc:docMk/>
          <pc:sldMk cId="906989055" sldId="261"/>
        </pc:sldMkLst>
        <pc:spChg chg="mod">
          <ac:chgData name="Anne Saari" userId="06911239-b8a8-4566-8071-18295be52f0e" providerId="ADAL" clId="{2A5AB094-C646-4BB2-8B12-5C6927328800}" dt="2025-01-13T08:52:43.871" v="115" actId="113"/>
          <ac:spMkLst>
            <pc:docMk/>
            <pc:sldMk cId="906989055" sldId="261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8:55:02.559" v="182" actId="113"/>
        <pc:sldMkLst>
          <pc:docMk/>
          <pc:sldMk cId="1538766439" sldId="262"/>
        </pc:sldMkLst>
        <pc:spChg chg="mod">
          <ac:chgData name="Anne Saari" userId="06911239-b8a8-4566-8071-18295be52f0e" providerId="ADAL" clId="{2A5AB094-C646-4BB2-8B12-5C6927328800}" dt="2025-01-13T08:55:02.559" v="182" actId="113"/>
          <ac:spMkLst>
            <pc:docMk/>
            <pc:sldMk cId="1538766439" sldId="262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8:55:43.895" v="183" actId="113"/>
        <pc:sldMkLst>
          <pc:docMk/>
          <pc:sldMk cId="1172314549" sldId="263"/>
        </pc:sldMkLst>
        <pc:spChg chg="mod">
          <ac:chgData name="Anne Saari" userId="06911239-b8a8-4566-8071-18295be52f0e" providerId="ADAL" clId="{2A5AB094-C646-4BB2-8B12-5C6927328800}" dt="2025-01-13T08:55:43.895" v="183" actId="113"/>
          <ac:spMkLst>
            <pc:docMk/>
            <pc:sldMk cId="1172314549" sldId="263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9:05:22.706" v="189" actId="113"/>
        <pc:sldMkLst>
          <pc:docMk/>
          <pc:sldMk cId="2847897491" sldId="264"/>
        </pc:sldMkLst>
        <pc:spChg chg="mod">
          <ac:chgData name="Anne Saari" userId="06911239-b8a8-4566-8071-18295be52f0e" providerId="ADAL" clId="{2A5AB094-C646-4BB2-8B12-5C6927328800}" dt="2025-01-13T09:05:22.706" v="189" actId="113"/>
          <ac:spMkLst>
            <pc:docMk/>
            <pc:sldMk cId="2847897491" sldId="264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9:07:37.072" v="253" actId="20577"/>
        <pc:sldMkLst>
          <pc:docMk/>
          <pc:sldMk cId="302297502" sldId="265"/>
        </pc:sldMkLst>
        <pc:spChg chg="mod">
          <ac:chgData name="Anne Saari" userId="06911239-b8a8-4566-8071-18295be52f0e" providerId="ADAL" clId="{2A5AB094-C646-4BB2-8B12-5C6927328800}" dt="2025-01-13T09:07:37.072" v="253" actId="20577"/>
          <ac:spMkLst>
            <pc:docMk/>
            <pc:sldMk cId="302297502" sldId="265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9:04:06.398" v="187" actId="113"/>
        <pc:sldMkLst>
          <pc:docMk/>
          <pc:sldMk cId="2314575121" sldId="266"/>
        </pc:sldMkLst>
        <pc:spChg chg="mod">
          <ac:chgData name="Anne Saari" userId="06911239-b8a8-4566-8071-18295be52f0e" providerId="ADAL" clId="{2A5AB094-C646-4BB2-8B12-5C6927328800}" dt="2025-01-13T09:04:06.398" v="187" actId="113"/>
          <ac:spMkLst>
            <pc:docMk/>
            <pc:sldMk cId="2314575121" sldId="266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2A5AB094-C646-4BB2-8B12-5C6927328800}" dt="2025-01-13T08:53:36.189" v="178" actId="20577"/>
        <pc:sldMkLst>
          <pc:docMk/>
          <pc:sldMk cId="1628391868" sldId="267"/>
        </pc:sldMkLst>
        <pc:spChg chg="mod">
          <ac:chgData name="Anne Saari" userId="06911239-b8a8-4566-8071-18295be52f0e" providerId="ADAL" clId="{2A5AB094-C646-4BB2-8B12-5C6927328800}" dt="2025-01-13T08:53:36.189" v="178" actId="20577"/>
          <ac:spMkLst>
            <pc:docMk/>
            <pc:sldMk cId="1628391868" sldId="267"/>
            <ac:spMk id="2" creationId="{45625FF0-2ADA-4718-9F13-0395B556DDC3}"/>
          </ac:spMkLst>
        </pc:spChg>
      </pc:sldChg>
      <pc:sldChg chg="modSp add mod">
        <pc:chgData name="Anne Saari" userId="06911239-b8a8-4566-8071-18295be52f0e" providerId="ADAL" clId="{2A5AB094-C646-4BB2-8B12-5C6927328800}" dt="2025-02-04T08:41:20.732" v="540" actId="255"/>
        <pc:sldMkLst>
          <pc:docMk/>
          <pc:sldMk cId="197682645" sldId="268"/>
        </pc:sldMkLst>
        <pc:spChg chg="mod">
          <ac:chgData name="Anne Saari" userId="06911239-b8a8-4566-8071-18295be52f0e" providerId="ADAL" clId="{2A5AB094-C646-4BB2-8B12-5C6927328800}" dt="2025-02-04T08:37:14.623" v="321" actId="20577"/>
          <ac:spMkLst>
            <pc:docMk/>
            <pc:sldMk cId="197682645" sldId="268"/>
            <ac:spMk id="2" creationId="{8C972F16-F155-6959-322A-D9DA1C958515}"/>
          </ac:spMkLst>
        </pc:spChg>
        <pc:spChg chg="mod">
          <ac:chgData name="Anne Saari" userId="06911239-b8a8-4566-8071-18295be52f0e" providerId="ADAL" clId="{2A5AB094-C646-4BB2-8B12-5C6927328800}" dt="2025-02-04T08:41:20.732" v="540" actId="255"/>
          <ac:spMkLst>
            <pc:docMk/>
            <pc:sldMk cId="197682645" sldId="268"/>
            <ac:spMk id="3075" creationId="{F63487D8-94A5-0BE3-6F26-F99BC6D744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042-E095-46DE-8568-0945A55C441F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772F-D042-49B6-BB37-F27E06D92692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53BF-CFEA-414C-B4A9-E2292CF00982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0CA2-C687-4D95-9300-2CBBEC6E5749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7402-99BF-4EBD-92E3-A3002F13C0C6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12EF-5150-466D-A282-C4790343D22B}" type="datetime1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350F-7C4D-421A-A28D-C6164B478331}" type="datetime1">
              <a:rPr lang="fi-FI" smtClean="0"/>
              <a:t>4.2.2025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1853-9989-41AF-9659-851535AA4D5E}" type="datetime1">
              <a:rPr lang="fi-FI" smtClean="0"/>
              <a:t>4.2.2025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D82B-F629-47CE-B636-AC0EF788043D}" type="datetime1">
              <a:rPr lang="fi-FI" smtClean="0"/>
              <a:t>4.2.2025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369E-6F2C-4BDF-B0DE-BC3628F45CEE}" type="datetime1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620C-3E9F-488C-9F43-3C80500D330F}" type="datetime1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BFAAE-5E56-4ECC-B1CC-56AE67FF9400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2. Kulttuuriympäristöjen vaikutukset uskontoihin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40"/>
            <a:ext cx="8846127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Agraariset valtioyhteiskunnat </a:t>
            </a:r>
            <a:br>
              <a:rPr lang="fi-FI" sz="4200" dirty="0">
                <a:latin typeface="+mn-lt"/>
              </a:rPr>
            </a:br>
            <a:r>
              <a:rPr lang="fi-FI" sz="4200" dirty="0">
                <a:latin typeface="+mn-lt"/>
              </a:rPr>
              <a:t>(noin 3000 eKr.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10934700" cy="4121728"/>
          </a:xfrm>
        </p:spPr>
        <p:txBody>
          <a:bodyPr/>
          <a:lstStyle/>
          <a:p>
            <a:r>
              <a:rPr lang="fi-FI" altLang="fi-FI" sz="2200" b="1" dirty="0"/>
              <a:t>Hallitsijoita saatettiin palvoa maanpäällisinä jumalina.</a:t>
            </a:r>
          </a:p>
          <a:p>
            <a:r>
              <a:rPr lang="fi-FI" altLang="fi-FI" sz="2200" dirty="0"/>
              <a:t>Maanviljely muuttui miesten työksi ja naisten </a:t>
            </a:r>
            <a:r>
              <a:rPr lang="fi-FI" altLang="fi-FI" sz="2200"/>
              <a:t>asema heikkeni</a:t>
            </a:r>
            <a:endParaRPr lang="fi-FI" altLang="fi-FI" sz="2200" dirty="0"/>
          </a:p>
          <a:p>
            <a:r>
              <a:rPr lang="fi-FI" altLang="fi-FI" sz="2200" b="1" dirty="0"/>
              <a:t>Naisilta kiellettiin omaisuus. Heidät suljettiin yhteisen päätöksenteon, koulutuksen ja julkisen uskonnonharjoituksen ulkopuolelle. </a:t>
            </a:r>
          </a:p>
          <a:p>
            <a:r>
              <a:rPr lang="fi-FI" altLang="fi-FI" sz="2200" dirty="0"/>
              <a:t>Yhteiskunta oli miesten asemaa ja etuoikeuksia korostava eli patriarkaalinen.</a:t>
            </a:r>
          </a:p>
          <a:p>
            <a:r>
              <a:rPr lang="fi-FI" altLang="fi-FI" sz="2200" b="1" dirty="0"/>
              <a:t>Monet nykyisistä maailmanuskonnoista syntyivät uskonnollisten uudistajien toiminnasta akseliaikana (700-luvulta noin 200-luvulle eKr.) ja joinakin vuosisatoina sen jälkeen.</a:t>
            </a:r>
          </a:p>
          <a:p>
            <a:r>
              <a:rPr lang="fi-FI" altLang="fi-FI" sz="2200" dirty="0"/>
              <a:t>Uskonnolliset uudistajat kritisoivat oman aikansa valtaapitäviä. Näkemystensä takia monet uudistajista joutuivat kokemaan vainoa ja vanhoillisten uskonnollisten johtajien vastarintaa. </a:t>
            </a:r>
          </a:p>
          <a:p>
            <a:r>
              <a:rPr lang="fi-FI" altLang="fi-FI" sz="2200" dirty="0"/>
              <a:t>Uskonnolliset uudistajat kohtelivat naisia usein aikalaisiaan tasa-arvoisemmin ja kunnioittavammin.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29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 yhteiskunta </a:t>
            </a:r>
            <a:br>
              <a:rPr lang="fi-FI" sz="4200" dirty="0">
                <a:latin typeface="+mn-lt"/>
              </a:rPr>
            </a:br>
            <a:r>
              <a:rPr lang="fi-FI" sz="4200" dirty="0">
                <a:latin typeface="+mn-lt"/>
              </a:rPr>
              <a:t>(noin 1700 jKr.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Alkoi noin 1700-luvulla </a:t>
            </a:r>
            <a:r>
              <a:rPr lang="fi-FI" altLang="fi-FI" sz="2200" b="1" dirty="0"/>
              <a:t>teollistumisen myötä</a:t>
            </a:r>
            <a:r>
              <a:rPr lang="fi-FI" altLang="fi-FI" sz="2200" dirty="0"/>
              <a:t>. </a:t>
            </a:r>
          </a:p>
          <a:p>
            <a:r>
              <a:rPr lang="fi-FI" altLang="fi-FI" sz="2200" b="1" dirty="0"/>
              <a:t>Ihmiset siirtyivät paikasta toiseen yhä enemmän ja nopeammin.</a:t>
            </a:r>
          </a:p>
          <a:p>
            <a:r>
              <a:rPr lang="fi-FI" altLang="fi-FI" sz="2200" b="1" dirty="0"/>
              <a:t>Ihmisten, tavaran ja ideoiden lisääntynyttä kansainvälistä liikkuvuutta nimitetään globalisaatioksi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Mitä suuremmaksi maailman väestö kasvaa, sitä suuremmat ihmismäärät liikkuvat paikasta toiseen. </a:t>
            </a:r>
            <a:r>
              <a:rPr lang="fi-FI" altLang="fi-FI" sz="2200" b="1" dirty="0"/>
              <a:t>Muuttoliikkeen myötä uskonnot leviävät uusille alueille. </a:t>
            </a:r>
          </a:p>
          <a:p>
            <a:r>
              <a:rPr lang="fi-FI" altLang="fi-FI" sz="2200" b="1" dirty="0"/>
              <a:t>Vaikutteet leviävät myös sosiaalisen median, populaarikulttuurin ja tiedotusvälineiden kautta. Internetillä on ollut suuri vaikutus myös uskonnollisuuden muutokseen.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57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7DEBF-20CF-3811-E44B-5C451D47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972F16-F155-6959-322A-D9DA1C95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3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Kertaus luku 1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F63487D8-94A5-0BE3-6F26-F99BC6D74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6839"/>
            <a:ext cx="10734964" cy="4633913"/>
          </a:xfrm>
        </p:spPr>
        <p:txBody>
          <a:bodyPr/>
          <a:lstStyle/>
          <a:p>
            <a:r>
              <a:rPr lang="fi-FI" altLang="fi-FI" sz="3200" b="1" dirty="0"/>
              <a:t>Mitä tarkoittavat seuraavat käsitteet?</a:t>
            </a:r>
          </a:p>
          <a:p>
            <a:endParaRPr lang="fi-FI" altLang="fi-FI" sz="3200" dirty="0"/>
          </a:p>
          <a:p>
            <a:pPr marL="0" indent="0">
              <a:buNone/>
            </a:pPr>
            <a:r>
              <a:rPr lang="fi-FI" altLang="fi-FI" sz="3200" dirty="0"/>
              <a:t>	</a:t>
            </a:r>
            <a:r>
              <a:rPr lang="fi-FI" altLang="fi-FI" sz="3200" b="1" dirty="0"/>
              <a:t>Teismi</a:t>
            </a:r>
            <a:br>
              <a:rPr lang="fi-FI" altLang="fi-FI" sz="3200" b="1" dirty="0"/>
            </a:br>
            <a:r>
              <a:rPr lang="fi-FI" altLang="fi-FI" sz="3200" b="1" dirty="0"/>
              <a:t>	Ateismi</a:t>
            </a:r>
            <a:br>
              <a:rPr lang="fi-FI" altLang="fi-FI" sz="3200" b="1" dirty="0"/>
            </a:br>
            <a:r>
              <a:rPr lang="fi-FI" altLang="fi-FI" sz="3200" b="1" dirty="0"/>
              <a:t>	Monoteismi</a:t>
            </a:r>
            <a:br>
              <a:rPr lang="fi-FI" altLang="fi-FI" sz="3200" b="1" dirty="0"/>
            </a:br>
            <a:r>
              <a:rPr lang="fi-FI" altLang="fi-FI" sz="3200" b="1" dirty="0"/>
              <a:t>	Polyteismi</a:t>
            </a:r>
            <a:br>
              <a:rPr lang="fi-FI" altLang="fi-FI" sz="3200" b="1" dirty="0"/>
            </a:br>
            <a:r>
              <a:rPr lang="fi-FI" altLang="fi-FI" sz="3200" b="1" dirty="0"/>
              <a:t>	Henoteismi</a:t>
            </a:r>
            <a:br>
              <a:rPr lang="fi-FI" altLang="fi-FI" sz="3200" b="1" dirty="0"/>
            </a:br>
            <a:r>
              <a:rPr lang="fi-FI" altLang="fi-FI" sz="3200" b="1" dirty="0"/>
              <a:t>	Agnostismi </a:t>
            </a:r>
            <a:br>
              <a:rPr lang="fi-FI" altLang="fi-FI" sz="3200" b="1" dirty="0"/>
            </a:br>
            <a:r>
              <a:rPr lang="fi-FI" altLang="fi-FI" sz="3200" b="1" dirty="0"/>
              <a:t>	Monismi</a:t>
            </a:r>
            <a:br>
              <a:rPr lang="fi-FI" altLang="fi-FI" sz="3200" b="1" dirty="0"/>
            </a:br>
            <a:r>
              <a:rPr lang="fi-FI" altLang="fi-FI" sz="2200" b="1" dirty="0"/>
              <a:t>	</a:t>
            </a:r>
            <a:br>
              <a:rPr lang="fi-FI" altLang="fi-FI" sz="2200" dirty="0"/>
            </a:br>
            <a:r>
              <a:rPr lang="fi-FI" altLang="fi-FI" sz="2200" dirty="0"/>
              <a:t>	</a:t>
            </a:r>
            <a:br>
              <a:rPr lang="fi-FI" altLang="fi-FI" sz="2200" dirty="0"/>
            </a:br>
            <a:r>
              <a:rPr lang="fi-FI" altLang="fi-FI" sz="2200" dirty="0"/>
              <a:t>	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394B10-EA93-A946-3757-4670DA34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1C2DB3F-F8F7-E89A-E77D-0569F271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Uskontoperinteiden juuret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6839"/>
            <a:ext cx="10734964" cy="4633913"/>
          </a:xfrm>
        </p:spPr>
        <p:txBody>
          <a:bodyPr/>
          <a:lstStyle/>
          <a:p>
            <a:r>
              <a:rPr lang="fi-FI" altLang="fi-FI" sz="2200" b="1" dirty="0"/>
              <a:t>Kulttuuri=yhteisön tai koko ihmiskunnan henkisten ja aineellisten aikaansaannosten kokonaisuus. </a:t>
            </a:r>
            <a:r>
              <a:rPr lang="fi-FI" altLang="fi-FI" sz="2200" b="1"/>
              <a:t>Kulttuuri koostuu kaikesta, mitä ihmisen on opittava voidakseen elää ja toimia yhteisössään. </a:t>
            </a:r>
            <a:endParaRPr lang="fi-FI" altLang="fi-FI" sz="2200" b="1" dirty="0"/>
          </a:p>
          <a:p>
            <a:r>
              <a:rPr lang="fi-FI" altLang="fi-FI" sz="2200" dirty="0"/>
              <a:t>Opitut piirteet voidaan erottaa ihmisen biologisesta ja fyysisestä rakenteesta johtuvista ominaisuuksista.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kyky käyttää puhuttua kieltä on ihmiselle ominaista, mutta se, mitä kieltä kukin käyttää, on opittu eli kulttuurinen piirre. </a:t>
            </a:r>
          </a:p>
          <a:p>
            <a:r>
              <a:rPr lang="fi-FI" altLang="fi-FI" sz="2200" b="1" dirty="0"/>
              <a:t>Kulttuurit muuttuvat ja kehittyvät jatkuvasti.</a:t>
            </a:r>
          </a:p>
          <a:p>
            <a:r>
              <a:rPr lang="fi-FI" altLang="fi-FI" sz="2200" b="1" dirty="0"/>
              <a:t>Kaikki uskonnot ovat syntyneet jossakin kulttuurissa ja tietyssä historian vaiheessa.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Niiden olosuhteille leimalliset elinkeinot, elämäntavat ja perinteet ovat lyöneet uskontoihin oman leimansa.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5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Uskontoperinteiden juuret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96839"/>
            <a:ext cx="10759633" cy="4633913"/>
          </a:xfrm>
        </p:spPr>
        <p:txBody>
          <a:bodyPr/>
          <a:lstStyle/>
          <a:p>
            <a:r>
              <a:rPr lang="fi-FI" altLang="fi-FI" sz="2200" dirty="0"/>
              <a:t>Uskontojen lukutaidon tärkeä osa on kyky tarkastella uskontoja paitsi niiden syntytaustaa vasten, myös osana niiden kulloistakin kulttuuriympäristöä. </a:t>
            </a:r>
          </a:p>
          <a:p>
            <a:r>
              <a:rPr lang="fi-FI" altLang="fi-FI" sz="2200" b="1" dirty="0"/>
              <a:t>Uskonnot muovautuvat aina jossain määrin vuorovaikutuksessa ympäröivän kulttuurin kanssa.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ulko, puu, maa, henkilö&#10;&#10;Kuvaus luotu automaattisesti">
            <a:extLst>
              <a:ext uri="{FF2B5EF4-FFF2-40B4-BE49-F238E27FC236}">
                <a16:creationId xmlns:a16="http://schemas.microsoft.com/office/drawing/2014/main" id="{B96410D5-766A-467E-806D-CAB73C5CA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42" y="3266180"/>
            <a:ext cx="5219546" cy="28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ja kulttuurin kehitys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354256" cy="4633913"/>
          </a:xfrm>
        </p:spPr>
        <p:txBody>
          <a:bodyPr/>
          <a:lstStyle/>
          <a:p>
            <a:r>
              <a:rPr lang="fi-FI" altLang="fi-FI" sz="2200" b="1" dirty="0"/>
              <a:t>Vallitsevan tieteellisen käsityksen mukaan nykyihminen kehittyi Afrikassa noin         200 000 vuotta sitten. Merkit ihmisten uskonnollisista tavoista ovat lähes yhtä vanhoja.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mies, henkilö, sulje, tuijottaminen&#10;&#10;Kuvaus luotu automaattisesti">
            <a:extLst>
              <a:ext uri="{FF2B5EF4-FFF2-40B4-BE49-F238E27FC236}">
                <a16:creationId xmlns:a16="http://schemas.microsoft.com/office/drawing/2014/main" id="{CFF306DF-3F88-4552-AEBF-0444EAD0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41" y="2149757"/>
            <a:ext cx="4483517" cy="40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Piirrä itsellesi aikajana.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7E45DA5-3E7B-4BF0-B991-16BE97A20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7" y="1291992"/>
            <a:ext cx="10515600" cy="3978558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39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Metsästäjä-keräilijöiden yhteisöt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Voimakas yhteisvastuullisuuden periaate. Jokainen on ollut velvollinen jakamaan saaliistaan muille. </a:t>
            </a:r>
          </a:p>
          <a:p>
            <a:r>
              <a:rPr lang="fi-FI" altLang="fi-FI" sz="2200" dirty="0"/>
              <a:t>Todennäköisesti vaalivat tasa-arvoa. </a:t>
            </a:r>
          </a:p>
          <a:p>
            <a:r>
              <a:rPr lang="fi-FI" altLang="fi-FI" sz="2200" b="1" dirty="0"/>
              <a:t>Yhteisössä ei ole ollut etuoikeutettuja, jotka olisivat voineet alistaa muut noudattamaan päätöksiään. </a:t>
            </a:r>
          </a:p>
          <a:p>
            <a:r>
              <a:rPr lang="fi-FI" altLang="fi-FI" sz="2200" b="1" dirty="0"/>
              <a:t>Päätökset on tehty yhdessä, myös naiset ovat osallistuneet päätöksentekoon.</a:t>
            </a:r>
          </a:p>
          <a:p>
            <a:r>
              <a:rPr lang="fi-FI" altLang="fi-FI" sz="2200" dirty="0"/>
              <a:t>Metsästäjä-keräilijöiden kulttuurien piirteet ovat heijastuneet </a:t>
            </a:r>
            <a:r>
              <a:rPr lang="fi-FI" altLang="fi-FI" sz="2200" b="1" dirty="0"/>
              <a:t>luonnonuskontoihin. Ihmisen ja henkien maailman välillä ei ole selvää rajaa eikä jyrkkää hierarkiaa.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76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0940"/>
            <a:ext cx="594434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Varhaiset viljelykulttuurit (noin 8000 eKr.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40753"/>
            <a:ext cx="6766367" cy="4633913"/>
          </a:xfrm>
        </p:spPr>
        <p:txBody>
          <a:bodyPr/>
          <a:lstStyle/>
          <a:p>
            <a:r>
              <a:rPr lang="fi-FI" altLang="fi-FI" sz="2200" b="1" dirty="0"/>
              <a:t>Ihmiset asettuivat aloilleen viljelemään maata ja ihmisyhteisöjen koko alkoi kasvaa. </a:t>
            </a:r>
          </a:p>
          <a:p>
            <a:r>
              <a:rPr lang="fi-FI" altLang="fi-FI" sz="2200" b="1" dirty="0"/>
              <a:t>Sukujen merkitys korostui.</a:t>
            </a:r>
          </a:p>
          <a:p>
            <a:r>
              <a:rPr lang="fi-FI" altLang="fi-FI" sz="2200" b="1" dirty="0"/>
              <a:t>Päälliköiden asema yhteisöissä vahvistui. </a:t>
            </a:r>
          </a:p>
          <a:p>
            <a:r>
              <a:rPr lang="fi-FI" altLang="fi-FI" sz="2200" b="1" dirty="0"/>
              <a:t>Kuolleiden esivanhempien palvonnasta tuli tärkeä osa uskontoa, ja käsitys ylimmästä luojajumalasta yleistyi. </a:t>
            </a:r>
          </a:p>
          <a:p>
            <a:r>
              <a:rPr lang="fi-FI" altLang="fi-FI" sz="2200" b="1" dirty="0"/>
              <a:t>Ihmisasumusten lisäksi myös jumalille ja henkiolennoille alettiin rakentaa omia asuntoja, pyhäkköjä.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rakennusmateriaali, kivi&#10;&#10;Kuvaus luotu automaattisesti">
            <a:extLst>
              <a:ext uri="{FF2B5EF4-FFF2-40B4-BE49-F238E27FC236}">
                <a16:creationId xmlns:a16="http://schemas.microsoft.com/office/drawing/2014/main" id="{F7284AD6-42F1-432A-A5EE-812FB8AA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76065"/>
            <a:ext cx="2743200" cy="46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1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40"/>
            <a:ext cx="8846127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Agraariset valtioyhteiskunnat </a:t>
            </a:r>
            <a:br>
              <a:rPr lang="fi-FI" sz="4200" dirty="0">
                <a:latin typeface="+mn-lt"/>
              </a:rPr>
            </a:br>
            <a:r>
              <a:rPr lang="fi-FI" sz="4200" dirty="0">
                <a:latin typeface="+mn-lt"/>
              </a:rPr>
              <a:t>(noin 3000 eKr.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4999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Suurten peltojen viljely kehittyi kun alettiin käyttää vetoeläimiä.</a:t>
            </a:r>
          </a:p>
          <a:p>
            <a:r>
              <a:rPr lang="fi-FI" altLang="fi-FI" sz="2200" b="1" dirty="0"/>
              <a:t>Valtioyhteiskuntien, kuten muinaisen Egyptin valtakunnan, syntymisen myötä hallitsijat saivat yksinoikeuden väkivaltaan ja voimankäyttöön. </a:t>
            </a:r>
          </a:p>
          <a:p>
            <a:r>
              <a:rPr lang="fi-FI" altLang="fi-FI" sz="2200" b="1" dirty="0"/>
              <a:t>Hallitsijat määräsivät lakeja, keräsivät veroja, ylläpitivät armeijoita ja värväsivät miehiä suuriin työhankkeisiin tukeutuen voimakkaaseen ja keskitettyyn hallintojärjestelmään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Suurten valtakuntien alueilla asui monia eri kansoja. </a:t>
            </a:r>
          </a:p>
          <a:p>
            <a:r>
              <a:rPr lang="fi-FI" altLang="fi-FI" sz="2200" dirty="0"/>
              <a:t>Valtakuntien synty, kaupungistuminen, parantuneet liikenneyhteydet ja jopa maanosien välinen kauppa edistivät kulttuurivaikutteiden leviämistä. </a:t>
            </a:r>
          </a:p>
          <a:p>
            <a:r>
              <a:rPr lang="fi-FI" altLang="fi-FI" sz="2200" b="1" dirty="0"/>
              <a:t>Valta alkoi keskittyä ja eriarvoisuus lisääntyä.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9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635</Words>
  <Application>Microsoft Office PowerPoint</Application>
  <PresentationFormat>Laajakuva</PresentationFormat>
  <Paragraphs>72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2. Kulttuuriympäristöjen vaikutukset uskontoihin</vt:lpstr>
      <vt:lpstr>Kertaus luku 1</vt:lpstr>
      <vt:lpstr>Uskontoperinteiden juuret</vt:lpstr>
      <vt:lpstr>Uskontoperinteiden juuret</vt:lpstr>
      <vt:lpstr>Uskonto ja kulttuurin kehitys</vt:lpstr>
      <vt:lpstr>Piirrä itsellesi aikajana.</vt:lpstr>
      <vt:lpstr>Metsästäjä-keräilijöiden yhteisöt</vt:lpstr>
      <vt:lpstr>Varhaiset viljelykulttuurit (noin 8000 eKr. alkaen)</vt:lpstr>
      <vt:lpstr>Agraariset valtioyhteiskunnat  (noin 3000 eKr. alkaen)</vt:lpstr>
      <vt:lpstr>Agraariset valtioyhteiskunnat  (noin 3000 eKr. alkaen)</vt:lpstr>
      <vt:lpstr>Moderni yhteiskunta  (noin 1700 jKr. alkaen)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12</cp:revision>
  <dcterms:created xsi:type="dcterms:W3CDTF">2021-06-01T16:07:13Z</dcterms:created>
  <dcterms:modified xsi:type="dcterms:W3CDTF">2025-02-04T08:41:24Z</dcterms:modified>
</cp:coreProperties>
</file>