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6" r:id="rId7"/>
    <p:sldId id="263" r:id="rId8"/>
    <p:sldId id="277" r:id="rId9"/>
    <p:sldId id="264" r:id="rId10"/>
    <p:sldId id="265" r:id="rId11"/>
    <p:sldId id="267" r:id="rId12"/>
    <p:sldId id="268" r:id="rId13"/>
    <p:sldId id="269" r:id="rId14"/>
    <p:sldId id="271" r:id="rId15"/>
    <p:sldId id="273" r:id="rId16"/>
    <p:sldId id="274" r:id="rId17"/>
    <p:sldId id="278" r:id="rId18"/>
    <p:sldId id="275" r:id="rId1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7787E-707A-4217-9A14-DFD793D84192}" v="32" dt="2025-03-18T11:31:30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18.3.2025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BF00-F8EE-45EB-8C73-A806E3F6A404}" type="datetime1">
              <a:rPr lang="fi-FI" smtClean="0"/>
              <a:t>18.3.2025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AA10-6296-4315-B66F-5DC5E9F60664}" type="datetime1">
              <a:rPr lang="fi-FI" smtClean="0"/>
              <a:t>18.3.2025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B5C8-B7B3-46DF-8C02-2E37514FD8F0}" type="datetime1">
              <a:rPr lang="fi-FI" smtClean="0"/>
              <a:t>18.3.2025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BCD5-5A97-48B7-A490-D3C3790C50EB}" type="datetime1">
              <a:rPr lang="fi-FI" smtClean="0"/>
              <a:t>18.3.2025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3A59-D3AF-4ACD-A73C-1F8C1F903E08}" type="datetime1">
              <a:rPr lang="fi-FI" smtClean="0"/>
              <a:t>18.3.2025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BFBA-E41C-4916-BD15-DD3358162675}" type="datetime1">
              <a:rPr lang="fi-FI" smtClean="0"/>
              <a:t>18.3.2025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E197-CFBC-45F3-BA7A-6755B3E798CF}" type="datetime1">
              <a:rPr lang="fi-FI" smtClean="0"/>
              <a:t>18.3.2025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9E59-AE3E-405A-AB88-530515ADEF29}" type="datetime1">
              <a:rPr lang="fi-FI" smtClean="0"/>
              <a:t>18.3.2025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F38D-AFA0-413E-B569-C87C67C7BAD2}" type="datetime1">
              <a:rPr lang="fi-FI" smtClean="0"/>
              <a:t>18.3.2025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2F91-0885-4A15-8C87-0A09C42276F8}" type="datetime1">
              <a:rPr lang="fi-FI" smtClean="0"/>
              <a:t>18.3.2025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D3EE-7E0B-4569-A1A0-AC920BB23FA5}" type="datetime1">
              <a:rPr lang="fi-FI" smtClean="0"/>
              <a:t>18.3.2025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DA97DD-12B1-4BAC-A423-D655B9D3712C}" type="datetime1">
              <a:rPr lang="fi-FI" smtClean="0"/>
              <a:t>18.3.2025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18. Moniuskontoinen Japani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Papit huolehtivat šintopyhäköistä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557387" cy="4633913"/>
          </a:xfrm>
        </p:spPr>
        <p:txBody>
          <a:bodyPr/>
          <a:lstStyle/>
          <a:p>
            <a:r>
              <a:rPr lang="fi-FI" altLang="fi-FI" sz="2200" b="1" dirty="0"/>
              <a:t>Papit toimivat välittäjinä ihmisten ja jumalien välillä.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Pappien tehtävänä on johtaa pyhäköissä suoritettavia šintolaisia riittejä</a:t>
            </a:r>
            <a:r>
              <a:rPr lang="fi-FI" altLang="fi-FI" sz="2200" dirty="0"/>
              <a:t>, joihin kuuluvat uhrilahjojen esitteleminen, rukoileminen ja yleinen lahjojen antaminen.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Riittien yhteydessä uhrataan ruokaa, kuten riisiä, sakea, kaloja, lintuja, vihanneksia, makeisia, suolaa ja vettä.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Papit suorittavat myös puhdistusseremonioita</a:t>
            </a:r>
            <a:r>
              <a:rPr lang="fi-FI" altLang="fi-FI" sz="2200" dirty="0"/>
              <a:t>, sillä šintolaisuudessa painotetaan erityisesti rituaalista puhtautta.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6" name="Kuva 5" descr="Kuva, joka sisältää kohteen maa, puu, ulko, henkilö&#10;&#10;Kuvaus luotu automaattisesti">
            <a:extLst>
              <a:ext uri="{FF2B5EF4-FFF2-40B4-BE49-F238E27FC236}">
                <a16:creationId xmlns:a16="http://schemas.microsoft.com/office/drawing/2014/main" id="{4C5EA8EB-724C-4439-A2C4-04AA7BBB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87" y="2088634"/>
            <a:ext cx="4129090" cy="26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8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3. </a:t>
            </a:r>
            <a:r>
              <a:rPr lang="fi-FI" altLang="fi-FI" sz="4400" b="1" dirty="0"/>
              <a:t>Valtiošintolaisuus</a:t>
            </a:r>
            <a:endParaRPr lang="fi-FI" sz="4200" b="1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738257" cy="4633913"/>
          </a:xfrm>
        </p:spPr>
        <p:txBody>
          <a:bodyPr/>
          <a:lstStyle/>
          <a:p>
            <a:r>
              <a:rPr lang="fi-FI" altLang="fi-FI" sz="2200" dirty="0"/>
              <a:t>Valtiošintolaisuus perustuu šintolaisten jumalien mytologiaan, joka on koottu nimiluetteloita ja kertomuksia sisältäviin kirjoihin. </a:t>
            </a:r>
          </a:p>
          <a:p>
            <a:r>
              <a:rPr lang="fi-FI" altLang="fi-FI" sz="2200" b="1" dirty="0"/>
              <a:t>Mytologiassa tärkeimpiä ovat Auringon jumalatar </a:t>
            </a:r>
            <a:r>
              <a:rPr lang="fi-FI" altLang="fi-FI" sz="2200" b="1" dirty="0" err="1"/>
              <a:t>Amaterasu</a:t>
            </a:r>
            <a:r>
              <a:rPr lang="fi-FI" altLang="fi-FI" sz="2200" dirty="0"/>
              <a:t>, hänen veljensä Maan jumala sekä Kuun jumalatar.</a:t>
            </a:r>
          </a:p>
          <a:p>
            <a:r>
              <a:rPr lang="fi-FI" altLang="fi-FI" sz="2200" dirty="0"/>
              <a:t>Mytologiat selittävät japanilaisten synnyn ja alkuperän sekä perustelevat keisarisuvun oikeuden hallita Japania. </a:t>
            </a:r>
          </a:p>
          <a:p>
            <a:r>
              <a:rPr lang="fi-FI" altLang="fi-FI" sz="2200" b="1" dirty="0"/>
              <a:t>Japanin keisarin on uskottu olevan </a:t>
            </a:r>
            <a:r>
              <a:rPr lang="fi-FI" altLang="fi-FI" sz="2200" b="1" dirty="0" err="1"/>
              <a:t>Amaterasun</a:t>
            </a:r>
            <a:r>
              <a:rPr lang="fi-FI" altLang="fi-FI" sz="2200" b="1" dirty="0"/>
              <a:t> suora jälkeläinen, ja siksi keisaria on pidetty samalla sekä maan ylimpänä johtajana että ylipappina.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C90758A-9DFA-4E01-B285-4BD9CCEB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57" y="1543050"/>
            <a:ext cx="2700712" cy="42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5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Šintolaisuus valtionuskontona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Käytännössä keisarilla on ollut melko vähän valtaa.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Toisen maailmansodan jälkeen uskonto erotettiin valtiosta, ja keisari kielsi olevansa jumalallista alkuperää.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Tämä ei ole kuitenkaan tarkoittanut valtiollisten šintolaisten seremonioiden loppua, sillä niitä suoritetaan yhä uuden keisarin astuessa virkaan.</a:t>
            </a:r>
          </a:p>
          <a:p>
            <a:r>
              <a:rPr lang="fi-FI" altLang="fi-FI" sz="2200" dirty="0"/>
              <a:t>Šintolaisuuden kytkeytyminen Japanin valtioon on herättänyt yhä enenevässä määrin myös arvostelua. </a:t>
            </a:r>
          </a:p>
          <a:p>
            <a:r>
              <a:rPr lang="fi-FI" altLang="fi-FI" sz="2200" dirty="0"/>
              <a:t>Šintolaisuutta on arvosteltu Japanissa vallassa olevien tukemisesta ja kapea-alaisesta kansallismielisyydestä, jotka on nähty sopimattomaksi nopeasti muuttuvassa maailmassa.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25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4. Lahkošintolaisuus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Tutkijat lukevat lahkošintolaisuuteen kuuluvaksi ryhmät, jotka Japanin hallitus erotti 1800-luvun lopulla valtiošintolaisuudesta, sekä tällöin syntyneet uudet uskonnolliset liikkeet</a:t>
            </a:r>
            <a:r>
              <a:rPr lang="fi-FI" altLang="fi-FI" sz="2200" dirty="0"/>
              <a:t>. </a:t>
            </a:r>
          </a:p>
          <a:p>
            <a:r>
              <a:rPr lang="fi-FI" altLang="fi-FI" sz="2200" dirty="0"/>
              <a:t>Šintolaisiksi lahkoiksi laskettavia rekisteröityneitä yhdistyksiä on nykyään lukematon määrä, mutta </a:t>
            </a:r>
            <a:r>
              <a:rPr lang="fi-FI" altLang="fi-FI" sz="2200" b="1" dirty="0"/>
              <a:t>yhteistä niille on karismaattinen johtaja ja ikivanhojen šintolaisten perinteiden noudattaminen</a:t>
            </a:r>
            <a:r>
              <a:rPr lang="fi-FI" altLang="fi-FI" sz="2200" dirty="0"/>
              <a:t>.</a:t>
            </a:r>
          </a:p>
          <a:p>
            <a:r>
              <a:rPr lang="fi-FI" altLang="fi-FI" sz="2200" dirty="0"/>
              <a:t>Yhteistä lahkoille on </a:t>
            </a:r>
            <a:r>
              <a:rPr lang="fi-FI" altLang="fi-FI" sz="2200" b="1" dirty="0"/>
              <a:t>käytännönläheisyys, pyrkimys yksinkertaiseen elämäntapaan ja tämän maailman asioiden painottaminen</a:t>
            </a:r>
            <a:r>
              <a:rPr lang="fi-FI" altLang="fi-FI" sz="2200" dirty="0"/>
              <a:t>.</a:t>
            </a:r>
          </a:p>
          <a:p>
            <a:r>
              <a:rPr lang="fi-FI" altLang="fi-FI" sz="2200" dirty="0"/>
              <a:t>Jotkut lahkot korostavat erityisesti rituaalista puhtautta ja noudattavat varhaisesta šintolaisuudesta omaksuttua mielen puhdistamista, joka suoritetaan oikealla hengittämisellä.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Oikean hengityksen avulla ihminen kykenee hallitsemaan ruumiinsa ja sielunsa sekä pitämään loitolla sairaudet, sillä juuri väärän hengityksen ajatellaan aiheuttavan sairauksia.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Joissakin lahkoissa noudatetaan myös uskolla parantamista.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89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Puhtautta ja ympäristön suojelua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Šintolaisuudessa korostetaan enemmän toimintaa kuin oppia, mikä näkyy myös sen etiikassa. </a:t>
            </a:r>
          </a:p>
          <a:p>
            <a:r>
              <a:rPr lang="fi-FI" altLang="fi-FI" sz="2200" b="1" dirty="0"/>
              <a:t>Japanilainen puhtauden korostaminen perustuu pitkälle šintolaisuuteen</a:t>
            </a:r>
            <a:r>
              <a:rPr lang="fi-FI" altLang="fi-FI" sz="2200" dirty="0"/>
              <a:t>. Puhtaus on osa </a:t>
            </a:r>
            <a:r>
              <a:rPr lang="fi-FI" altLang="fi-FI" sz="2200" dirty="0" err="1"/>
              <a:t>kamin</a:t>
            </a:r>
            <a:r>
              <a:rPr lang="fi-FI" altLang="fi-FI" sz="2200" dirty="0"/>
              <a:t> tietä (</a:t>
            </a:r>
            <a:r>
              <a:rPr lang="fi-FI" altLang="fi-FI" sz="2200" dirty="0" err="1"/>
              <a:t>kannagara</a:t>
            </a:r>
            <a:r>
              <a:rPr lang="fi-FI" altLang="fi-FI" sz="2200" dirty="0"/>
              <a:t>), jolla tarkoitetaan perimmäistä luonnonjärjestystä.</a:t>
            </a:r>
          </a:p>
          <a:p>
            <a:r>
              <a:rPr lang="fi-FI" altLang="fi-FI" sz="2200" b="1" dirty="0"/>
              <a:t>Šintolaisuudessa ajatellaan, että ihminen on pohjimmiltaan puhdas mutta erilaiset asiat voivat saastuttaa hänet.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Tällaisia asioita ovat erityisesti </a:t>
            </a:r>
            <a:r>
              <a:rPr lang="fi-FI" altLang="fi-FI" sz="2200" b="1" dirty="0"/>
              <a:t>kuolema, sairaus, ulosteet ja kuukautisveri.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Jopa näiden sanojen mainitseminen voi saastuttaa ja ihmiset välttävät niiden mainitsemista varsinkin vieraillessaan pyhäkössä. </a:t>
            </a:r>
          </a:p>
          <a:p>
            <a:r>
              <a:rPr lang="fi-FI" altLang="fi-FI" sz="2200" b="1" dirty="0"/>
              <a:t>Puhtauden tila saavutetaan suorittamalla puhdistautumisrituaaleja, joissa käytetään vettä, suolaa tai tulta</a:t>
            </a:r>
            <a:r>
              <a:rPr lang="fi-FI" altLang="fi-FI" sz="2200" dirty="0"/>
              <a:t>. </a:t>
            </a:r>
          </a:p>
          <a:p>
            <a:r>
              <a:rPr lang="fi-FI" altLang="fi-FI" sz="2200" dirty="0"/>
              <a:t>Puhtauden ohella šintolaisia hyveitä ovat hyvyys ja rehellisyys.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82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Japanin buddhalaisuus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Buddhalaisuus saapui Korean kautta Japaniin 500-luvulla ja on noussut šintolaisuuden ohella toiseksi Japanin pääuskonnoksi. </a:t>
            </a:r>
          </a:p>
          <a:p>
            <a:r>
              <a:rPr lang="fi-FI" altLang="fi-FI" sz="2200" dirty="0"/>
              <a:t>Nykyisin Japanissa esiintyy lähes kaksisataa buddhalaisuuden suuntausta. </a:t>
            </a:r>
          </a:p>
          <a:p>
            <a:r>
              <a:rPr lang="fi-FI" altLang="fi-FI" sz="2200" dirty="0"/>
              <a:t>Tavallisen kansan parissa on suosituin </a:t>
            </a:r>
            <a:r>
              <a:rPr lang="fi-FI" altLang="fi-FI" sz="2200" b="1" dirty="0"/>
              <a:t>Puhtaan maan buddhalaisuus</a:t>
            </a:r>
            <a:r>
              <a:rPr lang="fi-FI" altLang="fi-FI" sz="2200" dirty="0"/>
              <a:t>, joka korostaa uskoa ja pelastusta.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pic>
        <p:nvPicPr>
          <p:cNvPr id="6" name="Kuva 5" descr="Kuva, joka sisältää kohteen henkilö, sisä, seinä, valmistelu&#10;&#10;Kuvaus luotu automaattisesti">
            <a:extLst>
              <a:ext uri="{FF2B5EF4-FFF2-40B4-BE49-F238E27FC236}">
                <a16:creationId xmlns:a16="http://schemas.microsoft.com/office/drawing/2014/main" id="{E1F8D42A-24F5-472B-826F-856CD994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3920878" cy="28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Japanin buddhalaisuus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Euroopassa tunnetaan kuitenkin parhaiten </a:t>
            </a:r>
            <a:r>
              <a:rPr lang="fi-FI" altLang="fi-FI" sz="2200" b="1" dirty="0" err="1"/>
              <a:t>zen</a:t>
            </a:r>
            <a:r>
              <a:rPr lang="fi-FI" altLang="fi-FI" sz="2200" b="1" dirty="0"/>
              <a:t>-buddhalaisuus, joka juurtui Japaniin 1100-luvulta lähtien. Se on alusta asti vedonnut nimenomaan hallitsevaan luokkaan.</a:t>
            </a:r>
          </a:p>
          <a:p>
            <a:r>
              <a:rPr lang="fi-FI" altLang="fi-FI" sz="2200" b="1" dirty="0"/>
              <a:t>Zen tarkoittaa mietiskelyä, ja sen harjoittaminen koostuu oikeassa asennossa istumisesta, hengityksen hallinnasta ja keskittymisestä.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Tavoitteena on valaistumiskokemusta vastaava vapauttava oivallus, jonka saavuttaminen vaatii kuitenkin vuosien harjoittelua. </a:t>
            </a:r>
          </a:p>
          <a:p>
            <a:r>
              <a:rPr lang="fi-FI" altLang="fi-FI" sz="2200" b="1" dirty="0"/>
              <a:t>Zen-buddhalaisuus on vaikuttanut monin tavoin japanilaiseen kulttuuriin</a:t>
            </a:r>
            <a:r>
              <a:rPr lang="fi-FI" altLang="fi-FI" sz="2200" dirty="0"/>
              <a:t>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Harmonian periaate näkyy japanilaisissa teeseremonioissa, tussimaalauksessa ja kukkien asettelussa.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Se on omaksuttu myös miekkailuun ja jousiammuntaan.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Zen-puutarhojen yksinkertaiset muodot innoittavat mietiskelyyn ja syvään keskittymiseen.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Se on vaikuttanut myös fyysisiin ja henkisiin kunto-ohjelmiin, kuten aikidoon, karateen ja judoon.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987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A5CA0-E5C4-2B82-F83D-BEF9BE52A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5EB26E-08F0-2377-90FB-7D4B1848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Keskeisiä käsitteitä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C338E79F-BC3C-65D8-4AD9-19C9F8A471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 err="1"/>
              <a:t>Amaterasu</a:t>
            </a:r>
            <a:r>
              <a:rPr lang="fi-FI" altLang="fi-FI" sz="2200" dirty="0"/>
              <a:t>=Auringon jumalatar, keisari hänen jälkeläinen</a:t>
            </a:r>
          </a:p>
          <a:p>
            <a:r>
              <a:rPr lang="fi-FI" altLang="fi-FI" sz="2200" dirty="0" err="1"/>
              <a:t>Butsudan</a:t>
            </a:r>
            <a:r>
              <a:rPr lang="fi-FI" altLang="fi-FI" sz="2200" dirty="0"/>
              <a:t>=</a:t>
            </a:r>
            <a:r>
              <a:rPr lang="fi-FI" altLang="fi-FI" sz="2200" dirty="0" err="1"/>
              <a:t>kamidanan</a:t>
            </a:r>
            <a:r>
              <a:rPr lang="fi-FI" altLang="fi-FI" sz="2200" dirty="0"/>
              <a:t> alapuolella kodissa, buddhalainen esi-isien pyhäkkö</a:t>
            </a:r>
          </a:p>
          <a:p>
            <a:r>
              <a:rPr lang="fi-FI" altLang="fi-FI" sz="2200" dirty="0" err="1"/>
              <a:t>Kamidana</a:t>
            </a:r>
            <a:r>
              <a:rPr lang="fi-FI" altLang="fi-FI" sz="2200" dirty="0"/>
              <a:t>=</a:t>
            </a:r>
            <a:r>
              <a:rPr lang="fi-FI" altLang="fi-FI" sz="2200" dirty="0" err="1"/>
              <a:t>sintolainen</a:t>
            </a:r>
            <a:r>
              <a:rPr lang="fi-FI" altLang="fi-FI" sz="2200" dirty="0"/>
              <a:t> jumalhyllykkö, temppelistä ostettuja lappuja ja köyttä, jotka uutena vuotena poltetaan.</a:t>
            </a:r>
          </a:p>
          <a:p>
            <a:r>
              <a:rPr lang="fi-FI" altLang="fi-FI" sz="2200" dirty="0"/>
              <a:t>Kami=monimerkityksellinen käsite, vuoria, lähteitä, henkiä, esi-isien henkiä, ilmestys yliluonnollisesta, </a:t>
            </a:r>
          </a:p>
          <a:p>
            <a:r>
              <a:rPr lang="fi-FI" altLang="fi-FI" sz="2200" dirty="0" err="1"/>
              <a:t>Torii</a:t>
            </a:r>
            <a:r>
              <a:rPr lang="fi-FI" altLang="fi-FI" sz="2200" dirty="0"/>
              <a:t>=portti pyhäkön alueen rajalla, erottaa pyhän maallisesta, </a:t>
            </a:r>
            <a:r>
              <a:rPr lang="fi-FI" altLang="fi-FI" sz="2200"/>
              <a:t>pitää kumartaa</a:t>
            </a:r>
            <a:endParaRPr lang="fi-FI" altLang="fi-FI" sz="2200" dirty="0"/>
          </a:p>
          <a:p>
            <a:endParaRPr lang="fi-FI" altLang="fi-FI" sz="2200" dirty="0"/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9119DB8-1DCD-6B0C-55F6-80136501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8A78372-AF80-CF0C-1314-57A23342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4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 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9683188-F553-48A6-AE41-3C7171603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37736"/>
            <a:ext cx="4557834" cy="5582528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11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Uskonnollisten perinteiden moninaisuus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Muiden itäaasialaisten tapaan japanilaiset ovat moniuskoisia. </a:t>
            </a:r>
          </a:p>
          <a:p>
            <a:r>
              <a:rPr lang="fi-FI" altLang="fi-FI" sz="2200" b="1" dirty="0"/>
              <a:t>Japanilainen voi avioitua šintolaisittain, kunnioittaa kungfutselaisia opetuksia, osallistua kansanomaisiin uskonnollisiin juhliin ja tulla haudatuksi buddhalaisin menoin. </a:t>
            </a:r>
          </a:p>
          <a:p>
            <a:r>
              <a:rPr lang="fi-FI" altLang="fi-FI" sz="2200" b="1" dirty="0"/>
              <a:t>Japanilaisissa kodeissa on perinteisesti ollut esi-isien muistohyllykkö, buddhalainen alttari ja šintolainen jumalhyllykkö. </a:t>
            </a:r>
          </a:p>
          <a:p>
            <a:r>
              <a:rPr lang="fi-FI" altLang="fi-FI" sz="2200" dirty="0"/>
              <a:t>Japanilainen voi myös harjoittaa uskontoaan niin šintopyhäköissä kuin buddhalaistemppeleissäkin.</a:t>
            </a:r>
          </a:p>
          <a:p>
            <a:r>
              <a:rPr lang="fi-FI" altLang="fi-FI" sz="2200" dirty="0"/>
              <a:t>Japanissa kerätään vuosittain viralliset uskontojen kannattajamääristä kertovat tilastot, joissa eri uskontojen harjoittajien yhteenlaskettu lukumäärä on noin 50 prosenttia enemmän kuin koko maan väestö.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On tavallista, että sama ihminen ilmoittautuu usean uskonnon harjoittajaksi.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Uskonnollisten perinteiden moninaisuus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Japanilaisten elämässä kullakin perinteellä on oma paikkansa. </a:t>
            </a:r>
          </a:p>
          <a:p>
            <a:r>
              <a:rPr lang="fi-FI" altLang="fi-FI" sz="2200" b="1" dirty="0"/>
              <a:t>Uskonnollisuus on ennen muuta käyttäytymistä, mikä näkyy uskonnollisten juhlien runsaudessa. Uskonto on enemmän yhteisön kuin yksilön asia. </a:t>
            </a:r>
          </a:p>
          <a:p>
            <a:r>
              <a:rPr lang="fi-FI" altLang="fi-FI" sz="2200" b="1" dirty="0"/>
              <a:t>Omalla toiminnalla pyritään vaikuttamaan tapahtumien kulkuun, ja siksi riittien suorittamista pidetään tärkeänä. </a:t>
            </a:r>
          </a:p>
          <a:p>
            <a:r>
              <a:rPr lang="fi-FI" altLang="fi-FI" sz="2200" b="1" dirty="0"/>
              <a:t>Synnin tai syyllisyyden käsitteet eivät perinteisesti kuulu japanilaiseen kulttuuriin. Käytöksen tavoite on pikemminkin, ettei tuoteta häpeää jumalille eikä kanssaihmisille. Japaniin on levinnyt Kiinasta ajatus kasvojen menettämisestä.</a:t>
            </a:r>
          </a:p>
          <a:p>
            <a:r>
              <a:rPr lang="fi-FI" altLang="fi-FI" sz="2200" b="1" dirty="0"/>
              <a:t>Šintolaisuus on Japanin alkuperäinen ja vanhin uskonto, jossa ei ole pyhiä kirjoituksia eikä yleisesti hyväksyttyjä oppeja.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Siihen katsotaan kuuluvan uskomukset ja uskonnolliset tavat, jotka eivät liity buddhalaisuuteen tai muihin Japanin ulkopuolelta tulleisiin uskontoihin.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98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 </a:t>
            </a:r>
          </a:p>
        </p:txBody>
      </p:sp>
      <p:pic>
        <p:nvPicPr>
          <p:cNvPr id="6" name="Sisällön paikkamerkki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833C07B8-7599-4803-9253-97968C782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76" y="523956"/>
            <a:ext cx="8942873" cy="5653008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310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Šintolaisuuden lähtökohdat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542125" cy="4633913"/>
          </a:xfrm>
        </p:spPr>
        <p:txBody>
          <a:bodyPr/>
          <a:lstStyle/>
          <a:p>
            <a:r>
              <a:rPr lang="fi-FI" altLang="fi-FI" sz="2200" b="1" dirty="0"/>
              <a:t>Termi šinto tarkoittaa jumalan, </a:t>
            </a:r>
            <a:r>
              <a:rPr lang="fi-FI" altLang="fi-FI" sz="2200" b="1" dirty="0" err="1"/>
              <a:t>kamin</a:t>
            </a:r>
            <a:r>
              <a:rPr lang="fi-FI" altLang="fi-FI" sz="2200" b="1" dirty="0"/>
              <a:t>, tietä.</a:t>
            </a:r>
          </a:p>
          <a:p>
            <a:r>
              <a:rPr lang="fi-FI" altLang="fi-FI" sz="2200" b="1" dirty="0"/>
              <a:t>Luonnolla on tärkeä asema </a:t>
            </a:r>
            <a:r>
              <a:rPr lang="fi-FI" altLang="fi-FI" sz="2200" dirty="0"/>
              <a:t>japanilaisessa kulttuurissa ja uskonnossa. </a:t>
            </a:r>
          </a:p>
          <a:p>
            <a:r>
              <a:rPr lang="fi-FI" altLang="fi-FI" sz="2200" b="1" dirty="0"/>
              <a:t>Luonnon kunnioittaminen nousee šintolaisuudesta, jossa uskotaan, että kasvit, puut, kivet tai kokonaiset vuoret voivat olla jumalia.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Jumalanpalvontaan ei tarvita välttämättä erityistä pyhää rakennusta, vaan esimerkiksi kauniit metsät mielletään suuriksi pyhäköiksi. </a:t>
            </a:r>
          </a:p>
          <a:p>
            <a:r>
              <a:rPr lang="fi-FI" altLang="fi-FI" sz="2200" b="1" dirty="0"/>
              <a:t>Tutkijat jakavat šintolaisuuden neljään muotoon, joita ovat kansan-, pyhäkkö-, lahko- ja valtiošintolaisuus. Jaottelu on keinotekoinen mutta auttaa ymmärtämään šintolaisuuden eri puolia.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lelu, nukke&#10;&#10;Kuvaus luotu automaattisesti">
            <a:extLst>
              <a:ext uri="{FF2B5EF4-FFF2-40B4-BE49-F238E27FC236}">
                <a16:creationId xmlns:a16="http://schemas.microsoft.com/office/drawing/2014/main" id="{EAD7638B-6C0D-40C4-A950-0036C1770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89730"/>
            <a:ext cx="2116257" cy="43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9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901E7A-BBC2-AC1F-6475-6C8B2E97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E16D077-E227-AD38-4DE9-C56DBB182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0" y="0"/>
            <a:ext cx="11708327" cy="6858000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84F4D20-F9F2-232F-6996-5C6121FC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EB2C5F-7A39-D44D-68B7-A5821B8F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22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Kansanšintolaisuus on henkien palvontaa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Kodeissa on jumalhyllyköt eli </a:t>
            </a:r>
            <a:r>
              <a:rPr lang="fi-FI" altLang="fi-FI" sz="2200" b="1" dirty="0" err="1"/>
              <a:t>kamidanat</a:t>
            </a:r>
            <a:r>
              <a:rPr lang="fi-FI" altLang="fi-FI" sz="2200" b="1" dirty="0"/>
              <a:t>, joita voi ostaa kaupasta ja jotka asetetaan lähelle katonrajaa </a:t>
            </a:r>
            <a:r>
              <a:rPr lang="fi-FI" altLang="fi-FI" sz="2200" b="1"/>
              <a:t>buddhalaisen esi-isien alttarin </a:t>
            </a:r>
            <a:r>
              <a:rPr lang="fi-FI" altLang="fi-FI" sz="2200" b="1" dirty="0"/>
              <a:t>eli </a:t>
            </a:r>
            <a:r>
              <a:rPr lang="fi-FI" altLang="fi-FI" sz="2200" b="1" dirty="0" err="1"/>
              <a:t>butsudanin</a:t>
            </a:r>
            <a:r>
              <a:rPr lang="fi-FI" altLang="fi-FI" sz="2200" b="1" dirty="0"/>
              <a:t> yläpuolelle</a:t>
            </a:r>
            <a:r>
              <a:rPr lang="fi-FI" altLang="fi-FI" sz="2200" dirty="0"/>
              <a:t>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Šintopapeilta ostetaan pyhiä köysiä ja paperilappusia, jotka asetetaan hyllykköön jumalien lisäksi.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Uutena vuotena hyllyköt uusitaan ja vanhat tavarat poltetaan šintopyhäköiden lähellä olevissa kokoissa.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87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26DABD-6B68-9078-EED2-8B0A6D04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BFB616-0AF4-BB81-9A15-D6721D0D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849386-0418-D21A-3253-2815FCC9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0847A1C-1319-47FA-EEFA-D71E6BFD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513BAD2-EDF2-6DC3-8113-DD6B08FA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2" y="0"/>
            <a:ext cx="12015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5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Papit huolehtivat šintopyhäköistä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Japanissa on arvioitu olevan noin 100 000 šintopyhäkköä.</a:t>
            </a:r>
          </a:p>
          <a:p>
            <a:r>
              <a:rPr lang="fi-FI" altLang="fi-FI" sz="2200" b="1" dirty="0"/>
              <a:t>Šintopyhäkön erottaa sen läheisyydessä olevasta </a:t>
            </a:r>
            <a:r>
              <a:rPr lang="fi-FI" altLang="fi-FI" sz="2200" b="1" dirty="0" err="1"/>
              <a:t>torii</a:t>
            </a:r>
            <a:r>
              <a:rPr lang="fi-FI" altLang="fi-FI" sz="2200" b="1" dirty="0"/>
              <a:t>-portista, joka erottaa jumalallisen alueen arkisesta maailmasta.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Pyhää paikkaa ympäröi olkiköysi, joka pitää pahat voimat loitolla</a:t>
            </a:r>
            <a:r>
              <a:rPr lang="fi-FI" altLang="fi-FI" sz="2200" dirty="0"/>
              <a:t>.</a:t>
            </a:r>
          </a:p>
          <a:p>
            <a:r>
              <a:rPr lang="fi-FI" altLang="fi-FI" sz="2200" b="1" dirty="0"/>
              <a:t>Pyhäkköšintolaisuudesta vastaavat papit, jotka voivat olla suurten pyhäkköjen palkkaamia ammattipappeja tai pienten kyläpyhäköiden sivutoimisia viranhaltijoita.</a:t>
            </a:r>
          </a:p>
          <a:p>
            <a:r>
              <a:rPr lang="fi-FI" altLang="fi-FI" sz="2200" dirty="0"/>
              <a:t>Kylissä pappeus on perinteisesti kulkenut suvussa isältä pojalle.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Myös naiset voivat toimia šintopappeina, mutta heidän lukumäärä on hyvin pieni.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 Moniuskontoinen Japani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74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1132</Words>
  <Application>Microsoft Office PowerPoint</Application>
  <PresentationFormat>Laajakuva</PresentationFormat>
  <Paragraphs>120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Office-teema</vt:lpstr>
      <vt:lpstr>18. Moniuskontoinen Japani</vt:lpstr>
      <vt:lpstr>Uskonnollisten perinteiden moninaisuus</vt:lpstr>
      <vt:lpstr>Uskonnollisten perinteiden moninaisuus</vt:lpstr>
      <vt:lpstr> </vt:lpstr>
      <vt:lpstr>Šintolaisuuden lähtökohdat</vt:lpstr>
      <vt:lpstr>PowerPoint-esitys</vt:lpstr>
      <vt:lpstr>Kansanšintolaisuus on henkien palvontaa</vt:lpstr>
      <vt:lpstr>PowerPoint-esitys</vt:lpstr>
      <vt:lpstr>Papit huolehtivat šintopyhäköistä</vt:lpstr>
      <vt:lpstr>Papit huolehtivat šintopyhäköistä</vt:lpstr>
      <vt:lpstr>3. Valtiošintolaisuus</vt:lpstr>
      <vt:lpstr>Šintolaisuus valtionuskontona</vt:lpstr>
      <vt:lpstr>4. Lahkošintolaisuus</vt:lpstr>
      <vt:lpstr>Puhtautta ja ympäristön suojelua</vt:lpstr>
      <vt:lpstr>Japanin buddhalaisuus</vt:lpstr>
      <vt:lpstr>Japanin buddhalaisuus</vt:lpstr>
      <vt:lpstr>Keskeisiä käsitteitä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9</cp:revision>
  <dcterms:created xsi:type="dcterms:W3CDTF">2021-06-01T16:07:13Z</dcterms:created>
  <dcterms:modified xsi:type="dcterms:W3CDTF">2025-03-18T12:27:51Z</dcterms:modified>
</cp:coreProperties>
</file>