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0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64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4.3.2025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8FB60-1FFD-4EEE-818D-EFE18B3B6FC9}" type="datetime1">
              <a:rPr lang="fi-FI" smtClean="0"/>
              <a:t>4.3.2025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12. Buddhalaisuuden kehitys ja peruskäsitykset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0B809-569B-400E-8D40-1D69F648317E}" type="datetime1">
              <a:rPr lang="fi-FI" smtClean="0"/>
              <a:t>4.3.2025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12. Buddhalaisuuden kehitys ja peruskäsitykset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9AF82-60C3-4324-BE99-F4D7AC20C890}" type="datetime1">
              <a:rPr lang="fi-FI" smtClean="0"/>
              <a:t>4.3.2025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12. Buddhalaisuuden kehitys ja peruskäsitykset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0B6F2-1E1E-4FFE-BA32-569CB574F2FF}" type="datetime1">
              <a:rPr lang="fi-FI" smtClean="0"/>
              <a:t>4.3.2025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12. Buddhalaisuuden kehitys ja peruskäsitykset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51826-9229-4B5F-99D7-63F50DBEF719}" type="datetime1">
              <a:rPr lang="fi-FI" smtClean="0"/>
              <a:t>4.3.2025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12. Buddhalaisuuden kehitys ja peruskäsitykset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8DED2-1C63-4BDE-9F1D-589E2AC9C6EE}" type="datetime1">
              <a:rPr lang="fi-FI" smtClean="0"/>
              <a:t>4.3.2025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12. Buddhalaisuuden kehitys ja peruskäsitykset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6056E-D395-4A4C-B759-E25A2B279E4A}" type="datetime1">
              <a:rPr lang="fi-FI" smtClean="0"/>
              <a:t>4.3.2025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12. Buddhalaisuuden kehitys ja peruskäsitykset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4EBD6-AD01-43F0-9295-500A91FA7840}" type="datetime1">
              <a:rPr lang="fi-FI" smtClean="0"/>
              <a:t>4.3.2025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12. Buddhalaisuuden kehitys ja peruskäsitykset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9B911-BAE2-4B6E-A758-E506A60044D5}" type="datetime1">
              <a:rPr lang="fi-FI" smtClean="0"/>
              <a:t>4.3.2025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12. Buddhalaisuuden kehitys ja peruskäsitykset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48BEC-71B9-4666-9CC9-E965A0D28EF5}" type="datetime1">
              <a:rPr lang="fi-FI" smtClean="0"/>
              <a:t>4.3.2025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12. Buddhalaisuuden kehitys ja peruskäsitykset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7AE3D-81A1-44A0-A5A8-0908851568DA}" type="datetime1">
              <a:rPr lang="fi-FI" smtClean="0"/>
              <a:t>4.3.2025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12. Buddhalaisuuden kehitys ja peruskäsitykset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4EE022-618A-447A-9048-849DD285A78B}" type="datetime1">
              <a:rPr lang="fi-FI" smtClean="0"/>
              <a:t>4.3.2025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12. Buddhalaisuuden kehitys ja peruskäsitykset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12. Buddhalaisuuden kehitys ja peruskäsitykset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200" dirty="0"/>
              <a:t>Ydinsisällöt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Viisi moraalista ohjetta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altLang="fi-FI" sz="2200" dirty="0"/>
              <a:t>Pidättäytyminen elämän tuhoamisesta</a:t>
            </a:r>
          </a:p>
          <a:p>
            <a:pPr marL="457200" indent="-457200">
              <a:buFont typeface="+mj-lt"/>
              <a:buAutoNum type="arabicPeriod"/>
            </a:pPr>
            <a:r>
              <a:rPr lang="fi-FI" altLang="fi-FI" sz="2200" dirty="0"/>
              <a:t>Pidättäytyminen sellaisen ottamisesta, mitä ei ole annettu</a:t>
            </a:r>
          </a:p>
          <a:p>
            <a:pPr marL="457200" indent="-457200">
              <a:buFont typeface="+mj-lt"/>
              <a:buAutoNum type="arabicPeriod"/>
            </a:pPr>
            <a:r>
              <a:rPr lang="fi-FI" altLang="fi-FI" sz="2200" dirty="0"/>
              <a:t>Pidättäytyminen sukupuolisista väärinkäytöksistä</a:t>
            </a:r>
          </a:p>
          <a:p>
            <a:pPr marL="457200" indent="-457200">
              <a:buFont typeface="+mj-lt"/>
              <a:buAutoNum type="arabicPeriod"/>
            </a:pPr>
            <a:r>
              <a:rPr lang="fi-FI" altLang="fi-FI" sz="2200" dirty="0"/>
              <a:t>Pidättäytyminen valheellisesta puheesta</a:t>
            </a:r>
          </a:p>
          <a:p>
            <a:pPr marL="457200" indent="-457200">
              <a:buFont typeface="+mj-lt"/>
              <a:buAutoNum type="arabicPeriod"/>
            </a:pPr>
            <a:r>
              <a:rPr lang="fi-FI" altLang="fi-FI" sz="2200" dirty="0"/>
              <a:t>Pidättäytyminen tajuntaa sumentavien aineiden nauttimisesta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 Buddhalaisuuden kehitys ja peruskäsitykset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7786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Viisi moraalista lisäohjetta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fi-FI" altLang="fi-FI" sz="2200" dirty="0"/>
              <a:t>Pidättäytyminen väärään aikaan (keskipäivän jälkeen) syömisestä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fi-FI" altLang="fi-FI" sz="2200" dirty="0"/>
              <a:t>Pidättäytyminen tanssista, laulusta, musiikista ja huvitusten katselemisesta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fi-FI" altLang="fi-FI" sz="2200" dirty="0"/>
              <a:t>Pidättäytyminen kukkaköynnösten sekä hajuvesien ja muiden kosmeettisten aineiden käyttämisestä ja itsensä koruilla kaunistelemisesta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fi-FI" altLang="fi-FI" sz="2200" dirty="0"/>
              <a:t>Pidättäytyminen korkeiden ja leveiden (ylellisten) vuoteiden käyttämisestä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fi-FI" altLang="fi-FI" sz="2200" dirty="0"/>
              <a:t>Pidättäytyminen kullan ja hopean vastaanottamisesta</a:t>
            </a:r>
          </a:p>
          <a:p>
            <a:pPr marL="457200" indent="-457200">
              <a:buFont typeface="+mj-lt"/>
              <a:buAutoNum type="arabicPeriod" startAt="6"/>
            </a:pPr>
            <a:endParaRPr lang="fi-FI" altLang="fi-FI" sz="2200" dirty="0"/>
          </a:p>
          <a:p>
            <a:pPr marL="0" indent="0">
              <a:buNone/>
            </a:pPr>
            <a:r>
              <a:rPr lang="fi-FI" altLang="fi-FI" sz="2200" dirty="0"/>
              <a:t>Maallikoiden tiettyinä kuukauden päivinä noudattamat kahdeksan ohjetta sisältävät muut paitsi kymmenennen ohjeen ja yhdistävät kahdeksannen ja yhdeksännen yhdeksi ohjeeksi.</a:t>
            </a:r>
          </a:p>
          <a:p>
            <a:pPr marL="457200" indent="-457200">
              <a:buFont typeface="+mj-lt"/>
              <a:buAutoNum type="arabicPeriod" startAt="6"/>
            </a:pPr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 Buddhalaisuuden kehitys ja peruskäsitykset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9568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Buddhalainen meditaatio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Meditaatio on aina ollut buddhalaisuudessa keskeisellä sijalla. </a:t>
            </a:r>
          </a:p>
          <a:p>
            <a:r>
              <a:rPr lang="fi-FI" altLang="fi-FI" sz="2200" dirty="0"/>
              <a:t>Meditaation katsotaan edellyttävän kurinalaista ja säännöllistä elämää.</a:t>
            </a:r>
          </a:p>
          <a:p>
            <a:r>
              <a:rPr lang="fi-FI" altLang="fi-FI" sz="2200" b="1" dirty="0"/>
              <a:t>Meditaatio on tietoista mielenharjoitusta, jonka avulla pyritään vaikuttamaan tajuntaan mielentilojen jalostamiseksi ja oivalluksen synnyttämiseksi. </a:t>
            </a:r>
          </a:p>
          <a:p>
            <a:r>
              <a:rPr lang="fi-FI" altLang="fi-FI" sz="2200" dirty="0"/>
              <a:t>Erilaisia meditaatiomenetelmiä on satoja ellei tuhansia.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Tavallisesti ne kuitenkin luokitellaan kahteen pääryhmään. </a:t>
            </a:r>
          </a:p>
          <a:p>
            <a:pPr marL="914400" lvl="1" indent="-457200">
              <a:buAutoNum type="arabicPeriod"/>
            </a:pPr>
            <a:r>
              <a:rPr lang="fi-FI" altLang="fi-FI" sz="2200" b="1" dirty="0" err="1"/>
              <a:t>Samatha</a:t>
            </a:r>
            <a:r>
              <a:rPr lang="fi-FI" altLang="fi-FI" sz="2200" b="1" dirty="0"/>
              <a:t>-meditaatiot</a:t>
            </a:r>
            <a:r>
              <a:rPr lang="fi-FI" altLang="fi-FI" sz="2200" dirty="0"/>
              <a:t>, joilla tarkoitetaan mielen tyynnyttämiseen tähtääviä menetelmiä. </a:t>
            </a:r>
          </a:p>
          <a:p>
            <a:pPr marL="914400" lvl="1" indent="-457200">
              <a:buAutoNum type="arabicPeriod"/>
            </a:pPr>
            <a:r>
              <a:rPr lang="fi-FI" altLang="fi-FI" sz="2200" b="1" dirty="0" err="1"/>
              <a:t>Vipassana</a:t>
            </a:r>
            <a:r>
              <a:rPr lang="fi-FI" altLang="fi-FI" sz="2200" b="1" dirty="0"/>
              <a:t>-meditaatiot, </a:t>
            </a:r>
            <a:r>
              <a:rPr lang="fi-FI" altLang="fi-FI" sz="2200" dirty="0"/>
              <a:t>joilla pyritään olemassaolon luonnetta koskevan oivalluksen tai näkemyksen synnyttämiseen.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 Buddhalaisuuden kehitys ja peruskäsitykset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5033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0" name="Rectangle 307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5400">
                <a:latin typeface="+mn-lt"/>
              </a:rPr>
              <a:t>Buddhalainen meditaatio</a:t>
            </a:r>
          </a:p>
        </p:txBody>
      </p:sp>
      <p:sp>
        <p:nvSpPr>
          <p:cNvPr id="308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fi-FI" altLang="fi-FI" sz="1500"/>
              <a:t>Meditaatiomenetelmiin kuuluu yleensä jokin kohde, johon keskittyminen suunnataan.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1500"/>
              <a:t>Tyypillisiä samatha-meditaation kohteita ovat oma hengitys tai jokin positiivinen tunne, kuten rakastava ystävällisyys.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1500"/>
              <a:t>Vipassana-meditaation kohteena on tavallisesti symboli, joka edustaa jotakin buddhalaisen opin puolta.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1500"/>
              <a:t>Toisinaan meditaatio on vain omien jatkuvasti muuttuvien tunteiden ja ajatusten tarkkailua. Tarkoituksena on oivaltaa, kuinka oma mieli toimii.</a:t>
            </a:r>
          </a:p>
        </p:txBody>
      </p:sp>
      <p:pic>
        <p:nvPicPr>
          <p:cNvPr id="6" name="Kuva 5" descr="Kuva, joka sisältää kohteen ulko, oranssi&#10;&#10;Kuvaus luotu automaattisesti">
            <a:extLst>
              <a:ext uri="{FF2B5EF4-FFF2-40B4-BE49-F238E27FC236}">
                <a16:creationId xmlns:a16="http://schemas.microsoft.com/office/drawing/2014/main" id="{3BEF7797-6FAD-4BC9-92ED-8A7859904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6" r="630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fi-FI">
                <a:solidFill>
                  <a:srgbClr val="FFFFFF"/>
                </a:solidFill>
              </a:rPr>
              <a:t>12. Buddhalaisuuden kehitys ja peruskäsitykset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2901FB1B-E8C8-4B5E-B1C1-0BFDAE84AB66}" type="slidenum">
              <a:rPr lang="fi-FI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13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02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Viisaus eli Buddhan oppi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Buddha edusti useissa kysymyksissä keskitietä ja vältti ääripäitä. </a:t>
            </a:r>
          </a:p>
          <a:p>
            <a:r>
              <a:rPr lang="fi-FI" altLang="fi-FI" sz="2200" b="1" dirty="0"/>
              <a:t>Hän hylkäsi sekä materialistisen käsityksen, jonka mukaan kaikki päättyy kuolemaan, että ikuisuusopin, jonka mukaan ihmisellä on kuolematon sielu.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Vastaavasti hän tuomitsi sekä nautinnon tavoittelun että askeettisen itsekidutuksen äärimmäisyydet. </a:t>
            </a:r>
          </a:p>
          <a:p>
            <a:r>
              <a:rPr lang="fi-FI" altLang="fi-FI" sz="2200" dirty="0"/>
              <a:t>Buddha tarkasteli asioita kärsimyksestä vapautumisen kannalta.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Halu valaistumiseen kuihtuu, jos elämä on kuitenkin ikuista tai jos se päättyy lopullisesti kuolemassa.</a:t>
            </a:r>
          </a:p>
          <a:p>
            <a:r>
              <a:rPr lang="fi-FI" altLang="fi-FI" sz="2200" dirty="0"/>
              <a:t>Buddhan opin kaikkein varhaisimpia ja varmasti tunnetuimpia muotoiluja on neljä jaloa totuutta.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 Buddhalaisuuden kehitys ja peruskäsitykset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997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Viisaus eli Buddhan oppi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Buddhalaisuuden mukaan ihmisellä ei ole mitään pysyvää tai muuttumatonta sielua.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Buddha käytti vertausta vaunuista selventääkseen asiaa: ”Vaunu” on pelkkä kielellinen nimitys, joka on annettu lautojen, naulojen, pyörien ja muiden osien tietynlaiselle kokoonpanolle. Kun se hajotetaan alkutekijöihinsä, vaunut lakkaavat olemasta.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Samalla tavalla ihmisen minuus on harhakuva, joka syntyy mielen toiminnan tuloksena. Kun ruumis ja mieli hajotetaan osiin, minuutta ei voida löytää.</a:t>
            </a:r>
          </a:p>
          <a:p>
            <a:r>
              <a:rPr lang="fi-FI" altLang="fi-FI" sz="2200" dirty="0"/>
              <a:t>Buddhalaisuudessa ei puhuta sielunvaelluksesta vaan tarkasti ottaen ”uudelleentulemisesta”. Jälleensyntymisessä ei ole kyse sielun siirtymisestä toiseen ruumiiseen vaan tajunnanvirran jatkumisesta.</a:t>
            </a:r>
          </a:p>
          <a:p>
            <a:r>
              <a:rPr lang="fi-FI" altLang="fi-FI" sz="2200" dirty="0"/>
              <a:t>Buddhalaisuudessa käytetään vertausta öljylampusta, joka sytyttää toisen lampun. Liekki näyttää siirtyvän lampusta toiseen, mutta palava aine ei suinkaan ole samaa.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 Buddhalaisuuden kehitys ja peruskäsitykset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5660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>
                <a:latin typeface="+mn-lt"/>
              </a:rPr>
              <a:t> </a:t>
            </a:r>
            <a:endParaRPr lang="fi-FI" sz="4200" dirty="0">
              <a:latin typeface="+mn-lt"/>
            </a:endParaRPr>
          </a:p>
        </p:txBody>
      </p:sp>
      <p:pic>
        <p:nvPicPr>
          <p:cNvPr id="6" name="Sisällön paikkamerkki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8E7AABF-1D1E-4569-B386-89370DED9D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625" y="402195"/>
            <a:ext cx="4521839" cy="5439681"/>
          </a:xfr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 Buddhalaisuuden kehitys ja peruskäsitykset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16</a:t>
            </a:fld>
            <a:endParaRPr lang="fi-FI"/>
          </a:p>
        </p:txBody>
      </p:sp>
      <p:pic>
        <p:nvPicPr>
          <p:cNvPr id="8" name="Kuva 7" descr="Kuva, joka sisältää kohteen kuljetus, pyörä, vanha, kivi&#10;&#10;Kuvaus luotu automaattisesti">
            <a:extLst>
              <a:ext uri="{FF2B5EF4-FFF2-40B4-BE49-F238E27FC236}">
                <a16:creationId xmlns:a16="http://schemas.microsoft.com/office/drawing/2014/main" id="{6DD4A1DC-A1BC-42F2-9CE3-5DE70DDBD1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"/>
          <a:stretch/>
        </p:blipFill>
        <p:spPr>
          <a:xfrm>
            <a:off x="7066464" y="1530596"/>
            <a:ext cx="2743201" cy="379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68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Buddhalaisuuden kolme jalokiveä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Buddhalaisiksi katsotaan kaikki, jotka turvautuvat kolmeen jalokiveen. Näitä ovat: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Buddha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Buddhan oppi eli </a:t>
            </a:r>
            <a:r>
              <a:rPr lang="fi-FI" altLang="fi-FI" sz="2200" b="1" dirty="0" err="1"/>
              <a:t>dharma</a:t>
            </a:r>
            <a:r>
              <a:rPr lang="fi-FI" altLang="fi-FI" sz="2200" b="1" dirty="0"/>
              <a:t>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Buddhan seuraajien yhteisö eli </a:t>
            </a:r>
            <a:r>
              <a:rPr lang="fi-FI" altLang="fi-FI" sz="2200" b="1" dirty="0" err="1"/>
              <a:t>sangha</a:t>
            </a:r>
            <a:r>
              <a:rPr lang="fi-FI" altLang="fi-FI" sz="2200" b="1" dirty="0"/>
              <a:t>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 Buddhalaisuuden kehitys ja peruskäsitykset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pic>
        <p:nvPicPr>
          <p:cNvPr id="6" name="Kuva 5" descr="Kuva, joka sisältää kohteen teksti, poseeraaminen, piirtäminen, tekstiili&#10;&#10;Kuvaus luotu automaattisesti">
            <a:extLst>
              <a:ext uri="{FF2B5EF4-FFF2-40B4-BE49-F238E27FC236}">
                <a16:creationId xmlns:a16="http://schemas.microsoft.com/office/drawing/2014/main" id="{F525AD91-4A29-4848-AE5C-2FEFC45EA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521" y="3557118"/>
            <a:ext cx="3422077" cy="2308982"/>
          </a:xfrm>
          <a:prstGeom prst="rect">
            <a:avLst/>
          </a:prstGeom>
        </p:spPr>
      </p:pic>
      <p:pic>
        <p:nvPicPr>
          <p:cNvPr id="8" name="Kuva 7" descr="Kuva, joka sisältää kohteen teksti, värikäs, maalaus, koristeltu&#10;&#10;Kuvaus luotu automaattisesti">
            <a:extLst>
              <a:ext uri="{FF2B5EF4-FFF2-40B4-BE49-F238E27FC236}">
                <a16:creationId xmlns:a16="http://schemas.microsoft.com/office/drawing/2014/main" id="{FBEA1AFB-3168-4103-88A7-E5F3F5837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598" y="3557118"/>
            <a:ext cx="2694686" cy="230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9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 </a:t>
            </a:r>
          </a:p>
        </p:txBody>
      </p:sp>
      <p:pic>
        <p:nvPicPr>
          <p:cNvPr id="6" name="Sisällön paikkamerkki 5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DA31450C-7785-43E3-B624-5C2A909C7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276" y="508070"/>
            <a:ext cx="4987626" cy="5691763"/>
          </a:xfr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 Buddhalaisuuden kehitys ja peruskäsitykset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9394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0" name="Rectangle 307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5400">
                <a:latin typeface="+mn-lt"/>
              </a:rPr>
              <a:t>Buddhan elämä</a:t>
            </a:r>
          </a:p>
        </p:txBody>
      </p:sp>
      <p:sp>
        <p:nvSpPr>
          <p:cNvPr id="308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fi-FI" altLang="fi-FI" sz="1900" b="1" dirty="0"/>
              <a:t>Buddha on arvonimi, joka merkitsee ’herännyttä’ tai ’valaistunutta’. </a:t>
            </a:r>
          </a:p>
          <a:p>
            <a:r>
              <a:rPr lang="fi-FI" altLang="fi-FI" sz="1900" dirty="0"/>
              <a:t>Isolla alkukirjaimella kirjoitettuna se viittaa uskonnon perustajaan </a:t>
            </a:r>
            <a:r>
              <a:rPr lang="fi-FI" altLang="fi-FI" sz="1900" b="1" dirty="0" err="1"/>
              <a:t>Siddhartha</a:t>
            </a:r>
            <a:r>
              <a:rPr lang="fi-FI" altLang="fi-FI" sz="1900" b="1" dirty="0"/>
              <a:t> Gautamaan, joka syntyi kuninkaalliseen perheeseen Koillis-Intiassa noin 2 500 vuotta sitten</a:t>
            </a:r>
            <a:r>
              <a:rPr lang="fi-FI" altLang="fi-FI" sz="1900" dirty="0"/>
              <a:t>.</a:t>
            </a:r>
          </a:p>
          <a:p>
            <a:r>
              <a:rPr lang="fi-FI" altLang="fi-FI" sz="1900" dirty="0"/>
              <a:t>Buddhan elinaikaa ei tarkoin tiedetä, mutta Sri Lankasta peräisin oleviin lähteisiin nojautuen se sijoitetaan tavallisesti vuosiin </a:t>
            </a:r>
            <a:r>
              <a:rPr lang="fi-FI" altLang="fi-FI" sz="1900" b="1" dirty="0"/>
              <a:t>563–483 eKr. </a:t>
            </a:r>
          </a:p>
        </p:txBody>
      </p:sp>
      <p:pic>
        <p:nvPicPr>
          <p:cNvPr id="6" name="Kuva 5" descr="Kuva, joka sisältää kohteen puu, ulko, taivas, päivä&#10;&#10;Kuvaus luotu automaattisesti">
            <a:extLst>
              <a:ext uri="{FF2B5EF4-FFF2-40B4-BE49-F238E27FC236}">
                <a16:creationId xmlns:a16="http://schemas.microsoft.com/office/drawing/2014/main" id="{43B25330-82C3-4BB6-BC6E-C80AAA51F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2" r="2548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fi-FI">
                <a:solidFill>
                  <a:srgbClr val="FFFFFF"/>
                </a:solidFill>
              </a:rPr>
              <a:t>12. Buddhalaisuuden kehitys ja peruskäsitykset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2901FB1B-E8C8-4B5E-B1C1-0BFDAE84AB66}" type="slidenum">
              <a:rPr lang="fi-FI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4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705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 err="1">
                <a:latin typeface="+mn-lt"/>
              </a:rPr>
              <a:t>Siddhartha</a:t>
            </a:r>
            <a:r>
              <a:rPr lang="fi-FI" sz="4200" dirty="0">
                <a:latin typeface="+mn-lt"/>
              </a:rPr>
              <a:t> Gautaman elämä </a:t>
            </a:r>
            <a:br>
              <a:rPr lang="fi-FI" sz="4200" dirty="0">
                <a:latin typeface="+mn-lt"/>
              </a:rPr>
            </a:br>
            <a:r>
              <a:rPr lang="fi-FI" sz="4200" dirty="0">
                <a:latin typeface="+mn-lt"/>
              </a:rPr>
              <a:t>(n. 563–483 eKr.)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Eli lapsuutensa ja nuoruutensa eristyksissä rikkaan ruhtinaan poikana Koillis-Intiassa.</a:t>
            </a:r>
          </a:p>
          <a:p>
            <a:r>
              <a:rPr lang="fi-FI" altLang="fi-FI" sz="2200" dirty="0"/>
              <a:t>Solmi avioliiton 16-vuotiaana.</a:t>
            </a:r>
          </a:p>
          <a:p>
            <a:r>
              <a:rPr lang="fi-FI" altLang="fi-FI" sz="2200" dirty="0"/>
              <a:t>Kohtasi 29-vuotiaana ensimmäisen kerran kärsimyksen vanhuksen, sairaan ja kuolleen muodossa.</a:t>
            </a:r>
          </a:p>
          <a:p>
            <a:r>
              <a:rPr lang="fi-FI" altLang="fi-FI" sz="2200" dirty="0"/>
              <a:t>Liittyi askeettien ryhmään ja etsi ratkaisua kärsimyksen ongelmaan.</a:t>
            </a:r>
          </a:p>
          <a:p>
            <a:r>
              <a:rPr lang="fi-FI" altLang="fi-FI" sz="2200" dirty="0"/>
              <a:t>Vetäytyi 35-vuotiaana mietiskelemään.</a:t>
            </a:r>
          </a:p>
          <a:p>
            <a:r>
              <a:rPr lang="fi-FI" altLang="fi-FI" sz="2200" dirty="0"/>
              <a:t>Koki valaistuksen, alettiin kutsua Buddhaksi.</a:t>
            </a:r>
          </a:p>
          <a:p>
            <a:r>
              <a:rPr lang="fi-FI" altLang="fi-FI" sz="2200" dirty="0"/>
              <a:t>Vaelsi yli 45 vuotta opettamassa ja keräämässä seuraajia.</a:t>
            </a:r>
          </a:p>
          <a:p>
            <a:r>
              <a:rPr lang="fi-FI" altLang="fi-FI" sz="2200" dirty="0"/>
              <a:t>Kuoli ja siirtyi parinirvanaan 80-vuotiaana.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 Buddhalaisuuden kehitys ja peruskäsitykset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9639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Pyhät kirjoitukset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Buddhan kuoleman jälkeen hänen oppilaansa alkoivat koota hänen opetuksiaan talteen.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Aluksi ne kulkivat suullisena perinteenä, mutta noin 300 vuotta Buddhan kuoleman jälkeen niitä alettiin kirjoittaa ylös.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Buddhalaisia pyhiä kirjoituksia nimitetään </a:t>
            </a:r>
            <a:r>
              <a:rPr lang="fi-FI" altLang="fi-FI" sz="2200" b="1" dirty="0" err="1"/>
              <a:t>suutriksi</a:t>
            </a:r>
            <a:r>
              <a:rPr lang="fi-FI" altLang="fi-FI" sz="2200" b="1" dirty="0"/>
              <a:t>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Nimitys tulee siitä, että tekstit kirjoitettiin alun perin palmunlehdistä tehdyille liuskoille, jotka sidottiin langalla yhdeksi pinoksi. </a:t>
            </a:r>
          </a:p>
          <a:p>
            <a:r>
              <a:rPr lang="fi-FI" altLang="fi-FI" sz="2200" dirty="0" err="1"/>
              <a:t>Suutra</a:t>
            </a:r>
            <a:r>
              <a:rPr lang="fi-FI" altLang="fi-FI" sz="2200" dirty="0"/>
              <a:t> tarkoittaa säiettä tai lankaa.</a:t>
            </a:r>
          </a:p>
          <a:p>
            <a:r>
              <a:rPr lang="fi-FI" altLang="fi-FI" sz="2200" b="1" dirty="0"/>
              <a:t>Kirjoituskokoelmat jaoteltiin aihepiirin mukaan kolmeen koriin, minkä vuoksi kokoelmaa alettiin nimittää </a:t>
            </a:r>
            <a:r>
              <a:rPr lang="fi-FI" altLang="fi-FI" sz="2200" b="1" dirty="0" err="1"/>
              <a:t>Tripitakaksi</a:t>
            </a:r>
            <a:r>
              <a:rPr lang="fi-FI" altLang="fi-FI" sz="2200" b="1" dirty="0"/>
              <a:t>, joka merkitsee ’kolmea korillista’.</a:t>
            </a:r>
          </a:p>
          <a:p>
            <a:pPr lvl="1"/>
            <a:r>
              <a:rPr lang="fi-FI" altLang="fi-FI" dirty="0"/>
              <a:t>1.kori: Luostarisäännöt</a:t>
            </a:r>
          </a:p>
          <a:p>
            <a:pPr lvl="1"/>
            <a:r>
              <a:rPr lang="fi-FI" altLang="fi-FI" dirty="0"/>
              <a:t>2. kori: Buddhan opetuspuheita</a:t>
            </a:r>
          </a:p>
          <a:p>
            <a:pPr lvl="1"/>
            <a:r>
              <a:rPr lang="fi-FI" altLang="fi-FI" dirty="0"/>
              <a:t>3. kori: Abstrakteja oppeja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 Buddhalaisuuden kehitys ja peruskäsitykset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1365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0" name="Rectangle 307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5400">
                <a:latin typeface="+mn-lt"/>
              </a:rPr>
              <a:t>Pyhät kirjoitukset</a:t>
            </a:r>
          </a:p>
        </p:txBody>
      </p:sp>
      <p:sp>
        <p:nvSpPr>
          <p:cNvPr id="308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fi-FI" altLang="fi-FI" sz="2200" dirty="0"/>
              <a:t>Buddhalaisten pyhien tekstien kokoelmat ovat nykyisin valtavan laajoja.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Kiinalainen </a:t>
            </a:r>
            <a:r>
              <a:rPr lang="fi-FI" altLang="fi-FI" sz="2200"/>
              <a:t>Tripitaka</a:t>
            </a:r>
            <a:r>
              <a:rPr lang="fi-FI" altLang="fi-FI" sz="2200" dirty="0"/>
              <a:t> painettiin vuonna 972, jolloin sen painamiseen meni 130 000 puulaattaa.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Suomeksi käännettynä se veisi noin 500 000 kirjan sivua. </a:t>
            </a:r>
          </a:p>
        </p:txBody>
      </p:sp>
      <p:pic>
        <p:nvPicPr>
          <p:cNvPr id="8" name="Kuva 7" descr="Kuva, joka sisältää kohteen teksti, sisä, kauppa&#10;&#10;Kuvaus luotu automaattisesti">
            <a:extLst>
              <a:ext uri="{FF2B5EF4-FFF2-40B4-BE49-F238E27FC236}">
                <a16:creationId xmlns:a16="http://schemas.microsoft.com/office/drawing/2014/main" id="{E2586969-B1C0-41B7-875D-F03AB5A53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3" r="1793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fi-FI">
                <a:solidFill>
                  <a:srgbClr val="FFFFFF"/>
                </a:solidFill>
              </a:rPr>
              <a:t>12. Buddhalaisuuden kehitys ja peruskäsitykset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2901FB1B-E8C8-4B5E-B1C1-0BFDAE84AB66}" type="slidenum">
              <a:rPr lang="fi-FI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7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664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Buddhalaisuuden moraalinen perusta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Buddhalaisuudessa käytetään usein polku- tai tievertausta kuvaamaan henkistä kehitystä kohti valaistumisen päämäärää. </a:t>
            </a:r>
          </a:p>
          <a:p>
            <a:r>
              <a:rPr lang="fi-FI" altLang="fi-FI" sz="2200" b="1" dirty="0"/>
              <a:t>Kaikkein yksinkertaisimman perinteisen jaottelun mukaan buddhalainen polku valaistumiseen voidaan jakaa kolmeen osaan: moraaliin, meditaatioon ja viisauteen.</a:t>
            </a:r>
          </a:p>
          <a:p>
            <a:r>
              <a:rPr lang="fi-FI" altLang="fi-FI" sz="2200" b="1" dirty="0"/>
              <a:t>Buddhalainen moraalikäsitys perustuu ajatukseen karman laista.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Buddhalaisuudessa uskotaan, että ihmisen kohtalo ja luonne määräytyvät hänen omien tekojensa mukaisesti.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Ihmisen kohtalo ei siis ole sidoksissa tuonpuoleisiin olentoihin ja voimiin. </a:t>
            </a:r>
          </a:p>
          <a:p>
            <a:r>
              <a:rPr lang="fi-FI" altLang="fi-FI" sz="2200" b="1" dirty="0"/>
              <a:t>Jumalien ja muiden henkiolentojen olemassaoloa ei kielletä, mutta niille ei ole annettu sijaa ihmisen perimmäisen päämäärän kannalta.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 Buddhalaisuuden kehitys ja peruskäsitykset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64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Buddhalaisuuden moraalinen perusta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Buddhalaisuuden </a:t>
            </a:r>
            <a:r>
              <a:rPr lang="fi-FI" altLang="fi-FI" sz="2200" b="1" dirty="0" err="1"/>
              <a:t>luonteenomaisimpia</a:t>
            </a:r>
            <a:r>
              <a:rPr lang="fi-FI" altLang="fi-FI" sz="2200" b="1" dirty="0"/>
              <a:t> piirteitä ovat käytännöllisyys ja huomion kiinnittäminen omaan jokapäiväiseen toimintaan.</a:t>
            </a:r>
          </a:p>
          <a:p>
            <a:r>
              <a:rPr lang="fi-FI" altLang="fi-FI" sz="2200" b="1" dirty="0"/>
              <a:t>Buddhalaisten maallikkojen edellytetään noudattavan viittä moraalista ohjetta.</a:t>
            </a:r>
          </a:p>
          <a:p>
            <a:r>
              <a:rPr lang="fi-FI" altLang="fi-FI" sz="2200" b="1" dirty="0"/>
              <a:t>Alemman luostarivihkimyksen saaneet munkki- tai nunnanoviisit noudattavat kymmentä ohjetta. </a:t>
            </a:r>
          </a:p>
          <a:p>
            <a:r>
              <a:rPr lang="fi-FI" altLang="fi-FI" sz="2200" b="1" dirty="0"/>
              <a:t>Buddhalaisten moraaliset ohjeet ovat osa pyrkimystä valaistumiseen.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Toimimalla ohjeiden mukaisesti toimitaan älykkäällä tavalla omaksi ja muiden parhaaksi.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Moraalisesti oikeaa toimintaa kuvataan termillä taitava, epämoraalinen toiminta on taitamatonta.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12. Buddhalaisuuden kehitys ja peruskäsitykset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6177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976</Words>
  <Application>Microsoft Office PowerPoint</Application>
  <PresentationFormat>Laajakuva</PresentationFormat>
  <Paragraphs>120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Office-teema</vt:lpstr>
      <vt:lpstr>12. Buddhalaisuuden kehitys ja peruskäsitykset</vt:lpstr>
      <vt:lpstr>Buddhalaisuuden kolme jalokiveä</vt:lpstr>
      <vt:lpstr> </vt:lpstr>
      <vt:lpstr>Buddhan elämä</vt:lpstr>
      <vt:lpstr>Siddhartha Gautaman elämä  (n. 563–483 eKr.)</vt:lpstr>
      <vt:lpstr>Pyhät kirjoitukset</vt:lpstr>
      <vt:lpstr>Pyhät kirjoitukset</vt:lpstr>
      <vt:lpstr>Buddhalaisuuden moraalinen perusta</vt:lpstr>
      <vt:lpstr>Buddhalaisuuden moraalinen perusta</vt:lpstr>
      <vt:lpstr>Viisi moraalista ohjetta</vt:lpstr>
      <vt:lpstr>Viisi moraalista lisäohjetta</vt:lpstr>
      <vt:lpstr>Buddhalainen meditaatio</vt:lpstr>
      <vt:lpstr>Buddhalainen meditaatio</vt:lpstr>
      <vt:lpstr>Viisaus eli Buddhan oppi</vt:lpstr>
      <vt:lpstr>Viisaus eli Buddhan oppi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Anne Saari</cp:lastModifiedBy>
  <cp:revision>10</cp:revision>
  <dcterms:created xsi:type="dcterms:W3CDTF">2021-06-01T16:07:13Z</dcterms:created>
  <dcterms:modified xsi:type="dcterms:W3CDTF">2025-03-04T08:54:59Z</dcterms:modified>
</cp:coreProperties>
</file>