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59D3E3-48C0-4197-B528-F864CA322461}" v="4" dt="2025-03-03T08:53:06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Saari" userId="06911239-b8a8-4566-8071-18295be52f0e" providerId="ADAL" clId="{DB59D3E3-48C0-4197-B528-F864CA322461}"/>
    <pc:docChg chg="modSld sldOrd">
      <pc:chgData name="Anne Saari" userId="06911239-b8a8-4566-8071-18295be52f0e" providerId="ADAL" clId="{DB59D3E3-48C0-4197-B528-F864CA322461}" dt="2025-03-03T08:58:59.028" v="59" actId="113"/>
      <pc:docMkLst>
        <pc:docMk/>
      </pc:docMkLst>
      <pc:sldChg chg="modSp mod">
        <pc:chgData name="Anne Saari" userId="06911239-b8a8-4566-8071-18295be52f0e" providerId="ADAL" clId="{DB59D3E3-48C0-4197-B528-F864CA322461}" dt="2025-03-03T08:49:08.346" v="27" actId="113"/>
        <pc:sldMkLst>
          <pc:docMk/>
          <pc:sldMk cId="0" sldId="257"/>
        </pc:sldMkLst>
        <pc:spChg chg="mod">
          <ac:chgData name="Anne Saari" userId="06911239-b8a8-4566-8071-18295be52f0e" providerId="ADAL" clId="{DB59D3E3-48C0-4197-B528-F864CA322461}" dt="2025-03-03T08:49:08.346" v="27" actId="113"/>
          <ac:spMkLst>
            <pc:docMk/>
            <pc:sldMk cId="0" sldId="257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DB59D3E3-48C0-4197-B528-F864CA322461}" dt="2025-03-03T08:34:17.597" v="5" actId="113"/>
        <pc:sldMkLst>
          <pc:docMk/>
          <pc:sldMk cId="2581047347" sldId="258"/>
        </pc:sldMkLst>
        <pc:spChg chg="mod">
          <ac:chgData name="Anne Saari" userId="06911239-b8a8-4566-8071-18295be52f0e" providerId="ADAL" clId="{DB59D3E3-48C0-4197-B528-F864CA322461}" dt="2025-03-03T08:34:17.597" v="5" actId="113"/>
          <ac:spMkLst>
            <pc:docMk/>
            <pc:sldMk cId="2581047347" sldId="258"/>
            <ac:spMk id="3075" creationId="{4B2E3F6B-2452-43DB-9BA0-AF372E3BB025}"/>
          </ac:spMkLst>
        </pc:spChg>
      </pc:sldChg>
      <pc:sldChg chg="delSp">
        <pc:chgData name="Anne Saari" userId="06911239-b8a8-4566-8071-18295be52f0e" providerId="ADAL" clId="{DB59D3E3-48C0-4197-B528-F864CA322461}" dt="2025-03-03T08:34:30.469" v="6" actId="478"/>
        <pc:sldMkLst>
          <pc:docMk/>
          <pc:sldMk cId="1724677201" sldId="260"/>
        </pc:sldMkLst>
        <pc:spChg chg="del">
          <ac:chgData name="Anne Saari" userId="06911239-b8a8-4566-8071-18295be52f0e" providerId="ADAL" clId="{DB59D3E3-48C0-4197-B528-F864CA322461}" dt="2025-03-03T08:34:30.469" v="6" actId="478"/>
          <ac:spMkLst>
            <pc:docMk/>
            <pc:sldMk cId="1724677201" sldId="260"/>
            <ac:spMk id="2" creationId="{45625FF0-2ADA-4718-9F13-0395B556DDC3}"/>
          </ac:spMkLst>
        </pc:spChg>
      </pc:sldChg>
      <pc:sldChg chg="modSp mod">
        <pc:chgData name="Anne Saari" userId="06911239-b8a8-4566-8071-18295be52f0e" providerId="ADAL" clId="{DB59D3E3-48C0-4197-B528-F864CA322461}" dt="2025-03-03T08:39:53.951" v="9" actId="113"/>
        <pc:sldMkLst>
          <pc:docMk/>
          <pc:sldMk cId="1262641808" sldId="261"/>
        </pc:sldMkLst>
        <pc:spChg chg="mod">
          <ac:chgData name="Anne Saari" userId="06911239-b8a8-4566-8071-18295be52f0e" providerId="ADAL" clId="{DB59D3E3-48C0-4197-B528-F864CA322461}" dt="2025-03-03T08:39:53.951" v="9" actId="113"/>
          <ac:spMkLst>
            <pc:docMk/>
            <pc:sldMk cId="1262641808" sldId="261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DB59D3E3-48C0-4197-B528-F864CA322461}" dt="2025-03-03T08:40:23.534" v="13" actId="113"/>
        <pc:sldMkLst>
          <pc:docMk/>
          <pc:sldMk cId="685768616" sldId="262"/>
        </pc:sldMkLst>
        <pc:spChg chg="mod">
          <ac:chgData name="Anne Saari" userId="06911239-b8a8-4566-8071-18295be52f0e" providerId="ADAL" clId="{DB59D3E3-48C0-4197-B528-F864CA322461}" dt="2025-03-03T08:40:23.534" v="13" actId="113"/>
          <ac:spMkLst>
            <pc:docMk/>
            <pc:sldMk cId="685768616" sldId="262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DB59D3E3-48C0-4197-B528-F864CA322461}" dt="2025-03-03T08:40:54.655" v="16" actId="113"/>
        <pc:sldMkLst>
          <pc:docMk/>
          <pc:sldMk cId="1827406878" sldId="263"/>
        </pc:sldMkLst>
        <pc:spChg chg="mod">
          <ac:chgData name="Anne Saari" userId="06911239-b8a8-4566-8071-18295be52f0e" providerId="ADAL" clId="{DB59D3E3-48C0-4197-B528-F864CA322461}" dt="2025-03-03T08:40:54.655" v="16" actId="113"/>
          <ac:spMkLst>
            <pc:docMk/>
            <pc:sldMk cId="1827406878" sldId="263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DB59D3E3-48C0-4197-B528-F864CA322461}" dt="2025-03-03T08:43:14.083" v="25" actId="113"/>
        <pc:sldMkLst>
          <pc:docMk/>
          <pc:sldMk cId="4118642866" sldId="264"/>
        </pc:sldMkLst>
        <pc:spChg chg="mod">
          <ac:chgData name="Anne Saari" userId="06911239-b8a8-4566-8071-18295be52f0e" providerId="ADAL" clId="{DB59D3E3-48C0-4197-B528-F864CA322461}" dt="2025-03-03T08:43:14.083" v="25" actId="113"/>
          <ac:spMkLst>
            <pc:docMk/>
            <pc:sldMk cId="4118642866" sldId="264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DB59D3E3-48C0-4197-B528-F864CA322461}" dt="2025-03-03T08:42:17.966" v="22" actId="113"/>
        <pc:sldMkLst>
          <pc:docMk/>
          <pc:sldMk cId="892753561" sldId="265"/>
        </pc:sldMkLst>
        <pc:spChg chg="mod">
          <ac:chgData name="Anne Saari" userId="06911239-b8a8-4566-8071-18295be52f0e" providerId="ADAL" clId="{DB59D3E3-48C0-4197-B528-F864CA322461}" dt="2025-03-03T08:42:17.966" v="22" actId="113"/>
          <ac:spMkLst>
            <pc:docMk/>
            <pc:sldMk cId="892753561" sldId="265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DB59D3E3-48C0-4197-B528-F864CA322461}" dt="2025-03-03T08:49:34.070" v="29" actId="113"/>
        <pc:sldMkLst>
          <pc:docMk/>
          <pc:sldMk cId="699296398" sldId="266"/>
        </pc:sldMkLst>
        <pc:spChg chg="mod">
          <ac:chgData name="Anne Saari" userId="06911239-b8a8-4566-8071-18295be52f0e" providerId="ADAL" clId="{DB59D3E3-48C0-4197-B528-F864CA322461}" dt="2025-03-03T08:49:34.070" v="29" actId="113"/>
          <ac:spMkLst>
            <pc:docMk/>
            <pc:sldMk cId="699296398" sldId="266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DB59D3E3-48C0-4197-B528-F864CA322461}" dt="2025-03-03T08:57:56.499" v="57" actId="113"/>
        <pc:sldMkLst>
          <pc:docMk/>
          <pc:sldMk cId="1710081701" sldId="267"/>
        </pc:sldMkLst>
        <pc:spChg chg="mod">
          <ac:chgData name="Anne Saari" userId="06911239-b8a8-4566-8071-18295be52f0e" providerId="ADAL" clId="{DB59D3E3-48C0-4197-B528-F864CA322461}" dt="2025-03-03T08:57:56.499" v="57" actId="113"/>
          <ac:spMkLst>
            <pc:docMk/>
            <pc:sldMk cId="1710081701" sldId="267"/>
            <ac:spMk id="3075" creationId="{4B2E3F6B-2452-43DB-9BA0-AF372E3BB025}"/>
          </ac:spMkLst>
        </pc:spChg>
      </pc:sldChg>
      <pc:sldChg chg="delSp">
        <pc:chgData name="Anne Saari" userId="06911239-b8a8-4566-8071-18295be52f0e" providerId="ADAL" clId="{DB59D3E3-48C0-4197-B528-F864CA322461}" dt="2025-03-03T08:49:41.945" v="30" actId="478"/>
        <pc:sldMkLst>
          <pc:docMk/>
          <pc:sldMk cId="495751076" sldId="268"/>
        </pc:sldMkLst>
        <pc:spChg chg="del">
          <ac:chgData name="Anne Saari" userId="06911239-b8a8-4566-8071-18295be52f0e" providerId="ADAL" clId="{DB59D3E3-48C0-4197-B528-F864CA322461}" dt="2025-03-03T08:49:41.945" v="30" actId="478"/>
          <ac:spMkLst>
            <pc:docMk/>
            <pc:sldMk cId="495751076" sldId="268"/>
            <ac:spMk id="2" creationId="{45625FF0-2ADA-4718-9F13-0395B556DDC3}"/>
          </ac:spMkLst>
        </pc:spChg>
      </pc:sldChg>
      <pc:sldChg chg="modSp mod">
        <pc:chgData name="Anne Saari" userId="06911239-b8a8-4566-8071-18295be52f0e" providerId="ADAL" clId="{DB59D3E3-48C0-4197-B528-F864CA322461}" dt="2025-03-03T08:52:37.913" v="37" actId="113"/>
        <pc:sldMkLst>
          <pc:docMk/>
          <pc:sldMk cId="506209855" sldId="269"/>
        </pc:sldMkLst>
        <pc:spChg chg="mod">
          <ac:chgData name="Anne Saari" userId="06911239-b8a8-4566-8071-18295be52f0e" providerId="ADAL" clId="{DB59D3E3-48C0-4197-B528-F864CA322461}" dt="2025-03-03T08:52:37.913" v="37" actId="113"/>
          <ac:spMkLst>
            <pc:docMk/>
            <pc:sldMk cId="506209855" sldId="269"/>
            <ac:spMk id="3075" creationId="{4B2E3F6B-2452-43DB-9BA0-AF372E3BB025}"/>
          </ac:spMkLst>
        </pc:spChg>
      </pc:sldChg>
      <pc:sldChg chg="modSp mod ord">
        <pc:chgData name="Anne Saari" userId="06911239-b8a8-4566-8071-18295be52f0e" providerId="ADAL" clId="{DB59D3E3-48C0-4197-B528-F864CA322461}" dt="2025-03-03T08:56:22.780" v="47"/>
        <pc:sldMkLst>
          <pc:docMk/>
          <pc:sldMk cId="3237460434" sldId="270"/>
        </pc:sldMkLst>
        <pc:spChg chg="mod">
          <ac:chgData name="Anne Saari" userId="06911239-b8a8-4566-8071-18295be52f0e" providerId="ADAL" clId="{DB59D3E3-48C0-4197-B528-F864CA322461}" dt="2025-03-03T08:53:24.326" v="43" actId="113"/>
          <ac:spMkLst>
            <pc:docMk/>
            <pc:sldMk cId="3237460434" sldId="270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DB59D3E3-48C0-4197-B528-F864CA322461}" dt="2025-03-03T08:58:59.028" v="59" actId="113"/>
        <pc:sldMkLst>
          <pc:docMk/>
          <pc:sldMk cId="2297381981" sldId="271"/>
        </pc:sldMkLst>
        <pc:spChg chg="mod">
          <ac:chgData name="Anne Saari" userId="06911239-b8a8-4566-8071-18295be52f0e" providerId="ADAL" clId="{DB59D3E3-48C0-4197-B528-F864CA322461}" dt="2025-03-03T08:58:59.028" v="59" actId="113"/>
          <ac:spMkLst>
            <pc:docMk/>
            <pc:sldMk cId="2297381981" sldId="271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DB59D3E3-48C0-4197-B528-F864CA322461}" dt="2025-03-03T08:56:57.219" v="52" actId="113"/>
        <pc:sldMkLst>
          <pc:docMk/>
          <pc:sldMk cId="705815201" sldId="272"/>
        </pc:sldMkLst>
        <pc:spChg chg="mod">
          <ac:chgData name="Anne Saari" userId="06911239-b8a8-4566-8071-18295be52f0e" providerId="ADAL" clId="{DB59D3E3-48C0-4197-B528-F864CA322461}" dt="2025-03-03T08:56:57.219" v="52" actId="113"/>
          <ac:spMkLst>
            <pc:docMk/>
            <pc:sldMk cId="705815201" sldId="272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DB59D3E3-48C0-4197-B528-F864CA322461}" dt="2025-03-03T08:41:09.434" v="17" actId="113"/>
        <pc:sldMkLst>
          <pc:docMk/>
          <pc:sldMk cId="1700049424" sldId="273"/>
        </pc:sldMkLst>
        <pc:spChg chg="mod">
          <ac:chgData name="Anne Saari" userId="06911239-b8a8-4566-8071-18295be52f0e" providerId="ADAL" clId="{DB59D3E3-48C0-4197-B528-F864CA322461}" dt="2025-03-03T08:41:09.434" v="17" actId="113"/>
          <ac:spMkLst>
            <pc:docMk/>
            <pc:sldMk cId="1700049424" sldId="273"/>
            <ac:spMk id="3075" creationId="{4B2E3F6B-2452-43DB-9BA0-AF372E3BB02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3.3.2025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998FD-505E-4B11-8F39-EC919CEAFE07}" type="datetime1">
              <a:rPr lang="fi-FI" smtClean="0"/>
              <a:t>3.3.2025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Jainalaisuus ja sikhismi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88928-B5FA-48B6-92D1-403FE328CD19}" type="datetime1">
              <a:rPr lang="fi-FI" smtClean="0"/>
              <a:t>3.3.2025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Jainalaisuus ja sikhismi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69F60-0391-44DA-A3FB-865857EB86AF}" type="datetime1">
              <a:rPr lang="fi-FI" smtClean="0"/>
              <a:t>3.3.2025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Jainalaisuus ja sikhismi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9C093-6E19-4695-B731-275ACACAB8E8}" type="datetime1">
              <a:rPr lang="fi-FI" smtClean="0"/>
              <a:t>3.3.2025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Jainalaisuus ja sikhismi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B1C80-E573-42AB-A236-704CD5C4D102}" type="datetime1">
              <a:rPr lang="fi-FI" smtClean="0"/>
              <a:t>3.3.2025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Jainalaisuus ja sikhismi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66831-7A78-4E62-9293-FA43A72C2D0B}" type="datetime1">
              <a:rPr lang="fi-FI" smtClean="0"/>
              <a:t>3.3.2025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Jainalaisuus ja sikhismi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396AD-912A-434B-808A-47B877FA33FE}" type="datetime1">
              <a:rPr lang="fi-FI" smtClean="0"/>
              <a:t>3.3.2025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Jainalaisuus ja sikhismi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E7093-D572-4AA6-A71C-63C5F267CB73}" type="datetime1">
              <a:rPr lang="fi-FI" smtClean="0"/>
              <a:t>3.3.2025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Jainalaisuus ja sikhismi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7F473-BD3A-44CF-A96B-01E9289CED16}" type="datetime1">
              <a:rPr lang="fi-FI" smtClean="0"/>
              <a:t>3.3.2025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Jainalaisuus ja sikhismi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D4BC3-7D95-46B3-BE19-127C33C3527D}" type="datetime1">
              <a:rPr lang="fi-FI" smtClean="0"/>
              <a:t>3.3.2025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Jainalaisuus ja sikhismi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9BB34-C36E-4FDC-9DEA-0493D16C4CE3}" type="datetime1">
              <a:rPr lang="fi-FI" smtClean="0"/>
              <a:t>3.3.2025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Jainalaisuus ja sikhismi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E7DFB8-5147-4FFC-9180-D6C3607217DF}" type="datetime1">
              <a:rPr lang="fi-FI" smtClean="0"/>
              <a:t>3.3.2025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11. Jainalaisuus ja sikhismi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11. Jainalaisuus ja </a:t>
            </a:r>
            <a:r>
              <a:rPr lang="fi-FI" sz="4800" dirty="0" err="1">
                <a:latin typeface="+mn-lt"/>
              </a:rPr>
              <a:t>sikhismi</a:t>
            </a:r>
            <a:endParaRPr lang="fi-FI" sz="4800" dirty="0">
              <a:latin typeface="+mn-lt"/>
            </a:endParaRP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 dirty="0"/>
              <a:t>Ydinsisällöt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Jainalainen väkivallattomuus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Jainalaisuuden harjoittamisessa korostuvat </a:t>
            </a:r>
            <a:r>
              <a:rPr lang="fi-FI" altLang="fi-FI" sz="2200" b="1" dirty="0"/>
              <a:t>askeettiset harjoitukset </a:t>
            </a:r>
            <a:r>
              <a:rPr lang="fi-FI" altLang="fi-FI" sz="2200" dirty="0"/>
              <a:t>ja mielentyyneyden jalostaminen</a:t>
            </a:r>
            <a:r>
              <a:rPr lang="fi-FI" altLang="fi-FI" sz="2200" b="1" dirty="0"/>
              <a:t> mietiskelyn </a:t>
            </a:r>
            <a:r>
              <a:rPr lang="fi-FI" altLang="fi-FI" sz="2200" dirty="0"/>
              <a:t>avulla. Siihen kuuluu myös palvonnallinen puoli.</a:t>
            </a:r>
          </a:p>
          <a:p>
            <a:r>
              <a:rPr lang="fi-FI" altLang="fi-FI" sz="2200" b="1" dirty="0"/>
              <a:t>Jainalaistemppelit ovat avoimia kaikille uskonnosta riippumatta.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Jainalaiset haluavat näin korostaa, ettei heillä ole uskontoon tai kastiin liittyviä raja-aitoja.</a:t>
            </a:r>
          </a:p>
          <a:p>
            <a:r>
              <a:rPr lang="fi-FI" altLang="fi-FI" sz="2200" b="1" dirty="0"/>
              <a:t>Alun perin ei ollut omia siirtymäriittejä. Nykyisin jainalaiset noudattavat pitkälti hindulaisuudesta polveutuvia tapoja lasten syntymään ja avioliittoon vihkimisen yhteydessä. Kuolleet tyypillisesti polttohaudataan.</a:t>
            </a:r>
          </a:p>
          <a:p>
            <a:r>
              <a:rPr lang="fi-FI" altLang="fi-FI" sz="2200" b="1" dirty="0"/>
              <a:t>Jainalaisia lasketaan olevan noin kuusi miljoonaa, ja valtaosa heistä asuu Intiassa.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Jonkin verran myös esimerkiksi Isossa-Britanniassa ja Yhdysvalloissa.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Jainalaisuus ja sikhismi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2753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Sikhiläisyyden synty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547338" cy="4633913"/>
          </a:xfrm>
        </p:spPr>
        <p:txBody>
          <a:bodyPr/>
          <a:lstStyle/>
          <a:p>
            <a:r>
              <a:rPr lang="fi-FI" altLang="fi-FI" sz="2200" b="1" dirty="0"/>
              <a:t>Sikhiläisyys syntyi islamin ja hindulaisuuden kohtaamisen tuloksena Intian Punjabissa 1500-luvulla</a:t>
            </a:r>
            <a:r>
              <a:rPr lang="fi-FI" altLang="fi-FI" sz="2200" dirty="0"/>
              <a:t>. </a:t>
            </a:r>
          </a:p>
          <a:p>
            <a:r>
              <a:rPr lang="fi-FI" altLang="fi-FI" sz="2200" b="1" dirty="0"/>
              <a:t>Nimitys juontaa juurensa ’oppilasta’ merkitsevästä punjabinkielisestä sanasta </a:t>
            </a:r>
            <a:r>
              <a:rPr lang="fi-FI" altLang="fi-FI" sz="2200" b="1" i="1" dirty="0" err="1"/>
              <a:t>sikh</a:t>
            </a:r>
            <a:r>
              <a:rPr lang="fi-FI" altLang="fi-FI" sz="2200" b="1" dirty="0"/>
              <a:t>.</a:t>
            </a:r>
          </a:p>
          <a:p>
            <a:r>
              <a:rPr lang="fi-FI" altLang="fi-FI" sz="2200" b="1" dirty="0"/>
              <a:t>Sikhit katsovat olevansa kymmenen historiallisen sikhigurun oppilaita.</a:t>
            </a:r>
          </a:p>
          <a:p>
            <a:r>
              <a:rPr lang="fi-FI" altLang="fi-FI" sz="2200" b="1" dirty="0"/>
              <a:t>Kymmenennen gurun jälkeen sikhit ovat pitäneet gurunaan pyhää kirjaansa </a:t>
            </a:r>
            <a:r>
              <a:rPr lang="fi-FI" altLang="fi-FI" sz="2200" b="1" dirty="0" err="1"/>
              <a:t>Adi</a:t>
            </a:r>
            <a:r>
              <a:rPr lang="fi-FI" altLang="fi-FI" sz="2200" b="1" dirty="0"/>
              <a:t> </a:t>
            </a:r>
            <a:r>
              <a:rPr lang="fi-FI" altLang="fi-FI" sz="2200" b="1" dirty="0" err="1"/>
              <a:t>Granthia</a:t>
            </a:r>
            <a:r>
              <a:rPr lang="fi-FI" altLang="fi-FI" sz="2200" b="1" dirty="0"/>
              <a:t>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Jainalaisuus ja sikhismi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11</a:t>
            </a:fld>
            <a:endParaRPr lang="fi-FI" dirty="0"/>
          </a:p>
        </p:txBody>
      </p:sp>
      <p:pic>
        <p:nvPicPr>
          <p:cNvPr id="6" name="Kuva 5" descr="Kuva, joka sisältää kohteen poseeraaminen&#10;&#10;Kuvaus luotu automaattisesti">
            <a:extLst>
              <a:ext uri="{FF2B5EF4-FFF2-40B4-BE49-F238E27FC236}">
                <a16:creationId xmlns:a16="http://schemas.microsoft.com/office/drawing/2014/main" id="{2DF020F6-C7A8-45D2-8273-1B4AB8F5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463" y="1884160"/>
            <a:ext cx="3462130" cy="368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96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Sikhiläisyyden synty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Sikhiläisyyden perusti Guru </a:t>
            </a:r>
            <a:r>
              <a:rPr lang="fi-FI" altLang="fi-FI" sz="2200" b="1" dirty="0" err="1"/>
              <a:t>Nanak</a:t>
            </a:r>
            <a:r>
              <a:rPr lang="fi-FI" altLang="fi-FI" sz="2200" b="1" dirty="0"/>
              <a:t> (1469–1539), joka syntyi hindulaiseen perheeseen. </a:t>
            </a:r>
          </a:p>
          <a:p>
            <a:r>
              <a:rPr lang="fi-FI" altLang="fi-FI" sz="2200" dirty="0"/>
              <a:t>Häneen teki jo nuorella iällä suuren vaikutuksen muslimirunoilija </a:t>
            </a:r>
            <a:r>
              <a:rPr lang="fi-FI" altLang="fi-FI" sz="2200" dirty="0" err="1"/>
              <a:t>Kabir</a:t>
            </a:r>
            <a:r>
              <a:rPr lang="fi-FI" altLang="fi-FI" sz="2200" dirty="0"/>
              <a:t> (1440–1518), joka opetti Jumalan ykseyttä sekä uskontunnustusten ja tarkkojen uskonkäsitysten merkityksettömyyttä. Niinpä myös Guru </a:t>
            </a:r>
            <a:r>
              <a:rPr lang="fi-FI" altLang="fi-FI" sz="2200" dirty="0" err="1"/>
              <a:t>Nanak</a:t>
            </a:r>
            <a:r>
              <a:rPr lang="fi-FI" altLang="fi-FI" sz="2200" dirty="0"/>
              <a:t> lähti kotoaan etsimään totuutta.</a:t>
            </a:r>
          </a:p>
          <a:p>
            <a:r>
              <a:rPr lang="fi-FI" altLang="fi-FI" sz="2200" b="1" dirty="0"/>
              <a:t>Huolimatta hindulaisesta taustastaan hänen uskotaan tehneen jopa pyhiinvaelluksen islamin pyhään kaupunkiin Mekkaan, joka sijaitsee nykyisessä Saudi-Arabiassa.</a:t>
            </a:r>
          </a:p>
          <a:p>
            <a:r>
              <a:rPr lang="fi-FI" altLang="fi-FI" sz="2200" b="1" dirty="0"/>
              <a:t>Perimätiedon mukaan hän sai jumalallisen ilmestyksen 29-vuotiaana.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Sen jälkeen hän julisti: ”Ei ole hinduja, ei ole muslimeja, joten kenen polkua seuraisin? Seuraan Jumalan polkua. Jumala ei ole hindu eikä muslimi, ja polku jota seuraan, on Jumalan.”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Guru </a:t>
            </a:r>
            <a:r>
              <a:rPr lang="fi-FI" altLang="fi-FI" sz="2200" b="1" dirty="0" err="1"/>
              <a:t>Nanak</a:t>
            </a:r>
            <a:r>
              <a:rPr lang="fi-FI" altLang="fi-FI" sz="2200" b="1" dirty="0"/>
              <a:t> kulki muslimiystävänsä kanssa ympäri Intiaa seuraavat parikymmentä vuotta saarnaten islamin ja hindulaisuuden perimmäistä ykseyttä.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Havainnollistaakseen vakaumustaan hän jopa pukeutui tavalla, joka sekoitti hindujen ja muslimien pukeutumistapoja.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Jainalaisuus ja sikhismi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0081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Jainalaisuus ja sikhismi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13</a:t>
            </a:fld>
            <a:endParaRPr lang="fi-FI" dirty="0"/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4B0E47C-62D9-4C2D-9E68-EF738657C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655" y="891881"/>
            <a:ext cx="4704690" cy="528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51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 err="1">
                <a:latin typeface="+mn-lt"/>
              </a:rPr>
              <a:t>Sikhiläinen</a:t>
            </a:r>
            <a:r>
              <a:rPr lang="fi-FI" sz="4200" dirty="0">
                <a:latin typeface="+mn-lt"/>
              </a:rPr>
              <a:t> jumalakeskeisyys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Oppi on selkeän monoteistinen. </a:t>
            </a:r>
          </a:p>
          <a:p>
            <a:r>
              <a:rPr lang="fi-FI" altLang="fi-FI" sz="2200" b="1" dirty="0"/>
              <a:t>Jumala on inhimillisen käsityskyvyn yläpuolella, vaikka hän onkin persoonallinen. Siten Jumala voidaan tuntea vain Jumalan omasta tahdosta ja ilmoituksen välityksellä.</a:t>
            </a:r>
          </a:p>
          <a:p>
            <a:r>
              <a:rPr lang="fi-FI" altLang="fi-FI" sz="2200" b="1" dirty="0"/>
              <a:t>Uhreilla ja askeesilla ei voida vaikuttaa Jumalan tahtoon. </a:t>
            </a:r>
          </a:p>
          <a:p>
            <a:r>
              <a:rPr lang="fi-FI" altLang="fi-FI" sz="2200" b="1" dirty="0"/>
              <a:t>Hindulaista perua ovat ajatukset jälleensyntymisestä ja karmasta, jotka sikhit hyväksyvät.</a:t>
            </a:r>
          </a:p>
          <a:p>
            <a:r>
              <a:rPr lang="fi-FI" altLang="fi-FI" sz="2200" dirty="0"/>
              <a:t>Sikhiläisyyden </a:t>
            </a:r>
            <a:r>
              <a:rPr lang="fi-FI" altLang="fi-FI" sz="2200" b="1" dirty="0"/>
              <a:t>päämääränä on hengellinen vapautuminen</a:t>
            </a:r>
            <a:r>
              <a:rPr lang="fi-FI" altLang="fi-FI" sz="2200" dirty="0"/>
              <a:t>, </a:t>
            </a:r>
            <a:r>
              <a:rPr lang="fi-FI" altLang="fi-FI" sz="2200" b="1" dirty="0"/>
              <a:t>joka saadaan Jumalan armosta</a:t>
            </a:r>
            <a:r>
              <a:rPr lang="fi-FI" altLang="fi-FI" sz="2200" dirty="0"/>
              <a:t>, vaikka myös ihmisten oman ponnistelun merkitys tunnustetaan.</a:t>
            </a:r>
          </a:p>
          <a:p>
            <a:r>
              <a:rPr lang="fi-FI" altLang="fi-FI" sz="2200" b="1" dirty="0"/>
              <a:t>Vapautuminen voidaan saavuttaa jo tämän elämän aikana, jolloin itsekeskeisyys vaihtuu jumalakeskeisyydeksi ja ihminen voi tulla Jumalan täyttämäksi.</a:t>
            </a:r>
          </a:p>
          <a:p>
            <a:r>
              <a:rPr lang="fi-FI" altLang="fi-FI" sz="2200" b="1" dirty="0"/>
              <a:t>Muslimien tavoin sikhit eivät hyväksy Jumalan kuvaamista, ja siksi sikhitemppeleissä, joita kutsutaan </a:t>
            </a:r>
            <a:r>
              <a:rPr lang="fi-FI" altLang="fi-FI" sz="2200" b="1" dirty="0" err="1"/>
              <a:t>gurdwaroiksi</a:t>
            </a:r>
            <a:r>
              <a:rPr lang="fi-FI" altLang="fi-FI" sz="2200" b="1" dirty="0"/>
              <a:t>, ei ole koskaan Jumalaa esittäviä kuvia.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Jainalaisuus ja sikhismi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6209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 err="1">
                <a:latin typeface="+mn-lt"/>
              </a:rPr>
              <a:t>Sikhiläinen</a:t>
            </a:r>
            <a:r>
              <a:rPr lang="fi-FI" sz="4200" dirty="0">
                <a:latin typeface="+mn-lt"/>
              </a:rPr>
              <a:t> elämäntapa ja sen tunnukset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Tärkeää on sosiaalinen palvelutyö. </a:t>
            </a:r>
          </a:p>
          <a:p>
            <a:r>
              <a:rPr lang="fi-FI" altLang="fi-FI" sz="2200" b="1" dirty="0"/>
              <a:t>Sikhien mukaan Jumalaa palvellaan parhaiten palvelemalla muita ihmisiä. Ihminen, joka ei näe Jumalaa toisessa ihmisessä, ei voi olla jumalakeskeinen.</a:t>
            </a:r>
          </a:p>
          <a:p>
            <a:r>
              <a:rPr lang="fi-FI" altLang="fi-FI" sz="2200" b="1" dirty="0"/>
              <a:t>Sikhigurut tuomitsivat kastilaitoksen jyrkästi. Sikhiläisyys ei hyväksy minkäänlaista syrjintää fyysisten kykyjen, sukupuolen, sosiaalisen aseman tai ihonvärin perusteella</a:t>
            </a:r>
            <a:r>
              <a:rPr lang="fi-FI" altLang="fi-FI" sz="2200" dirty="0"/>
              <a:t>.</a:t>
            </a:r>
          </a:p>
          <a:p>
            <a:r>
              <a:rPr lang="fi-FI" altLang="fi-FI" sz="2200" b="1" dirty="0"/>
              <a:t>Miehillä ei periaatteessa ole sikhiläisyydessä erityisoikeuksia naisiin nähden. </a:t>
            </a:r>
            <a:r>
              <a:rPr lang="fi-FI" altLang="fi-FI" sz="2200" b="1" dirty="0" err="1"/>
              <a:t>Sikhismissä</a:t>
            </a:r>
            <a:r>
              <a:rPr lang="fi-FI" altLang="fi-FI" sz="2200" b="1" dirty="0"/>
              <a:t> ei ole erityistä papistoa, vaan kuka tahansa voi johtaa jumalanpalvelusta.</a:t>
            </a:r>
          </a:p>
          <a:p>
            <a:r>
              <a:rPr lang="fi-FI" altLang="fi-FI" sz="2200" b="1" dirty="0"/>
              <a:t>Guru </a:t>
            </a:r>
            <a:r>
              <a:rPr lang="fi-FI" altLang="fi-FI" sz="2200" b="1" dirty="0" err="1"/>
              <a:t>Nanak</a:t>
            </a:r>
            <a:r>
              <a:rPr lang="fi-FI" altLang="fi-FI" sz="2200" b="1" dirty="0"/>
              <a:t> ei hyväksynyt rituaalisen epäpuhtauden ajatusta. Hän perusti käytännön, jossa kaikki seuraajat saattoivat syödä yhteisestä pöydästä.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Tänäkin päivänä sikhitemppeleissä jaetaan yleisesti ilmaisia aterioita uskontoa ja syntyperää katsomatta kaikille vierailijoille.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Jainalaisuus ja sikhismi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7460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 err="1">
                <a:latin typeface="+mn-lt"/>
              </a:rPr>
              <a:t>Sikhiläinen</a:t>
            </a:r>
            <a:r>
              <a:rPr lang="fi-FI" sz="4200" dirty="0">
                <a:latin typeface="+mn-lt"/>
              </a:rPr>
              <a:t> elämäntapa ja sen tunnukset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Kymmenes guru, Guru </a:t>
            </a:r>
            <a:r>
              <a:rPr lang="fi-FI" altLang="fi-FI" sz="2200" b="1" dirty="0" err="1"/>
              <a:t>Gobind</a:t>
            </a:r>
            <a:r>
              <a:rPr lang="fi-FI" altLang="fi-FI" sz="2200" b="1" dirty="0"/>
              <a:t> Singh (1666–1708), johti menestyksekkäästi taistelua sekä islaminuskoisia mogulihallitsijoita että hinduruhtinaita vastaan.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Loi sikhien sankarillisen ihanteen, jossa yhdistyivät sotakunto, henkinen etevyys, runotaito ja anteliaisuus.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Perusti myös puolisotilaallisen </a:t>
            </a:r>
            <a:r>
              <a:rPr lang="fi-FI" altLang="fi-FI" sz="2200" b="1" dirty="0" err="1"/>
              <a:t>khalsa</a:t>
            </a:r>
            <a:r>
              <a:rPr lang="fi-FI" altLang="fi-FI" sz="2200" b="1" dirty="0"/>
              <a:t>-yhteisön, jonka jäsenet sitoutuivat noudattamaan määrättyjä käytössääntöjä.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 err="1"/>
              <a:t>Khalsan</a:t>
            </a:r>
            <a:r>
              <a:rPr lang="fi-FI" altLang="fi-FI" sz="2200" b="1" dirty="0"/>
              <a:t> jäsenyyteen kuuluu viisi tunnusmerkkiä: leikkaamaton tukka ja miehillä parta, kampa, polvihousut, teräksinen ranneke sekä yksiteräinen tikari.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Jäsenyys edellyttää kastin hylkäämistä, ja sen merkiksi kastinimen tilalle miespuoliset jäsenet saavat nimen Singh ja naiset </a:t>
            </a:r>
            <a:r>
              <a:rPr lang="fi-FI" altLang="fi-FI" sz="2200" dirty="0" err="1"/>
              <a:t>Kaur</a:t>
            </a:r>
            <a:r>
              <a:rPr lang="fi-FI" altLang="fi-FI" sz="2200" dirty="0"/>
              <a:t>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Miesten on pidettävä turbaania ja naisten peitettävä päänsä huivilla. Veljeskunnan sääntöihin kuuluvat myös alkoholista ja tupakasta kieltäytyminen sekä aviouskollisuus.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Jainalaisuus ja sikhismi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7381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 err="1">
                <a:latin typeface="+mn-lt"/>
              </a:rPr>
              <a:t>Sikhiläinen</a:t>
            </a:r>
            <a:r>
              <a:rPr lang="fi-FI" sz="4200" dirty="0">
                <a:latin typeface="+mn-lt"/>
              </a:rPr>
              <a:t> elämäntapa ja sen tunnukset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315200" cy="4633913"/>
          </a:xfrm>
        </p:spPr>
        <p:txBody>
          <a:bodyPr/>
          <a:lstStyle/>
          <a:p>
            <a:r>
              <a:rPr lang="fi-FI" altLang="fi-FI" sz="2200" b="1" dirty="0" err="1"/>
              <a:t>Sikhismiin</a:t>
            </a:r>
            <a:r>
              <a:rPr lang="fi-FI" altLang="fi-FI" sz="2200" b="1" dirty="0"/>
              <a:t> kuuluu neljä siirtymäriittiä: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syntymä ja nimenanto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avioliittoon vihkiminen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 err="1"/>
              <a:t>khalsan</a:t>
            </a:r>
            <a:r>
              <a:rPr lang="fi-FI" altLang="fi-FI" sz="2200" b="1" dirty="0"/>
              <a:t> jäseneksi vihkiminen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kuolemanriitit </a:t>
            </a:r>
          </a:p>
          <a:p>
            <a:r>
              <a:rPr lang="fi-FI" altLang="fi-FI" sz="2200" b="1" dirty="0"/>
              <a:t>Sikhejä on nykyisin noin 27 miljoonaa. </a:t>
            </a:r>
          </a:p>
          <a:p>
            <a:r>
              <a:rPr lang="fi-FI" altLang="fi-FI" sz="2200" b="1" dirty="0"/>
              <a:t>Pääosa elää Intiassa</a:t>
            </a:r>
            <a:r>
              <a:rPr lang="fi-FI" altLang="fi-FI" sz="2200" dirty="0"/>
              <a:t>, mutta esimerkiksi </a:t>
            </a:r>
            <a:r>
              <a:rPr lang="fi-FI" altLang="fi-FI" sz="2200" b="1" dirty="0"/>
              <a:t>Isossa-Britanniassa on noin puolen miljoonan suuruinen sikhivähemmistö</a:t>
            </a:r>
            <a:r>
              <a:rPr lang="fi-FI" altLang="fi-FI" sz="2200" dirty="0"/>
              <a:t>. </a:t>
            </a:r>
          </a:p>
          <a:p>
            <a:r>
              <a:rPr lang="fi-FI" altLang="fi-FI" sz="2200" b="1" dirty="0"/>
              <a:t>Ensimmäiset sikhit saapuivat Suomeen tiettävästi 1980-luvulla ja ensimmäinen </a:t>
            </a:r>
            <a:r>
              <a:rPr lang="fi-FI" altLang="fi-FI" sz="2200" b="1" dirty="0" err="1"/>
              <a:t>sikhiläinen</a:t>
            </a:r>
            <a:r>
              <a:rPr lang="fi-FI" altLang="fi-FI" sz="2200" b="1" dirty="0"/>
              <a:t> yhteisö Suomen </a:t>
            </a:r>
            <a:r>
              <a:rPr lang="fi-FI" altLang="fi-FI" sz="2200" b="1" dirty="0" err="1"/>
              <a:t>Gurdwara</a:t>
            </a:r>
            <a:r>
              <a:rPr lang="fi-FI" altLang="fi-FI" sz="2200" b="1" dirty="0"/>
              <a:t> yhdyskunta perustettiin saman vuosikymmenen lopussa.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Suomessa voidaan arvioida olevan vajaa tuhat sikhiä.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Jainalaisuus ja sikhismi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17</a:t>
            </a:fld>
            <a:endParaRPr lang="fi-FI" dirty="0"/>
          </a:p>
        </p:txBody>
      </p:sp>
      <p:pic>
        <p:nvPicPr>
          <p:cNvPr id="6" name="Kuva 5" descr="Kuva, joka sisältää kohteen henkilö, ulko, ryhmä, sininen&#10;&#10;Kuvaus luotu automaattisesti">
            <a:extLst>
              <a:ext uri="{FF2B5EF4-FFF2-40B4-BE49-F238E27FC236}">
                <a16:creationId xmlns:a16="http://schemas.microsoft.com/office/drawing/2014/main" id="{7D3B4900-70EF-4A8C-A927-09A81A50B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953471"/>
            <a:ext cx="3241076" cy="2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1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Jainalaisuuden synty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Karismaattisten uskonnollisten opettajien ympärille on Intiassa kaikkina aikoina muodostunut suuria ja merkittäviä uskonnollisia liikkeitä, jotka ovat haastaneet ja kyseenalaistaneet pappisluokan eli brahmaanien edustaman hindulaisuuden normit.</a:t>
            </a:r>
          </a:p>
          <a:p>
            <a:r>
              <a:rPr lang="fi-FI" altLang="fi-FI" sz="2200" b="1" dirty="0"/>
              <a:t>Varhaisimpia yhä edelleen elinvoimaisia hindulaisuuden haastajia on jainalaisuus.</a:t>
            </a:r>
          </a:p>
          <a:p>
            <a:r>
              <a:rPr lang="fi-FI" altLang="fi-FI" sz="2200" b="1" dirty="0"/>
              <a:t>Nimitys tulee sanasta </a:t>
            </a:r>
            <a:r>
              <a:rPr lang="fi-FI" altLang="fi-FI" sz="2200" b="1" dirty="0" err="1"/>
              <a:t>jina</a:t>
            </a:r>
            <a:r>
              <a:rPr lang="fi-FI" altLang="fi-FI" sz="2200" b="1" dirty="0"/>
              <a:t>, joka merkitsee voittajaa. </a:t>
            </a:r>
          </a:p>
          <a:p>
            <a:r>
              <a:rPr lang="fi-FI" altLang="fi-FI" sz="2200" b="1" dirty="0"/>
              <a:t>Seuraajat antoivat tämän arvonimen Mahaviralle, joka eli perimätiedon mukaan vuosina 599–527 eKr.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Syntymänimi oli </a:t>
            </a:r>
            <a:r>
              <a:rPr lang="fi-FI" altLang="fi-FI" sz="2200" b="1" dirty="0" err="1"/>
              <a:t>Vardhamana</a:t>
            </a:r>
            <a:endParaRPr lang="fi-FI" altLang="fi-FI" sz="2200" b="1" dirty="0"/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Syntyi sotilaskastiin kuuluneeseen hallitsijaperheeseen.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Hänen kerrotaan jättäneen kotinsa ja ryhtyneen askeetiksi ja saavuttaneen lopulta vapahduksen.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Jainalaisuuden mukaan </a:t>
            </a:r>
            <a:r>
              <a:rPr lang="fi-FI" altLang="fi-FI" sz="2200" b="1" dirty="0" err="1"/>
              <a:t>Mahavira</a:t>
            </a:r>
            <a:r>
              <a:rPr lang="fi-FI" altLang="fi-FI" sz="2200" b="1" dirty="0"/>
              <a:t> ei kuitenkaan ollut ensimmäinen laatuaan, vaan häntä edelsi 22 pyhää miestä ja yksi nainen.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Jainalaisuus ja sikhismi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Jainalaisuuden synty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 err="1"/>
              <a:t>Mahavira</a:t>
            </a:r>
            <a:r>
              <a:rPr lang="fi-FI" altLang="fi-FI" sz="2200" b="1" dirty="0"/>
              <a:t> mukaan lukien maailmassa on siis elänyt kaikkiaan 24 niin sanottua ”virran ylittäjää” eli </a:t>
            </a:r>
            <a:r>
              <a:rPr lang="fi-FI" altLang="fi-FI" sz="2200" b="1" dirty="0" err="1"/>
              <a:t>tirthankaraa</a:t>
            </a:r>
            <a:r>
              <a:rPr lang="fi-FI" altLang="fi-FI" sz="2200" b="1" dirty="0"/>
              <a:t>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Vaikka </a:t>
            </a:r>
            <a:r>
              <a:rPr lang="fi-FI" altLang="fi-FI" sz="2200" dirty="0" err="1"/>
              <a:t>Mahavira</a:t>
            </a:r>
            <a:r>
              <a:rPr lang="fi-FI" altLang="fi-FI" sz="2200" dirty="0"/>
              <a:t> itse kuului yhteiskunnassa etuoikeutettuun ryhmään, </a:t>
            </a:r>
            <a:r>
              <a:rPr lang="fi-FI" altLang="fi-FI" sz="2200" b="1" dirty="0"/>
              <a:t>hän arvosteli sitä, että vallitsevaa yhteiskuntajärjestystä pidettiin jumalallisena, vaikka se oli selvästi epäoikeudenmukainen ja väkivaltainen.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Hindulaisen yhteiskunnan epäkohtia oli hänen mukaansa mahdotonta vastustaa, koska ihmiset pelkäsivät joutuvansa sen vuoksi kärsimään vielä enemmän tulevissa jälleensyntymissä.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Jainalaisuus ja sikhismi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  <p:pic>
        <p:nvPicPr>
          <p:cNvPr id="6" name="Kuva 5" descr="Kuva, joka sisältää kohteen ulko, rakennus, vanha, kivi&#10;&#10;Kuvaus luotu automaattisesti">
            <a:extLst>
              <a:ext uri="{FF2B5EF4-FFF2-40B4-BE49-F238E27FC236}">
                <a16:creationId xmlns:a16="http://schemas.microsoft.com/office/drawing/2014/main" id="{26B4109E-D46A-47DD-9BDB-DD6B770B6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63" y="4202132"/>
            <a:ext cx="3562213" cy="197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47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35C8DA7-43D8-46F6-8312-64BA31ED1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26" y="1416248"/>
            <a:ext cx="4784706" cy="4202026"/>
          </a:xfr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Jainalaisuus ja sikhismi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4677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Askeesin kautta pelastukseen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Jainalaisuuden pelastusoppi on askeettinen mutta samalla hyvin johdonmukainen ja yksinkertainen.</a:t>
            </a:r>
          </a:p>
          <a:p>
            <a:r>
              <a:rPr lang="fi-FI" altLang="fi-FI" sz="2200" b="1" dirty="0"/>
              <a:t>Opin mukaan maailma koostuu kahdesta asiasta: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i="1" dirty="0" err="1"/>
              <a:t>jiva</a:t>
            </a:r>
            <a:r>
              <a:rPr lang="fi-FI" altLang="fi-FI" sz="2200" b="1" dirty="0"/>
              <a:t>, merkitsee ’sielua’ tai ’elollista’, ja sen vastakohta on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i="1" dirty="0" err="1"/>
              <a:t>ajiva</a:t>
            </a:r>
            <a:r>
              <a:rPr lang="fi-FI" altLang="fi-FI" sz="2200" b="1" dirty="0"/>
              <a:t>, ’sieluton’, eli kuollut materia. </a:t>
            </a:r>
          </a:p>
          <a:p>
            <a:r>
              <a:rPr lang="fi-FI" altLang="fi-FI" sz="2200" b="1" dirty="0"/>
              <a:t>Sieluja on niin monta kuin maailmankaikkeudessa on eläviä olentoja, ja niillä on kaikilla </a:t>
            </a:r>
            <a:r>
              <a:rPr lang="fi-FI" altLang="fi-FI" sz="2200" b="1" dirty="0" err="1"/>
              <a:t>perimmiltään</a:t>
            </a:r>
            <a:r>
              <a:rPr lang="fi-FI" altLang="fi-FI" sz="2200" b="1" dirty="0"/>
              <a:t> samat ominaisuudet. </a:t>
            </a:r>
          </a:p>
          <a:p>
            <a:r>
              <a:rPr lang="fi-FI" altLang="fi-FI" sz="2200" b="1" dirty="0"/>
              <a:t>Näitä ovat ”neljä rajatonta”: tietäminen, havaintokyky, autuus ja voima</a:t>
            </a:r>
            <a:r>
              <a:rPr lang="fi-FI" altLang="fi-FI" sz="2200" dirty="0"/>
              <a:t>. Se, että kaikissa elollisissa olennoissa nämä ominaisuudet eivät toteudu rajattomasti, johtuu siitä, että sielut ovat eriasteisesti sekoittuneet aineeseen.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Jainalaisuus ja sikhismi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264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Askeesin kautta pelastukseen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Karma on jainalaisen opin mukaan fyysistä ainetta, joka kiinnittyy sieluihin.</a:t>
            </a:r>
          </a:p>
          <a:p>
            <a:r>
              <a:rPr lang="fi-FI" altLang="fi-FI" sz="2200" b="1" dirty="0"/>
              <a:t>Karminen aines kiinnittyy </a:t>
            </a:r>
            <a:r>
              <a:rPr lang="fi-FI" altLang="fi-FI" sz="2200" b="1" dirty="0" err="1"/>
              <a:t>jivaan</a:t>
            </a:r>
            <a:r>
              <a:rPr lang="fi-FI" altLang="fi-FI" sz="2200" b="1" dirty="0"/>
              <a:t> intohimojen, kuten mieltymyksen ja vastenmielisyyden tunteiden, kautta.</a:t>
            </a:r>
          </a:p>
          <a:p>
            <a:r>
              <a:rPr lang="fi-FI" altLang="fi-FI" sz="2200" b="1" dirty="0"/>
              <a:t>Vapautus eli mokša saavutetaan poistamalla sielusta aikaisempi karminen aines asketismin avulla sekä estämällä uuden karman kertyminen.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Tapahtuu harjoittamalla mielentyyneyttä kohdattaessa sekä iloja että suruja.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Jainalaisuuteen ei kuulu mitään kaikkivaltiasta jumalaa tai pelastajahahmoa eikä myöskään uskonnollisia armon tai anteeksiannon käsitteitä.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Jokaisen on itse ponnisteltava vapautuksen saavuttamiseksi askeesia ja mielentyyneyttä harjoittaen.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Jainalaisuus ja sikhismi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5768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Jainalainen väkivallattomuus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738257" cy="4633913"/>
          </a:xfrm>
        </p:spPr>
        <p:txBody>
          <a:bodyPr/>
          <a:lstStyle/>
          <a:p>
            <a:r>
              <a:rPr lang="fi-FI" altLang="fi-FI" sz="2200" b="1" dirty="0"/>
              <a:t>Jainalaisuuteen kuuluu munkkeja ja nunnia, jotka vaeltavat kodittomina ja elävät almuilla. </a:t>
            </a:r>
          </a:p>
          <a:p>
            <a:r>
              <a:rPr lang="fi-FI" altLang="fi-FI" sz="2200" b="1" dirty="0"/>
              <a:t>Elämäntapa perustuu vastavuoroisuuteen maallikoiden kanssa, jotka saavat lahjoituksistaan henkistä ansiota. </a:t>
            </a:r>
          </a:p>
          <a:p>
            <a:r>
              <a:rPr lang="fi-FI" altLang="fi-FI" sz="2200" b="1" dirty="0"/>
              <a:t>Jainalaismunkit ja -nunnat ovat antaneet ”viisi suurta lupausta”, jotka ovat: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väkivallattomuus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totuudellisuus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varastamattomuus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naimattomuus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omistamattomuus.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Jainalaisuus ja sikhismi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  <p:pic>
        <p:nvPicPr>
          <p:cNvPr id="6" name="Kuva 5" descr="Kuva, joka sisältää kohteen puu, henkilö, ulko, vaatetus&#10;&#10;Kuvaus luotu automaattisesti">
            <a:extLst>
              <a:ext uri="{FF2B5EF4-FFF2-40B4-BE49-F238E27FC236}">
                <a16:creationId xmlns:a16="http://schemas.microsoft.com/office/drawing/2014/main" id="{B70DB4C8-9CA7-4271-91C5-9ED5E3F30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254" y="1679871"/>
            <a:ext cx="2720541" cy="374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06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Jainalainen väkivallattomuus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235840" cy="4633913"/>
          </a:xfrm>
        </p:spPr>
        <p:txBody>
          <a:bodyPr/>
          <a:lstStyle/>
          <a:p>
            <a:r>
              <a:rPr lang="fi-FI" altLang="fi-FI" sz="2200" b="1" dirty="0"/>
              <a:t>Maallikot pyrkivät noudattamaan näitä ”pienten lupausten” muodossa</a:t>
            </a:r>
            <a:r>
              <a:rPr lang="fi-FI" altLang="fi-FI" sz="2200" dirty="0"/>
              <a:t>, jolloin esimerkiksi naimattomuuden sijaan noudatetaan aviollista uskollisuutta ja omistamattomuuden sijaan harjoitetaan omaisuuteen takertumattomuutta omistushalun vähentämiseksi.</a:t>
            </a:r>
          </a:p>
          <a:p>
            <a:pPr marL="457200" lvl="1" indent="0">
              <a:buNone/>
            </a:pPr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Jainalaisuus ja sikhismi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 dirty="0"/>
          </a:p>
        </p:txBody>
      </p:sp>
      <p:pic>
        <p:nvPicPr>
          <p:cNvPr id="6" name="Kuva 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DBF81D92-02A9-4974-9F87-0730F7FD0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176" y="1906112"/>
            <a:ext cx="2994920" cy="36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49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Jainalainen väkivallattomuus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Väkivallattomuus, </a:t>
            </a:r>
            <a:r>
              <a:rPr lang="fi-FI" altLang="fi-FI" sz="2200" b="1" dirty="0" err="1"/>
              <a:t>ahimsa</a:t>
            </a:r>
            <a:r>
              <a:rPr lang="fi-FI" altLang="fi-FI" sz="2200" b="1" dirty="0"/>
              <a:t>, merkitsee maallikoille pidättäytymistä välittömästi ja tietoisesti surmaamasta mitään eläintä tai ihmistä</a:t>
            </a:r>
            <a:r>
              <a:rPr lang="fi-FI" altLang="fi-FI" sz="2200" dirty="0"/>
              <a:t>. Munkit ja nunnat sen sijaan pyrkivät välttämään myös tahatonta elollisten olentojen vahingoittamista. </a:t>
            </a:r>
          </a:p>
          <a:p>
            <a:r>
              <a:rPr lang="fi-FI" altLang="fi-FI" sz="2200" dirty="0"/>
              <a:t>Väkivallattomuudelle annettu tärkeä merkitys tarkoittaa, että </a:t>
            </a:r>
            <a:r>
              <a:rPr lang="fi-FI" altLang="fi-FI" sz="2200" b="1" dirty="0"/>
              <a:t>jainalaiset ovat yleensä kasvissyöjiä</a:t>
            </a:r>
            <a:r>
              <a:rPr lang="fi-FI" altLang="fi-FI" sz="2200" dirty="0"/>
              <a:t> ja maallikot ovat usein suuntautuneet kaupan ammatteihin, sillä esimerkiksi käsityöläisammatit edellyttivät usein eläinten tai kasvien osien käyttöä.</a:t>
            </a:r>
          </a:p>
          <a:p>
            <a:r>
              <a:rPr lang="fi-FI" altLang="fi-FI" sz="2200" b="1" dirty="0"/>
              <a:t>Väkivallattomuuden äärimuotona voidaan pitää itsensä hengiltä paastoamista.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Jainalaiset korostavat, että kyseessä ei ole itsemurha, sillä kuolemaan johtava paasto voidaan tehdä vain gurun ohjauksessa ja luvalla. Sitä ei saa esimerkiksi suorittaa paetakseen sairautta tai kärsimystä.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Motiivien tulee nousta myötätunnosta eläviä olentoja kohtaan sekä aidosta välinpitämättömyydestä ruumiillisuutta kohtaan.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Jainalaisuus ja sikhismi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8642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1307</Words>
  <Application>Microsoft Office PowerPoint</Application>
  <PresentationFormat>Laajakuva</PresentationFormat>
  <Paragraphs>131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Office-teema</vt:lpstr>
      <vt:lpstr>11. Jainalaisuus ja sikhismi</vt:lpstr>
      <vt:lpstr>Jainalaisuuden synty</vt:lpstr>
      <vt:lpstr>Jainalaisuuden synty</vt:lpstr>
      <vt:lpstr>PowerPoint-esitys</vt:lpstr>
      <vt:lpstr>Askeesin kautta pelastukseen</vt:lpstr>
      <vt:lpstr>Askeesin kautta pelastukseen</vt:lpstr>
      <vt:lpstr>Jainalainen väkivallattomuus</vt:lpstr>
      <vt:lpstr>Jainalainen väkivallattomuus</vt:lpstr>
      <vt:lpstr>Jainalainen väkivallattomuus</vt:lpstr>
      <vt:lpstr>Jainalainen väkivallattomuus</vt:lpstr>
      <vt:lpstr>Sikhiläisyyden synty</vt:lpstr>
      <vt:lpstr>Sikhiläisyyden synty</vt:lpstr>
      <vt:lpstr>PowerPoint-esitys</vt:lpstr>
      <vt:lpstr>Sikhiläinen jumalakeskeisyys</vt:lpstr>
      <vt:lpstr>Sikhiläinen elämäntapa ja sen tunnukset</vt:lpstr>
      <vt:lpstr>Sikhiläinen elämäntapa ja sen tunnukset</vt:lpstr>
      <vt:lpstr>Sikhiläinen elämäntapa ja sen tunnukset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Anne Saari</cp:lastModifiedBy>
  <cp:revision>8</cp:revision>
  <dcterms:created xsi:type="dcterms:W3CDTF">2021-06-01T16:07:13Z</dcterms:created>
  <dcterms:modified xsi:type="dcterms:W3CDTF">2025-03-03T08:59:02Z</dcterms:modified>
</cp:coreProperties>
</file>