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B18B3-0972-478C-91E8-288C4A19508D}" v="5" dt="2025-02-19T10:17:10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>
        <p:scale>
          <a:sx n="75" d="100"/>
          <a:sy n="75" d="100"/>
        </p:scale>
        <p:origin x="24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6E2B18B3-0972-478C-91E8-288C4A19508D}"/>
    <pc:docChg chg="undo custSel addSld delSld modSld">
      <pc:chgData name="Anne Saari" userId="06911239-b8a8-4566-8071-18295be52f0e" providerId="ADAL" clId="{6E2B18B3-0972-478C-91E8-288C4A19508D}" dt="2025-02-19T10:27:26.573" v="210" actId="20577"/>
      <pc:docMkLst>
        <pc:docMk/>
      </pc:docMkLst>
      <pc:sldChg chg="del">
        <pc:chgData name="Anne Saari" userId="06911239-b8a8-4566-8071-18295be52f0e" providerId="ADAL" clId="{6E2B18B3-0972-478C-91E8-288C4A19508D}" dt="2025-02-19T10:05:34.272" v="109" actId="47"/>
        <pc:sldMkLst>
          <pc:docMk/>
          <pc:sldMk cId="0" sldId="257"/>
        </pc:sldMkLst>
      </pc:sldChg>
      <pc:sldChg chg="modSp mod">
        <pc:chgData name="Anne Saari" userId="06911239-b8a8-4566-8071-18295be52f0e" providerId="ADAL" clId="{6E2B18B3-0972-478C-91E8-288C4A19508D}" dt="2025-02-19T10:14:44.124" v="171" actId="113"/>
        <pc:sldMkLst>
          <pc:docMk/>
          <pc:sldMk cId="1763358837" sldId="258"/>
        </pc:sldMkLst>
        <pc:spChg chg="mod">
          <ac:chgData name="Anne Saari" userId="06911239-b8a8-4566-8071-18295be52f0e" providerId="ADAL" clId="{6E2B18B3-0972-478C-91E8-288C4A19508D}" dt="2025-02-19T10:14:44.124" v="171" actId="113"/>
          <ac:spMkLst>
            <pc:docMk/>
            <pc:sldMk cId="1763358837" sldId="258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22:33.161" v="187" actId="113"/>
        <pc:sldMkLst>
          <pc:docMk/>
          <pc:sldMk cId="2490336933" sldId="259"/>
        </pc:sldMkLst>
        <pc:spChg chg="mod">
          <ac:chgData name="Anne Saari" userId="06911239-b8a8-4566-8071-18295be52f0e" providerId="ADAL" clId="{6E2B18B3-0972-478C-91E8-288C4A19508D}" dt="2025-02-19T10:22:33.161" v="187" actId="113"/>
          <ac:spMkLst>
            <pc:docMk/>
            <pc:sldMk cId="2490336933" sldId="259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15:21.193" v="174" actId="113"/>
        <pc:sldMkLst>
          <pc:docMk/>
          <pc:sldMk cId="2428180745" sldId="260"/>
        </pc:sldMkLst>
        <pc:spChg chg="mod">
          <ac:chgData name="Anne Saari" userId="06911239-b8a8-4566-8071-18295be52f0e" providerId="ADAL" clId="{6E2B18B3-0972-478C-91E8-288C4A19508D}" dt="2025-02-19T10:15:21.193" v="174" actId="113"/>
          <ac:spMkLst>
            <pc:docMk/>
            <pc:sldMk cId="2428180745" sldId="260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15:55.648" v="177" actId="113"/>
        <pc:sldMkLst>
          <pc:docMk/>
          <pc:sldMk cId="2491227707" sldId="262"/>
        </pc:sldMkLst>
        <pc:spChg chg="mod">
          <ac:chgData name="Anne Saari" userId="06911239-b8a8-4566-8071-18295be52f0e" providerId="ADAL" clId="{6E2B18B3-0972-478C-91E8-288C4A19508D}" dt="2025-02-19T10:15:55.648" v="177" actId="113"/>
          <ac:spMkLst>
            <pc:docMk/>
            <pc:sldMk cId="2491227707" sldId="262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16:48.716" v="181" actId="113"/>
        <pc:sldMkLst>
          <pc:docMk/>
          <pc:sldMk cId="4284158909" sldId="263"/>
        </pc:sldMkLst>
        <pc:spChg chg="mod">
          <ac:chgData name="Anne Saari" userId="06911239-b8a8-4566-8071-18295be52f0e" providerId="ADAL" clId="{6E2B18B3-0972-478C-91E8-288C4A19508D}" dt="2025-02-19T10:16:48.716" v="181" actId="113"/>
          <ac:spMkLst>
            <pc:docMk/>
            <pc:sldMk cId="4284158909" sldId="263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17:46.357" v="185" actId="113"/>
        <pc:sldMkLst>
          <pc:docMk/>
          <pc:sldMk cId="1126125759" sldId="265"/>
        </pc:sldMkLst>
        <pc:spChg chg="mod">
          <ac:chgData name="Anne Saari" userId="06911239-b8a8-4566-8071-18295be52f0e" providerId="ADAL" clId="{6E2B18B3-0972-478C-91E8-288C4A19508D}" dt="2025-02-19T10:17:46.357" v="185" actId="113"/>
          <ac:spMkLst>
            <pc:docMk/>
            <pc:sldMk cId="1126125759" sldId="265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17:57.343" v="186" actId="113"/>
        <pc:sldMkLst>
          <pc:docMk/>
          <pc:sldMk cId="1481400247" sldId="266"/>
        </pc:sldMkLst>
        <pc:spChg chg="mod">
          <ac:chgData name="Anne Saari" userId="06911239-b8a8-4566-8071-18295be52f0e" providerId="ADAL" clId="{6E2B18B3-0972-478C-91E8-288C4A19508D}" dt="2025-02-19T10:17:57.343" v="186" actId="113"/>
          <ac:spMkLst>
            <pc:docMk/>
            <pc:sldMk cId="1481400247" sldId="266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25:25.552" v="189" actId="113"/>
        <pc:sldMkLst>
          <pc:docMk/>
          <pc:sldMk cId="676203256" sldId="267"/>
        </pc:sldMkLst>
        <pc:spChg chg="mod">
          <ac:chgData name="Anne Saari" userId="06911239-b8a8-4566-8071-18295be52f0e" providerId="ADAL" clId="{6E2B18B3-0972-478C-91E8-288C4A19508D}" dt="2025-02-19T10:25:25.552" v="189" actId="113"/>
          <ac:spMkLst>
            <pc:docMk/>
            <pc:sldMk cId="676203256" sldId="267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26:44.488" v="196" actId="20577"/>
        <pc:sldMkLst>
          <pc:docMk/>
          <pc:sldMk cId="3068878895" sldId="268"/>
        </pc:sldMkLst>
        <pc:spChg chg="mod">
          <ac:chgData name="Anne Saari" userId="06911239-b8a8-4566-8071-18295be52f0e" providerId="ADAL" clId="{6E2B18B3-0972-478C-91E8-288C4A19508D}" dt="2025-02-19T10:26:44.488" v="196" actId="20577"/>
          <ac:spMkLst>
            <pc:docMk/>
            <pc:sldMk cId="3068878895" sldId="268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E2B18B3-0972-478C-91E8-288C4A19508D}" dt="2025-02-19T10:16:08.369" v="178" actId="113"/>
        <pc:sldMkLst>
          <pc:docMk/>
          <pc:sldMk cId="3426925835" sldId="270"/>
        </pc:sldMkLst>
        <pc:spChg chg="mod">
          <ac:chgData name="Anne Saari" userId="06911239-b8a8-4566-8071-18295be52f0e" providerId="ADAL" clId="{6E2B18B3-0972-478C-91E8-288C4A19508D}" dt="2025-02-19T10:16:08.369" v="178" actId="113"/>
          <ac:spMkLst>
            <pc:docMk/>
            <pc:sldMk cId="3426925835" sldId="270"/>
            <ac:spMk id="3075" creationId="{4B2E3F6B-2452-43DB-9BA0-AF372E3BB025}"/>
          </ac:spMkLst>
        </pc:spChg>
      </pc:sldChg>
      <pc:sldChg chg="modSp add mod">
        <pc:chgData name="Anne Saari" userId="06911239-b8a8-4566-8071-18295be52f0e" providerId="ADAL" clId="{6E2B18B3-0972-478C-91E8-288C4A19508D}" dt="2025-02-19T10:27:26.573" v="210" actId="20577"/>
        <pc:sldMkLst>
          <pc:docMk/>
          <pc:sldMk cId="2132938936" sldId="271"/>
        </pc:sldMkLst>
        <pc:spChg chg="mod">
          <ac:chgData name="Anne Saari" userId="06911239-b8a8-4566-8071-18295be52f0e" providerId="ADAL" clId="{6E2B18B3-0972-478C-91E8-288C4A19508D}" dt="2025-02-19T09:59:37.412" v="9" actId="20577"/>
          <ac:spMkLst>
            <pc:docMk/>
            <pc:sldMk cId="2132938936" sldId="271"/>
            <ac:spMk id="2" creationId="{EC1FF1DF-903E-F3C3-09B5-7D799A95042E}"/>
          </ac:spMkLst>
        </pc:spChg>
        <pc:spChg chg="mod">
          <ac:chgData name="Anne Saari" userId="06911239-b8a8-4566-8071-18295be52f0e" providerId="ADAL" clId="{6E2B18B3-0972-478C-91E8-288C4A19508D}" dt="2025-02-19T10:27:26.573" v="210" actId="20577"/>
          <ac:spMkLst>
            <pc:docMk/>
            <pc:sldMk cId="2132938936" sldId="271"/>
            <ac:spMk id="3075" creationId="{D0487AF7-7931-0F3E-B342-FAFAD894C32C}"/>
          </ac:spMkLst>
        </pc:spChg>
      </pc:sldChg>
      <pc:sldChg chg="modSp add mod">
        <pc:chgData name="Anne Saari" userId="06911239-b8a8-4566-8071-18295be52f0e" providerId="ADAL" clId="{6E2B18B3-0972-478C-91E8-288C4A19508D}" dt="2025-02-19T10:12:00.189" v="167" actId="113"/>
        <pc:sldMkLst>
          <pc:docMk/>
          <pc:sldMk cId="1347594116" sldId="272"/>
        </pc:sldMkLst>
        <pc:spChg chg="mod">
          <ac:chgData name="Anne Saari" userId="06911239-b8a8-4566-8071-18295be52f0e" providerId="ADAL" clId="{6E2B18B3-0972-478C-91E8-288C4A19508D}" dt="2025-02-19T10:12:00.189" v="167" actId="113"/>
          <ac:spMkLst>
            <pc:docMk/>
            <pc:sldMk cId="1347594116" sldId="272"/>
            <ac:spMk id="3075" creationId="{E88FD146-7C8F-D874-0449-CFD2FC8856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19.2.2025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E5B2-6E12-4981-A62D-B1EC73DE0251}" type="datetime1">
              <a:rPr lang="fi-FI" smtClean="0"/>
              <a:t>19.2.2025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7E91-B601-4ABA-9F4E-624DA45D2911}" type="datetime1">
              <a:rPr lang="fi-FI" smtClean="0"/>
              <a:t>19.2.2025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53AA-25D1-45F1-8665-1207E0629870}" type="datetime1">
              <a:rPr lang="fi-FI" smtClean="0"/>
              <a:t>19.2.2025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2D6D-2A10-4BB6-B02F-9A0ED132670B}" type="datetime1">
              <a:rPr lang="fi-FI" smtClean="0"/>
              <a:t>19.2.2025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C461-528A-4BE8-8E4B-E878A6F0707E}" type="datetime1">
              <a:rPr lang="fi-FI" smtClean="0"/>
              <a:t>19.2.2025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B9E8-2A99-46B2-8176-6F148B019032}" type="datetime1">
              <a:rPr lang="fi-FI" smtClean="0"/>
              <a:t>19.2.2025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DEA2-57F8-4499-A5A6-41B673A42552}" type="datetime1">
              <a:rPr lang="fi-FI" smtClean="0"/>
              <a:t>19.2.2025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7A8F-EC96-4DA8-AC37-D55659FC6034}" type="datetime1">
              <a:rPr lang="fi-FI" smtClean="0"/>
              <a:t>19.2.2025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857F-0124-448D-85ED-DCD1F5193DF3}" type="datetime1">
              <a:rPr lang="fi-FI" smtClean="0"/>
              <a:t>19.2.2025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F45C-5C33-4713-8AFF-5A618059B5BD}" type="datetime1">
              <a:rPr lang="fi-FI" smtClean="0"/>
              <a:t>19.2.2025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E818-3B93-4CCD-B5BB-DE8A61A801CF}" type="datetime1">
              <a:rPr lang="fi-FI" smtClean="0"/>
              <a:t>19.2.2025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FA07A4-B813-4B09-A137-D21E017A83FE}" type="datetime1">
              <a:rPr lang="fi-FI" smtClean="0"/>
              <a:t>19.2.2025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10. Hindulaisuus nykyaikana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96613" cy="4633913"/>
          </a:xfrm>
        </p:spPr>
        <p:txBody>
          <a:bodyPr/>
          <a:lstStyle/>
          <a:p>
            <a:r>
              <a:rPr lang="fi-FI" altLang="fi-FI" sz="2200" b="1" dirty="0"/>
              <a:t>Modernin viestintätekniikan ja ihmisten liikkuvuuden ansiosta varsinkin karismaattisten gurujen merkitys hindulaisen elämäntavan ja uskonnollisten ihanteiden muovaajina on kasvanut. </a:t>
            </a:r>
          </a:p>
          <a:p>
            <a:r>
              <a:rPr lang="fi-FI" altLang="fi-FI" sz="2200" b="1" dirty="0"/>
              <a:t>Monet gurut ovat saaneet kannattajia ympäri maailmaa.</a:t>
            </a:r>
          </a:p>
          <a:p>
            <a:r>
              <a:rPr lang="fi-FI" altLang="fi-FI" sz="2200" dirty="0"/>
              <a:t>Heidän sanomassaan yleensä pyritään yhdistämään perinteiset uskonnolliset ihanteet ja elämä modernissa yhteiskunnassa. </a:t>
            </a:r>
          </a:p>
          <a:p>
            <a:r>
              <a:rPr lang="fi-FI" altLang="fi-FI" sz="2200" dirty="0"/>
              <a:t>Näin on syntynyt useita merkittäviä kansainvälisiä uusia uskonnollisia liikkeitä.</a:t>
            </a:r>
          </a:p>
          <a:p>
            <a:r>
              <a:rPr lang="fi-FI" altLang="fi-FI" sz="2200" dirty="0"/>
              <a:t>Eri gurut painottavat hyvin eri tavoin perinteessä pitäytymistä tai sen radikaalia uudistamista.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Kuva 5" descr="Kuva, joka sisältää kohteen teksti, henkilö, ulko, väkijoukko&#10;&#10;Kuvaus luotu automaattisesti">
            <a:extLst>
              <a:ext uri="{FF2B5EF4-FFF2-40B4-BE49-F238E27FC236}">
                <a16:creationId xmlns:a16="http://schemas.microsoft.com/office/drawing/2014/main" id="{987C0762-9336-43F1-8B6A-7F9C0175F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11" y="2266816"/>
            <a:ext cx="3751159" cy="30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 err="1"/>
              <a:t>Ramakrishna</a:t>
            </a:r>
            <a:r>
              <a:rPr lang="fi-FI" altLang="fi-FI" sz="2200" dirty="0"/>
              <a:t> (1836–1886)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Yksi ensimmäisiä moderneja guruja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Bengalilainen Kalin temppelin pappi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Tunnettiin äärimmäisestä antaumuksestaan Kali-jumalatarta kohtaan, mutta hän sai vihkimyksiä myös muiden perinteiden guruilta ja harjoitti jopa islamilaiseen perinteeseen kuuluvaa suufilaista mystiikkaa muutaman päivän ajan.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72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12043"/>
            <a:ext cx="10515600" cy="4633913"/>
          </a:xfrm>
        </p:spPr>
        <p:txBody>
          <a:bodyPr/>
          <a:lstStyle/>
          <a:p>
            <a:r>
              <a:rPr lang="fi-FI" altLang="fi-FI" sz="2200" b="1" dirty="0" err="1"/>
              <a:t>Swami</a:t>
            </a:r>
            <a:r>
              <a:rPr lang="fi-FI" altLang="fi-FI" sz="2200" b="1" dirty="0"/>
              <a:t> </a:t>
            </a:r>
            <a:r>
              <a:rPr lang="fi-FI" altLang="fi-FI" sz="2200" b="1" dirty="0" err="1"/>
              <a:t>Vivekananda</a:t>
            </a:r>
            <a:r>
              <a:rPr lang="fi-FI" altLang="fi-FI" sz="2200" b="1" dirty="0"/>
              <a:t> (1836–1902)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Ramakrishnan</a:t>
            </a:r>
            <a:r>
              <a:rPr lang="fi-FI" altLang="fi-FI" sz="2200" dirty="0"/>
              <a:t> oppilas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Saavutti suuren suosion esiintyessään vuonna 1893 Chicagon uskontojen maailmanparlamentissa.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Korosti opetuksessaan Intian hengellisen perinteen ajattomuutta ja alkuperäisyyttä, hindulaisuuden suvaitsevuutta ja kaikkien uskontojen yhteisyyttä.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Ramakrishna</a:t>
            </a:r>
            <a:r>
              <a:rPr lang="fi-FI" altLang="fi-FI" sz="2200" dirty="0"/>
              <a:t> Mission -järjestön toiminnassa painotti sosiaalisen avustustyön merkitystä.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Hänen mukaansa Intia oli henkisyydessä länttä rikkaampi, vaikka lännellä oli Intialle opetettavaa aineellisten olojen parantamisessa.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 err="1"/>
              <a:t>Vivekanandan</a:t>
            </a:r>
            <a:r>
              <a:rPr lang="fi-FI" altLang="fi-FI" sz="2200" b="1" dirty="0"/>
              <a:t> kiteyttämää avarakatseista ja mystiikkaa korostavaa hindulaisuuden tulkintaa nimitetään uushindulaisuudeksi.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Se on perustana intialaisen hengellisyyden maailmanlaajuiselle leviämiselle.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12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Äiti </a:t>
            </a:r>
            <a:r>
              <a:rPr lang="fi-FI" altLang="fi-FI" sz="2200" b="1" dirty="0" err="1"/>
              <a:t>Amma</a:t>
            </a:r>
            <a:r>
              <a:rPr lang="fi-FI" altLang="fi-FI" sz="2200" b="1" dirty="0"/>
              <a:t> (s. 1953)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Eteläintialainen naispyhimys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Viime vuosien merkittävimpiä uusia guruja.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Saanut suosiota Suomessakin.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Häntä pidetään jumalallisen rakkauden inkarnaationa, ja hänet tunnetaan tavastaan ottaa palvojansa vastaan halaamalla jokaista erikseen.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Vieraillut Suomessa vuodesta 1998 lähtien lähes vuosittain, ja tilaisuudet ovat aina koonneet tuhansia suomalaisia vastaanottamaan Amman halauksen. 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40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Monilla nousevilla guruilla on moderni yliopistokoulutus, ja usein he väittävät opettamillaan harjoitusmenetelmillä olevan todistettuja psykologisia tai fysiologisia hyötyjä. </a:t>
            </a:r>
          </a:p>
          <a:p>
            <a:r>
              <a:rPr lang="fi-FI" altLang="fi-FI" sz="2200" dirty="0"/>
              <a:t>Menetelmiin kuuluu meditaatio-, jooga- ja hengitysharjoituksia, ja niitä opetetaan tyypillisesti muutaman päivän mittaisilla kursseilla.</a:t>
            </a:r>
          </a:p>
          <a:p>
            <a:r>
              <a:rPr lang="fi-FI" altLang="fi-FI" sz="2200" b="1" dirty="0"/>
              <a:t>Intialaisperäisen joogan ja meditaation opetus on yleistynyt kaikkialla huomattavasti 1960-luvun jälkeen.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Joogan suosio kasvoi räjähdysmäisesti 1990-luvulla, ja se on nykyisin maailmanlaajuinen ilmiö.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Joogaryhmiä löytyy likipitäen kaikista Euroopan ja Pohjois-Amerikan suurista kaupungeista ja lisääntyvissä määrin myös Lähi-idästä ja Itä-Aasiasta.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20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Modernilla joogalla tarkoitetaan harjoitusjärjestelmiä, joiden perustana on joukko fyysisiä asentoharjoituksia eli </a:t>
            </a:r>
            <a:r>
              <a:rPr lang="fi-FI" altLang="fi-FI" sz="2200" b="1" dirty="0" err="1"/>
              <a:t>asanoita</a:t>
            </a:r>
            <a:r>
              <a:rPr lang="fi-FI" altLang="fi-FI" sz="2200" b="1" dirty="0"/>
              <a:t>. </a:t>
            </a:r>
          </a:p>
          <a:p>
            <a:r>
              <a:rPr lang="fi-FI" altLang="fi-FI" sz="2200" b="1" dirty="0"/>
              <a:t>Tällainen jooga sai alkunsa intialaisen joogaperinteen ja länsimaisen terveyskulttuurin </a:t>
            </a:r>
            <a:r>
              <a:rPr lang="fi-FI" altLang="fi-FI" sz="2200" b="1" dirty="0" err="1"/>
              <a:t>yhteenliittämisestä</a:t>
            </a:r>
            <a:r>
              <a:rPr lang="fi-FI" altLang="fi-FI" sz="2200" b="1" dirty="0"/>
              <a:t> 1920-luvulla Intiassa. </a:t>
            </a:r>
          </a:p>
          <a:p>
            <a:r>
              <a:rPr lang="fi-FI" altLang="fi-FI" sz="2200" dirty="0"/>
              <a:t>Valtaosa Euroopassa ja Pohjois-Amerikassa opetettavasta joogasta liittyy pelkästään terveyteen sekä kehon ja mielen hyvinvointiin.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87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 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6AA058-E85E-497B-87B8-84B54A727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1" y="1098550"/>
            <a:ext cx="7928462" cy="4970654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92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6027E-145A-4287-E439-87ADD344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FF1DF-903E-F3C3-09B5-7D799A95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Kertausta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D0487AF7-7931-0F3E-B342-FAFAD894C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 err="1"/>
              <a:t>Atman</a:t>
            </a:r>
            <a:endParaRPr lang="fi-FI" altLang="fi-FI" sz="2200" dirty="0"/>
          </a:p>
          <a:p>
            <a:r>
              <a:rPr lang="fi-FI" altLang="fi-FI" sz="2200" dirty="0" err="1"/>
              <a:t>Samsara</a:t>
            </a:r>
            <a:endParaRPr lang="fi-FI" altLang="fi-FI" sz="2200" dirty="0"/>
          </a:p>
          <a:p>
            <a:r>
              <a:rPr lang="fi-FI" altLang="fi-FI" sz="2200" dirty="0"/>
              <a:t>Karma</a:t>
            </a:r>
          </a:p>
          <a:p>
            <a:r>
              <a:rPr lang="fi-FI" altLang="fi-FI" sz="2200" dirty="0" err="1"/>
              <a:t>Moksa</a:t>
            </a:r>
            <a:endParaRPr lang="fi-FI" altLang="fi-FI" sz="2200" dirty="0"/>
          </a:p>
          <a:p>
            <a:r>
              <a:rPr lang="fi-FI" altLang="fi-FI" sz="2200" dirty="0" err="1"/>
              <a:t>Varna</a:t>
            </a:r>
            <a:endParaRPr lang="fi-FI" altLang="fi-FI" sz="2200" dirty="0"/>
          </a:p>
          <a:p>
            <a:r>
              <a:rPr lang="fi-FI" altLang="fi-FI" sz="2200" dirty="0" err="1"/>
              <a:t>Dharma</a:t>
            </a:r>
            <a:endParaRPr lang="fi-FI" altLang="fi-FI" sz="2200" dirty="0"/>
          </a:p>
          <a:p>
            <a:r>
              <a:rPr lang="fi-FI" altLang="fi-FI" sz="2200" dirty="0"/>
              <a:t>Mantra</a:t>
            </a:r>
          </a:p>
          <a:p>
            <a:r>
              <a:rPr lang="fi-FI" altLang="fi-FI" sz="2200" dirty="0"/>
              <a:t>Guru</a:t>
            </a:r>
          </a:p>
          <a:p>
            <a:r>
              <a:rPr lang="fi-FI" altLang="fi-FI" sz="2200" dirty="0" err="1"/>
              <a:t>Puja</a:t>
            </a:r>
            <a:endParaRPr lang="fi-FI" altLang="fi-FI" sz="2200" dirty="0"/>
          </a:p>
          <a:p>
            <a:r>
              <a:rPr lang="fi-FI" altLang="fi-FI" sz="2200" dirty="0"/>
              <a:t>Kolme palvotuinta jumaluutta?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01AE0B1-D749-B3C4-D013-7113ABFC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726156-23BD-976F-5B55-950B4770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9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4B7F3-057C-7AA0-932F-7A69E811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2AFBC6-3C08-9058-6E61-899EC648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Intian uskontotilanne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E88FD146-7C8F-D874-0449-CFD2FC885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Intia on uskonnollisesti monenkirjava maa, jonka uskontokentässä näkyvät sen monet historian vaiheet. </a:t>
            </a:r>
          </a:p>
          <a:p>
            <a:r>
              <a:rPr lang="fi-FI" altLang="fi-FI" sz="2200" b="1" dirty="0"/>
              <a:t>Väestöstä 73 % on hinduja, 14 % muslimeja, 5 % kristittyjä, 4 % heimouskontojen harjoittajia ja 2 % sikhejä.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Lisäksi maassa on miljoonia buddhalaisia, jainalaisia ja uskonnottomia, vaikka väkirikkaassa maassa heidän suhteelliset osuutensa jäävätkin pieniksi.</a:t>
            </a:r>
          </a:p>
          <a:p>
            <a:r>
              <a:rPr lang="fi-FI" altLang="fi-FI" sz="2200" dirty="0"/>
              <a:t>Vaikka Intia on hinduille pyhä maa, </a:t>
            </a:r>
            <a:r>
              <a:rPr lang="fi-FI" altLang="fi-FI" sz="2200" b="1" dirty="0"/>
              <a:t>hindulaisuus ei ole maan virallinen valtionuskonto</a:t>
            </a:r>
            <a:r>
              <a:rPr lang="fi-FI" altLang="fi-FI" sz="2200" dirty="0"/>
              <a:t>. </a:t>
            </a:r>
          </a:p>
          <a:p>
            <a:r>
              <a:rPr lang="fi-FI" altLang="fi-FI" sz="2200" b="1" dirty="0"/>
              <a:t>Intian perustuslaki on uskonnollisesti sitoutumaton, ja siihen on kirjattu pyrkimys vähemmistöjen suojelemiseen</a:t>
            </a:r>
            <a:r>
              <a:rPr lang="fi-FI" altLang="fi-FI" sz="2200" dirty="0"/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1E699F5-ADC2-1966-C6D2-9DED7A30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968F8A-65A4-589F-6537-A534EB75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59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Hindulaisuus Intian politiikassa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1700-luvun puolivälissä käydyissä sodissa Britannian armeija sai jalansijan Intiassa.</a:t>
            </a:r>
          </a:p>
          <a:p>
            <a:r>
              <a:rPr lang="fi-FI" altLang="fi-FI" sz="2200" b="1" dirty="0"/>
              <a:t>Vähitellen britit lisäsivät valtaansa, ja viimein vuonna 1857 Brittiläinen imperiumi hallitsi koko niemimaata. </a:t>
            </a:r>
          </a:p>
          <a:p>
            <a:r>
              <a:rPr lang="fi-FI" altLang="fi-FI" sz="2200" b="1" dirty="0"/>
              <a:t>Samaan aikaan alkoi intialaisten kansallinen herääminen. </a:t>
            </a:r>
          </a:p>
          <a:p>
            <a:r>
              <a:rPr lang="fi-FI" altLang="fi-FI" sz="2200" dirty="0"/>
              <a:t>Intian itsenäisyysliike käytti paljon uskonnollisia teemoja.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Englannissa lakimieskoulutuksen saanut </a:t>
            </a:r>
            <a:r>
              <a:rPr lang="fi-FI" altLang="fi-FI" sz="2200" b="1" dirty="0"/>
              <a:t>Mohandas (Mahatma) Gandhi </a:t>
            </a:r>
            <a:r>
              <a:rPr lang="fi-FI" altLang="fi-FI" sz="2200" dirty="0"/>
              <a:t>otti käyttöön uudenlaisia väkivallattoman vastarinnan menetelmiä, joita hän perusteli uskonnollisilla ja eettisillä ihanteilla.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Hän onnistui saamaan liikkeelle suuret kansanjoukot erilaisiin mielenilmauksiin ja protesteihin, ja ponnistelu saavutti tuloksensa vuonna 1947, jolloin Intia sai itsenäisyyden.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35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Hindulaisuus Intian politiikassa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1920-luvulla Intian kansallisuusliikkeen johtoon alkoi nousta uusia hahmoja, joita innoittivat uskonnollisten teemojen sijaan marxilaiset ideat</a:t>
            </a:r>
            <a:r>
              <a:rPr lang="fi-FI" altLang="fi-FI" sz="2200" dirty="0"/>
              <a:t>. Heidän joukossaan oli </a:t>
            </a:r>
            <a:r>
              <a:rPr lang="fi-FI" altLang="fi-FI" sz="2200" dirty="0" err="1"/>
              <a:t>Jawaharlal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Nehru</a:t>
            </a:r>
            <a:r>
              <a:rPr lang="fi-FI" altLang="fi-FI" sz="2200" dirty="0"/>
              <a:t> (1889–1964), josta sittemmin tuli itsenäisyyden ajan ensimmäinen pääministeri. </a:t>
            </a:r>
          </a:p>
          <a:p>
            <a:r>
              <a:rPr lang="fi-FI" altLang="fi-FI" sz="2200" dirty="0" err="1"/>
              <a:t>Nehru</a:t>
            </a:r>
            <a:r>
              <a:rPr lang="fi-FI" altLang="fi-FI" sz="2200" dirty="0"/>
              <a:t> liittolaisineen painotti Intian tulevaisuuden suuntaviivoiksi taloudellista modernisaatiota ja ei-uskonnollista yhteiskuntajärjestystä.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Nämä periaatteet kirjattiin </a:t>
            </a:r>
            <a:r>
              <a:rPr lang="fi-FI" altLang="fi-FI" sz="2200" b="1" dirty="0"/>
              <a:t>Intian vuoden 1950 perustuslakiin, jossa valtiomuodoksi määriteltiin sosialistinen, ei-uskonnollinen demokraattinen tasavalta.</a:t>
            </a:r>
          </a:p>
          <a:p>
            <a:r>
              <a:rPr lang="fi-FI" altLang="fi-FI" sz="2200" dirty="0"/>
              <a:t>Gandhin ja </a:t>
            </a:r>
            <a:r>
              <a:rPr lang="fi-FI" altLang="fi-FI" sz="2200" dirty="0" err="1"/>
              <a:t>Nehrun</a:t>
            </a:r>
            <a:r>
              <a:rPr lang="fi-FI" altLang="fi-FI" sz="2200" dirty="0"/>
              <a:t> pyrkimyksistä huolimatta uskonnolliset jännitteet purkautuivat väkivaltana Intian itsenäistyessä.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33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Hindulaisuus Intian politiikassa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Vastoin Gandhin tavoitteita niemimaan länsi- ja itäosista muodostettiin muslimivaltio Pakistan.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Länsi-Pakistan vastaa nykyistä Pakistanin valtiota, ja Itä-Pakistan tunnetaan Bangladeshina.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Väkivalta riistäytyi käsistä, kun yli seitsemän miljoonaa muslimia siirtyi Intiasta länteen Pakistaniin ja saman verran hinduja Pakistanista Intiaan.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Hindujen ja muslimien väliset jännitteet ovat lisääntyneet viime vuosina. </a:t>
            </a:r>
          </a:p>
          <a:p>
            <a:pPr marL="457200" lvl="1" indent="0">
              <a:buNone/>
            </a:pPr>
            <a:endParaRPr lang="fi-FI" altLang="fi-FI" sz="2200" dirty="0"/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18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Gandhin ajatuksia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24824" cy="4633913"/>
          </a:xfrm>
        </p:spPr>
        <p:txBody>
          <a:bodyPr/>
          <a:lstStyle/>
          <a:p>
            <a:r>
              <a:rPr lang="fi-FI" altLang="fi-FI" sz="2200" dirty="0"/>
              <a:t>On olemassa vain yksi kaikkivaltias ja kaikkialla läsnä oleva Jumala.</a:t>
            </a:r>
          </a:p>
          <a:p>
            <a:r>
              <a:rPr lang="fi-FI" altLang="fi-FI" sz="2200" dirty="0"/>
              <a:t>Ihminen on Jumalasta.</a:t>
            </a:r>
          </a:p>
          <a:p>
            <a:r>
              <a:rPr lang="fi-FI" altLang="fi-FI" sz="2200" dirty="0"/>
              <a:t>Väkivallattomuuden periaate.</a:t>
            </a:r>
          </a:p>
          <a:p>
            <a:r>
              <a:rPr lang="fi-FI" altLang="fi-FI" sz="2200" dirty="0"/>
              <a:t>Kaikkien uskontojen kunnioittaminen.</a:t>
            </a:r>
          </a:p>
          <a:p>
            <a:r>
              <a:rPr lang="fi-FI" altLang="fi-FI" sz="2200" dirty="0"/>
              <a:t>Rakkaus kaikkiin olentoihin.</a:t>
            </a:r>
          </a:p>
          <a:p>
            <a:pPr marL="457200" lvl="1" indent="0">
              <a:buNone/>
            </a:pPr>
            <a:endParaRPr lang="fi-FI" altLang="fi-FI" sz="2200" dirty="0"/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henkilö, päällä pitäminen&#10;&#10;Kuvaus luotu automaattisesti">
            <a:extLst>
              <a:ext uri="{FF2B5EF4-FFF2-40B4-BE49-F238E27FC236}">
                <a16:creationId xmlns:a16="http://schemas.microsoft.com/office/drawing/2014/main" id="{0E0BD015-BA6F-4EAD-BCEE-DFCBF6275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93" y="1543050"/>
            <a:ext cx="2912572" cy="40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Kastilaitoksen pitkä varjo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Kastiin perustuva syrjintä kiellettiin Intian perustuslaissa vuonna 1950. </a:t>
            </a:r>
          </a:p>
          <a:p>
            <a:r>
              <a:rPr lang="fi-FI" altLang="fi-FI" sz="2200" dirty="0"/>
              <a:t>Vauraiden ja kaupunkilaisten intialaisten keskuudessa kastit ovat jossain määrin menettäneet merkitystään. </a:t>
            </a:r>
          </a:p>
          <a:p>
            <a:r>
              <a:rPr lang="fi-FI" altLang="fi-FI" sz="2200" b="1" dirty="0"/>
              <a:t>Muutoksista huolimatta kastilaitos vaikuttaa yhä intialaisten elämään monin tavoin.</a:t>
            </a:r>
          </a:p>
          <a:p>
            <a:r>
              <a:rPr lang="fi-FI" altLang="fi-FI" sz="2200" dirty="0"/>
              <a:t>Modernikin intialaisperhe kiinnittää kastiin huomiota viimeistään lastensa avioliiton tullessa ajankohtaiseksi.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Perinteisesti vain samaan kastiin kuuluvat voivat avioitua keskenään.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2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Kastilaitoksen pitkä varjo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44921" cy="4633913"/>
          </a:xfrm>
        </p:spPr>
        <p:txBody>
          <a:bodyPr/>
          <a:lstStyle/>
          <a:p>
            <a:r>
              <a:rPr lang="fi-FI" altLang="fi-FI" sz="2200" b="1" dirty="0"/>
              <a:t>Vaikka kastiin perustuva syrjintä on lailla kielletty, lain noudattamista ei juuri valvota. Syrjintää kohdistuu erityisesti kaikkien kastien halveksimaa ja sortamaa kastittomien eli </a:t>
            </a:r>
            <a:r>
              <a:rPr lang="fi-FI" altLang="fi-FI" sz="2200" b="1" dirty="0" err="1"/>
              <a:t>dalitien</a:t>
            </a:r>
            <a:r>
              <a:rPr lang="fi-FI" altLang="fi-FI" sz="2200" b="1" dirty="0"/>
              <a:t> ryhmää kohtaan.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Intiassa noin 150–200 miljoonaa, eli 10–15 % maan väkiluvusta.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 tekevät kaikkein likaisimmat, raskaimmat ja halveksituimmat ja huonoiten palkatut työt, kuten jätteiden käsittelyn ja käymälöiden puhdistuksen.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henkilö, kynttilä, valaistu, henkilöt&#10;&#10;Kuvaus luotu automaattisesti">
            <a:extLst>
              <a:ext uri="{FF2B5EF4-FFF2-40B4-BE49-F238E27FC236}">
                <a16:creationId xmlns:a16="http://schemas.microsoft.com/office/drawing/2014/main" id="{72B6C607-C72E-4398-AB7F-8FFE05EA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63" y="2099614"/>
            <a:ext cx="4096557" cy="28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2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913</Words>
  <Application>Microsoft Office PowerPoint</Application>
  <PresentationFormat>Laajakuva</PresentationFormat>
  <Paragraphs>120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10. Hindulaisuus nykyaikana</vt:lpstr>
      <vt:lpstr>Kertausta</vt:lpstr>
      <vt:lpstr>Intian uskontotilanne</vt:lpstr>
      <vt:lpstr>Hindulaisuus Intian politiikassa</vt:lpstr>
      <vt:lpstr>Hindulaisuus Intian politiikassa</vt:lpstr>
      <vt:lpstr>Hindulaisuus Intian politiikassa</vt:lpstr>
      <vt:lpstr>Gandhin ajatuksia</vt:lpstr>
      <vt:lpstr>Kastilaitoksen pitkä varjo</vt:lpstr>
      <vt:lpstr>Kastilaitoksen pitkä varjo</vt:lpstr>
      <vt:lpstr>Modernit guruliikkeet</vt:lpstr>
      <vt:lpstr>Modernit guruliikkeet</vt:lpstr>
      <vt:lpstr>Modernit guruliikkeet</vt:lpstr>
      <vt:lpstr>Modernit guruliikkeet</vt:lpstr>
      <vt:lpstr>Modernit guruliikkeet</vt:lpstr>
      <vt:lpstr>Modernit guruliikkeet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8</cp:revision>
  <dcterms:created xsi:type="dcterms:W3CDTF">2021-06-01T16:07:13Z</dcterms:created>
  <dcterms:modified xsi:type="dcterms:W3CDTF">2025-02-19T10:38:13Z</dcterms:modified>
</cp:coreProperties>
</file>