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5FCE0-AFFC-4DEF-9C2F-852B6B04E985}" v="23" dt="2025-01-13T05:30:03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D0C5FCE0-AFFC-4DEF-9C2F-852B6B04E985}"/>
    <pc:docChg chg="modSld">
      <pc:chgData name="Helmi Koivumäki" userId="4e76e616-fb46-4415-9615-dbc8dafbdeab" providerId="ADAL" clId="{D0C5FCE0-AFFC-4DEF-9C2F-852B6B04E985}" dt="2025-01-13T05:30:03.382" v="34"/>
      <pc:docMkLst>
        <pc:docMk/>
      </pc:docMkLst>
      <pc:sldChg chg="addSp modSp mod modAnim">
        <pc:chgData name="Helmi Koivumäki" userId="4e76e616-fb46-4415-9615-dbc8dafbdeab" providerId="ADAL" clId="{D0C5FCE0-AFFC-4DEF-9C2F-852B6B04E985}" dt="2025-01-13T05:24:20.457" v="14" actId="1038"/>
        <pc:sldMkLst>
          <pc:docMk/>
          <pc:sldMk cId="3902260646" sldId="257"/>
        </pc:sldMkLst>
        <pc:spChg chg="add mod">
          <ac:chgData name="Helmi Koivumäki" userId="4e76e616-fb46-4415-9615-dbc8dafbdeab" providerId="ADAL" clId="{D0C5FCE0-AFFC-4DEF-9C2F-852B6B04E985}" dt="2025-01-13T05:24:20.457" v="14" actId="1038"/>
          <ac:spMkLst>
            <pc:docMk/>
            <pc:sldMk cId="3902260646" sldId="257"/>
            <ac:spMk id="15" creationId="{5D12931A-855D-EEEF-1D3A-ED76AE20A6AB}"/>
          </ac:spMkLst>
        </pc:spChg>
        <pc:picChg chg="add mod">
          <ac:chgData name="Helmi Koivumäki" userId="4e76e616-fb46-4415-9615-dbc8dafbdeab" providerId="ADAL" clId="{D0C5FCE0-AFFC-4DEF-9C2F-852B6B04E985}" dt="2025-01-13T04:59:43.118" v="4" actId="1076"/>
          <ac:picMkLst>
            <pc:docMk/>
            <pc:sldMk cId="3902260646" sldId="257"/>
            <ac:picMk id="7" creationId="{8F0B5C3F-20AF-D6A4-8F9D-9019019A7A4F}"/>
          </ac:picMkLst>
        </pc:picChg>
      </pc:sldChg>
      <pc:sldChg chg="modAnim">
        <pc:chgData name="Helmi Koivumäki" userId="4e76e616-fb46-4415-9615-dbc8dafbdeab" providerId="ADAL" clId="{D0C5FCE0-AFFC-4DEF-9C2F-852B6B04E985}" dt="2025-01-13T05:28:53.485" v="23"/>
        <pc:sldMkLst>
          <pc:docMk/>
          <pc:sldMk cId="2828624799" sldId="259"/>
        </pc:sldMkLst>
      </pc:sldChg>
      <pc:sldChg chg="modAnim">
        <pc:chgData name="Helmi Koivumäki" userId="4e76e616-fb46-4415-9615-dbc8dafbdeab" providerId="ADAL" clId="{D0C5FCE0-AFFC-4DEF-9C2F-852B6B04E985}" dt="2025-01-13T05:29:17.552" v="28"/>
        <pc:sldMkLst>
          <pc:docMk/>
          <pc:sldMk cId="3860021004" sldId="260"/>
        </pc:sldMkLst>
      </pc:sldChg>
      <pc:sldChg chg="modAnim">
        <pc:chgData name="Helmi Koivumäki" userId="4e76e616-fb46-4415-9615-dbc8dafbdeab" providerId="ADAL" clId="{D0C5FCE0-AFFC-4DEF-9C2F-852B6B04E985}" dt="2025-01-13T05:30:03.382" v="34"/>
        <pc:sldMkLst>
          <pc:docMk/>
          <pc:sldMk cId="31390866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198ED-66B0-AB6E-6BC1-704480F6C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C05107-7CD1-575C-6897-627277651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D5B2DD-F3CF-4AE5-3CC6-EC9E08F2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57419B-0AF9-9DD6-E104-8DD3126A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9BEB1B-7D8B-FE55-867D-66ED215A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2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0F5D3-646C-1DA8-E61C-68B521BC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C3B18A5-1473-033C-3267-297F70C28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B4DBCC-EBB2-7C02-0764-853EFDE0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7C5CDF-73E8-B403-84C6-88DC6808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F9515B-3EF7-747C-D899-95739593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10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4654FA-7FD3-BBCC-F500-EDA21D940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E08D3F7-A67C-25E4-0FB5-01F9A6FDF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AB615E-34ED-722E-7B29-4E3CB50F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67BDF0-1008-73C7-07EF-B60158D7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2066BD-A720-ED7E-CBCE-9717BFCB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19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291814-C43E-6F3C-DA5E-6AE54D5D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9323E-4163-7FA3-41DC-8AE1400F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D6B2D6-1691-009F-847B-46C9B8D3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E96D22-79AE-5384-E55F-1C0BB001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45EE0C-C694-4B37-EE12-230BF42E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2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EBE37-E3F9-88FC-835C-2CEBDE0D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E11498-458C-67CC-7B04-BABA7A300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7EA124-41E4-352E-8084-6864C37D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44A54F-AFFB-7F6C-92C1-9D3EC2DC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36C23F-9A3A-C48C-D240-4982ED5E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50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BB97AD-C847-399D-ACFC-0EB7AC40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A36457-4C98-2B04-595C-4F3308608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FA6EA0-C747-FC95-CFD8-E03470672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344A73-7ED8-5362-38F8-D97D7C59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0443EB-9D35-39E8-2D76-2DE1253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EDF1F51-42BC-03A7-B49F-60B17073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07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7E7B8-DBC3-4738-9EB2-0A952922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421D9E-60E7-7A73-D84A-CCB44173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BD9788-D8A9-EC94-3E20-557C30FCC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741EE87-DA9E-9268-45A6-664DA533D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B1B28FB-1D48-6BF4-33A7-9C92E054F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DCD7D1F-53DB-8ADF-3AEF-12515DC8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CF6E730-CEB9-A33A-D280-8965DC64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A49E8B8-897B-3FAC-AA99-D5AC9F67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65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BF5E19-21D5-E807-C428-17EBD1BC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4B4571-7652-2CA0-0BD5-9C4232F4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EA189D-C0FB-8268-B536-7E2EE932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679F4A2-4C40-2BEE-9B70-140CDB1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74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A069DF6-A837-5CD2-4516-4CA7AB4C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44AB849-7A2F-D9A8-5038-0892289A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436155-145E-0CC5-97FF-3B5403B5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96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B1FA83-8BEF-045D-AB14-2C76FAEA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0AAFF4-4537-7C4D-4AA2-641ECEEBF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0451B0-5D3B-903F-7E87-6CEF7D025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CC3BDF3-6893-352F-D7FE-D0D087FB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2093905-D0EA-1409-9734-3CDF6523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BC4FFA-2B4F-F060-AD37-88B7A0A9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89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3829F-5108-6FD3-B443-7DE94852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DA35BE5-7D9D-476D-8A37-BA4DD116B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A1C76B-DC40-D9E5-1938-ED296917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8E95CE-8C1F-2337-4EC5-8F79E2B3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AE8D35-7B0A-6F84-E3A5-AC1C6ED1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F7199A-9202-0AC9-48EE-12ECA0F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99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6AD686-1178-F105-FBDC-17FE64FE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B2F941-D8DF-D038-D1E4-917A9AAC3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C47AF4-4970-CCE2-F088-9382DB6B1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4CEF-9573-4EE7-98F5-3CFEB0D0EBEC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AF25C5-ABE5-D79E-D00A-A91CD1AA9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1C9892-CF34-56F6-6F6A-B966A3AD3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76C11-CDCD-4427-A55F-91DF529555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58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esta.net/kirja-arvio-jari-ja-kati-tervon-kirja-kertoo-miten-koiranpentu-muuttaa-elamaa-jari-tervo-teki-merkittavan-elamanmuutoksen-kirjaprojektin-aikan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mediametrics.fi/tilastot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sn.fi/journalistin-ohje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sn.fi/ensimmainen-vakava-huomautu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mulehti.fi/paakirjoitukset/art-200000913673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EB491A-2679-52E9-0685-76A3FD99B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fi-FI" sz="6600">
                <a:ea typeface="Calibri Light"/>
                <a:cs typeface="Calibri Light"/>
              </a:rPr>
              <a:t>Journalistisia juttutyyppejä</a:t>
            </a:r>
            <a:endParaRPr lang="fi-FI" sz="6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CA37A4-99D6-D896-69B9-2085919B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Arvostelu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F46220-452C-F56D-37CD-3E862A01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13039"/>
            <a:ext cx="10515598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FFFFFF"/>
                </a:solidFill>
                <a:effectLst/>
                <a:latin typeface="Source Sans Pro"/>
              </a:rPr>
              <a:t>Ottaa kantaa ja arvioi, miten esimerkiksi kirja, teatteriesitys, peli tai tuote on onnistunut.</a:t>
            </a:r>
          </a:p>
          <a:p>
            <a:pPr fontAlgn="t"/>
            <a:r>
              <a:rPr lang="fi-FI" b="0" i="0">
                <a:solidFill>
                  <a:srgbClr val="FFFFFF"/>
                </a:solidFill>
                <a:effectLst/>
                <a:latin typeface="Source Sans Pro"/>
              </a:rPr>
              <a:t>Kirjoittajat ovat alaa seuraavia toimittajia tai asiantuntijoita.</a:t>
            </a:r>
            <a:endParaRPr lang="fi-FI">
              <a:solidFill>
                <a:srgbClr val="FFFFFF"/>
              </a:solidFill>
              <a:latin typeface="Source Sans Pro"/>
            </a:endParaRPr>
          </a:p>
          <a:p>
            <a:r>
              <a:rPr lang="fi-FI">
                <a:solidFill>
                  <a:srgbClr val="FFFFFF"/>
                </a:solidFill>
                <a:latin typeface="Source Sans Pro"/>
              </a:rPr>
              <a:t>Kirjoittajat analysoivat ja tulkitsevat sekä taustoittavat ja vertailevat. </a:t>
            </a:r>
            <a:endParaRPr lang="fi-FI"/>
          </a:p>
          <a:p>
            <a:pPr fontAlgn="t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FFFFFF"/>
                </a:solidFill>
                <a:effectLst/>
                <a:latin typeface="Source Sans Pro"/>
              </a:rPr>
              <a:t>Esittää mielipiteitä ja perusteluja. Esittelee arvostelun kohdetta. 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FFFFFF"/>
                </a:solidFill>
                <a:effectLst/>
                <a:latin typeface="Source Sans Pro"/>
              </a:rPr>
              <a:t>Kieli on analyyttista ja kuvailevaa.</a:t>
            </a:r>
          </a:p>
          <a:p>
            <a:r>
              <a:rPr lang="fi-FI">
                <a:solidFill>
                  <a:srgbClr val="FFFFFF"/>
                </a:solidFill>
                <a:latin typeface="Source Sans Pro"/>
                <a:ea typeface="+mn-lt"/>
                <a:cs typeface="+mn-lt"/>
              </a:rPr>
              <a:t>Julkaistaan yleensä sanomalehdissä.</a:t>
            </a:r>
          </a:p>
          <a:p>
            <a:pPr marL="0" indent="0">
              <a:buNone/>
            </a:pPr>
            <a:endParaRPr lang="fi-FI">
              <a:solidFill>
                <a:srgbClr val="FFFFFF"/>
              </a:solidFill>
              <a:latin typeface="Source Sans Pro"/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  <a:ea typeface="Calibri" panose="020F0502020204030204"/>
              <a:cs typeface="Calibri"/>
              <a:hlinkClick r:id="rId2"/>
            </a:endParaRP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0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8A2B1D-AB0D-7CE7-80C3-7E2BC649A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82675"/>
            <a:ext cx="7186613" cy="801688"/>
          </a:xfrm>
          <a:prstGeom prst="rect">
            <a:avLst/>
          </a:prstGeom>
        </p:spPr>
      </p:pic>
      <p:pic>
        <p:nvPicPr>
          <p:cNvPr id="1026" name="Picture 2" descr="Helsingin Sanomat – The International Media House">
            <a:extLst>
              <a:ext uri="{FF2B5EF4-FFF2-40B4-BE49-F238E27FC236}">
                <a16:creationId xmlns:a16="http://schemas.microsoft.com/office/drawing/2014/main" id="{72318CBA-F803-9F1E-B400-FD1F1B1FB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1513"/>
            <a:ext cx="1536700" cy="1101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4E81D51-363B-CFB6-2365-CE4FF919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1941513"/>
            <a:ext cx="5592763" cy="11017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7BC2599-3E61-FE47-98AC-9F2BBE156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100388"/>
            <a:ext cx="628650" cy="81756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F802E76-F587-1F87-DDC0-A5666389C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100388"/>
            <a:ext cx="1701800" cy="81756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C39C84-D369-5E67-5794-A93C2DB63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763" y="3100388"/>
            <a:ext cx="4743450" cy="81756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12E48CA-9D0B-2CF9-0BBB-E04FDC6D64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3973513"/>
            <a:ext cx="7186613" cy="116681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9E332D6-33BE-FCC1-A91D-B373EECA44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5197475"/>
            <a:ext cx="1160463" cy="5715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A8251D2-E9E8-8364-17B4-F45BFC6C01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355" t="13157" r="18319" b="11368"/>
          <a:stretch/>
        </p:blipFill>
        <p:spPr>
          <a:xfrm>
            <a:off x="5254625" y="5197475"/>
            <a:ext cx="457200" cy="5715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0E62F2A-EC1A-E8D6-C10D-CDC0D233D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8975" y="5197475"/>
            <a:ext cx="5456238" cy="571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4C260E9-F7CF-C8B6-1BE2-351C0F5F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Suomen</a:t>
            </a: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suosituimpia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uutissivustoja</a:t>
            </a:r>
            <a:r>
              <a:rPr lang="en-US" sz="2400">
                <a:solidFill>
                  <a:schemeClr val="bg1"/>
                </a:solidFill>
              </a:rPr>
              <a:t> </a:t>
            </a:r>
            <a:endParaRPr lang="en-US" sz="2400" kern="120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F0B5C3F-20AF-D6A4-8F9D-9019019A7A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7058" y="465506"/>
            <a:ext cx="7849695" cy="6087325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5D12931A-855D-EEEF-1D3A-ED76AE20A6AB}"/>
              </a:ext>
            </a:extLst>
          </p:cNvPr>
          <p:cNvSpPr txBox="1"/>
          <p:nvPr/>
        </p:nvSpPr>
        <p:spPr>
          <a:xfrm>
            <a:off x="7822907" y="560690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13"/>
              </a:rPr>
              <a:t>https://mediametrics.fi/tilastot/</a:t>
            </a: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2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ED8449-FE97-C540-A2D0-35EDF9C2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Suosittuja ulkomaisia uutissivustoja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FA41189-54E1-FFDD-BA95-D0BCC18C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6" y="481597"/>
            <a:ext cx="2410097" cy="964038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C1DAA30-844C-8DF9-D594-03754794E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43" y="3726460"/>
            <a:ext cx="2329136" cy="2329136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0D2B320-B0F3-8E80-DBFC-7AFCF1D90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334" y="1234383"/>
            <a:ext cx="2217378" cy="1775669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62BE23F3-2DB0-8A80-657E-9F20011CB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125" y="4969289"/>
            <a:ext cx="1939835" cy="10863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2A1E5EF-BE18-4780-7BB9-1F6044DDF3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941" t="18689" r="10691" b="17483"/>
          <a:stretch/>
        </p:blipFill>
        <p:spPr>
          <a:xfrm>
            <a:off x="9419549" y="514992"/>
            <a:ext cx="2772451" cy="17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eksti, sisä, viivoitettu, rivi&#10;&#10;Kuvaus luotu automaattisesti">
            <a:extLst>
              <a:ext uri="{FF2B5EF4-FFF2-40B4-BE49-F238E27FC236}">
                <a16:creationId xmlns:a16="http://schemas.microsoft.com/office/drawing/2014/main" id="{5A22514B-E865-6F94-6954-E61291360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6" r="1544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1CCF8F-2607-D103-7E7F-C84C3D9D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yhdistää</a:t>
            </a:r>
            <a:r>
              <a:rPr lang="en-US"/>
              <a:t> </a:t>
            </a:r>
            <a:r>
              <a:rPr lang="en-US" err="1"/>
              <a:t>journalistisia</a:t>
            </a:r>
            <a:r>
              <a:rPr lang="en-US"/>
              <a:t> tekstejä?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4B29B6E-A08F-3B0E-C45B-FB21D7A1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ea typeface="Calibri"/>
                <a:cs typeface="Calibri"/>
              </a:rPr>
              <a:t>ammattitoimittajan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kirjoittama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err="1">
                <a:ea typeface="Calibri"/>
                <a:cs typeface="Calibri"/>
              </a:rPr>
              <a:t>perustuu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tosiasioihin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err="1">
                <a:ea typeface="Calibri"/>
                <a:cs typeface="Calibri"/>
              </a:rPr>
              <a:t>etiikka</a:t>
            </a:r>
            <a:r>
              <a:rPr lang="en-US" sz="2400">
                <a:ea typeface="Calibri"/>
                <a:cs typeface="Calibri"/>
              </a:rPr>
              <a:t> (</a:t>
            </a:r>
            <a:r>
              <a:rPr lang="en-US" sz="2400">
                <a:ea typeface="Calibri"/>
                <a:cs typeface="Calibri"/>
                <a:hlinkClick r:id="rId3"/>
              </a:rPr>
              <a:t>Journalistin ohjeet</a:t>
            </a:r>
            <a:r>
              <a:rPr lang="en-US" sz="2400">
                <a:ea typeface="Calibri"/>
                <a:cs typeface="Calibri"/>
              </a:rPr>
              <a:t>)</a:t>
            </a:r>
          </a:p>
          <a:p>
            <a:r>
              <a:rPr lang="en-US" sz="2400">
                <a:ea typeface="Calibri"/>
                <a:cs typeface="Calibri"/>
                <a:hlinkClick r:id="rId4"/>
              </a:rPr>
              <a:t>Julkisen sanan neuvosto</a:t>
            </a:r>
            <a:endParaRPr lang="en-US" sz="24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22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rkki sijoitettu allekirjoitus rivin alkuun">
            <a:extLst>
              <a:ext uri="{FF2B5EF4-FFF2-40B4-BE49-F238E27FC236}">
                <a16:creationId xmlns:a16="http://schemas.microsoft.com/office/drawing/2014/main" id="{1C70B418-110C-0E3A-AE76-9141A2791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02" r="8" b="9098"/>
          <a:stretch/>
        </p:blipFill>
        <p:spPr>
          <a:xfrm>
            <a:off x="5693449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959679-CB1F-92E6-4AC5-6606919C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fi-FI" sz="4800">
                <a:ea typeface="Calibri Light"/>
                <a:cs typeface="Calibri Light"/>
              </a:rPr>
              <a:t>Pääkirjoitus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021C82-E55C-31ED-8C5F-7E6230F4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11729"/>
            <a:ext cx="3952812" cy="3313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>
                <a:ea typeface="+mn-lt"/>
                <a:cs typeface="+mn-lt"/>
              </a:rPr>
              <a:t>Mitä teksti käsittelee? Miksi?</a:t>
            </a:r>
            <a:endParaRPr lang="fi-FI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400">
                <a:ea typeface="+mn-lt"/>
                <a:cs typeface="+mn-lt"/>
              </a:rPr>
              <a:t>Miten tekstin aihetta käsitellään?</a:t>
            </a:r>
          </a:p>
          <a:p>
            <a:pPr marL="0" indent="0">
              <a:buNone/>
            </a:pPr>
            <a:r>
              <a:rPr lang="fi-FI" sz="2400">
                <a:ea typeface="+mn-lt"/>
                <a:cs typeface="+mn-lt"/>
              </a:rPr>
              <a:t>Kuka on kirjoittaja?</a:t>
            </a:r>
          </a:p>
          <a:p>
            <a:pPr marL="0" indent="0">
              <a:buNone/>
            </a:pPr>
            <a:r>
              <a:rPr lang="fi-FI" sz="2400">
                <a:ea typeface="+mn-lt"/>
                <a:cs typeface="+mn-lt"/>
              </a:rPr>
              <a:t>Millaista tekstin kieli on? </a:t>
            </a:r>
          </a:p>
          <a:p>
            <a:pPr marL="0" indent="0">
              <a:buNone/>
            </a:pPr>
            <a:endParaRPr lang="fi-FI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298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F71217-8945-4C82-63A5-32698D1F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Pääkirjoitus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C4E38A-1424-1A89-D80E-28C5FC2D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833"/>
            <a:ext cx="5096934" cy="416613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9EE863A-8786-3266-5ABE-72F39881D7EC}"/>
              </a:ext>
            </a:extLst>
          </p:cNvPr>
          <p:cNvSpPr txBox="1"/>
          <p:nvPr/>
        </p:nvSpPr>
        <p:spPr>
          <a:xfrm>
            <a:off x="976029" y="1550089"/>
            <a:ext cx="10377770" cy="4626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err="1">
                <a:effectLst/>
              </a:rPr>
              <a:t>Ottaa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kantaa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ajankohtaisiin</a:t>
            </a:r>
            <a:r>
              <a:rPr lang="en-US" sz="2400" b="0" i="0">
                <a:effectLst/>
              </a:rPr>
              <a:t> ja </a:t>
            </a:r>
            <a:r>
              <a:rPr lang="en-US" sz="2400" b="0" i="0" err="1">
                <a:effectLst/>
              </a:rPr>
              <a:t>yhteiskunnallisiin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aiheisiin</a:t>
            </a:r>
            <a:r>
              <a:rPr lang="en-US" sz="2400" b="0" i="0">
                <a:effectLst/>
              </a:rPr>
              <a:t>. </a:t>
            </a:r>
            <a:r>
              <a:rPr lang="en-US" sz="2400" b="0" i="0" err="1">
                <a:effectLst/>
              </a:rPr>
              <a:t>Esittää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lehden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kannan</a:t>
            </a:r>
            <a:r>
              <a:rPr lang="en-US" sz="2400" b="0" i="0">
                <a:effectLst/>
              </a:rPr>
              <a:t>. </a:t>
            </a:r>
            <a:endParaRPr lang="en-US" sz="2400" b="0" i="0">
              <a:effectLst/>
              <a:cs typeface="Calibri"/>
            </a:endParaRPr>
          </a:p>
          <a:p>
            <a:pPr indent="-228600" fontAlgn="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err="1">
                <a:effectLst/>
              </a:rPr>
              <a:t>Kirjoittajat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ovat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päätoimittajia</a:t>
            </a:r>
            <a:r>
              <a:rPr lang="en-US" sz="2400" b="0" i="0">
                <a:effectLst/>
              </a:rPr>
              <a:t> tai </a:t>
            </a:r>
            <a:r>
              <a:rPr lang="en-US" sz="2400" b="0" i="0" err="1">
                <a:effectLst/>
              </a:rPr>
              <a:t>toimittajia</a:t>
            </a:r>
            <a:r>
              <a:rPr lang="en-US" sz="2400" b="0" i="0">
                <a:effectLst/>
              </a:rPr>
              <a:t>, </a:t>
            </a:r>
            <a:r>
              <a:rPr lang="en-US" sz="2400" b="0" i="0" err="1">
                <a:effectLst/>
              </a:rPr>
              <a:t>mutta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heitä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ei</a:t>
            </a:r>
            <a:r>
              <a:rPr lang="en-US" sz="2400"/>
              <a:t> </a:t>
            </a:r>
            <a:r>
              <a:rPr lang="en-US" sz="2400" err="1"/>
              <a:t>aina</a:t>
            </a:r>
            <a:r>
              <a:rPr lang="en-US" sz="2400"/>
              <a:t> </a:t>
            </a:r>
            <a:r>
              <a:rPr lang="en-US" sz="2400" err="1"/>
              <a:t>nimetä</a:t>
            </a:r>
            <a:r>
              <a:rPr lang="en-US" sz="2400" b="0" i="0">
                <a:effectLst/>
              </a:rPr>
              <a:t>. </a:t>
            </a:r>
            <a:endParaRPr lang="en-US" sz="2400" b="0" i="0">
              <a:effectLst/>
              <a:cs typeface="Calibri"/>
            </a:endParaRPr>
          </a:p>
          <a:p>
            <a:pPr indent="-228600" fontAlgn="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err="1">
                <a:effectLst/>
              </a:rPr>
              <a:t>Esittää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punnittuja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pohdintoja</a:t>
            </a:r>
            <a:r>
              <a:rPr lang="en-US" sz="2400" b="0" i="0">
                <a:effectLst/>
              </a:rPr>
              <a:t>, </a:t>
            </a:r>
            <a:r>
              <a:rPr lang="en-US" sz="2400" b="0" i="0" err="1">
                <a:effectLst/>
              </a:rPr>
              <a:t>väitteitä</a:t>
            </a:r>
            <a:r>
              <a:rPr lang="en-US" sz="2400" b="0" i="0">
                <a:effectLst/>
              </a:rPr>
              <a:t> ja </a:t>
            </a:r>
            <a:r>
              <a:rPr lang="en-US" sz="2400" b="0" i="0" err="1">
                <a:effectLst/>
              </a:rPr>
              <a:t>perusteluja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eri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näkökulmista</a:t>
            </a:r>
            <a:r>
              <a:rPr lang="en-US" sz="2400" b="0" i="0">
                <a:effectLst/>
              </a:rPr>
              <a:t>. </a:t>
            </a:r>
            <a:endParaRPr lang="en-US" sz="2400" b="0" i="0">
              <a:effectLst/>
              <a:cs typeface="Calibri"/>
            </a:endParaRPr>
          </a:p>
          <a:p>
            <a:pPr indent="-228600" fontAlgn="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</a:rPr>
              <a:t>Kieli on </a:t>
            </a:r>
            <a:r>
              <a:rPr lang="en-US" sz="2400" b="0" i="0" err="1">
                <a:effectLst/>
              </a:rPr>
              <a:t>neutraalia</a:t>
            </a:r>
            <a:r>
              <a:rPr lang="en-US" sz="2400"/>
              <a:t> ja </a:t>
            </a:r>
            <a:r>
              <a:rPr lang="en-US" sz="2400" err="1"/>
              <a:t>asiatyylistä</a:t>
            </a:r>
            <a:r>
              <a:rPr lang="en-US" sz="2400" b="0" i="0">
                <a:effectLst/>
              </a:rPr>
              <a:t>.</a:t>
            </a:r>
            <a:endParaRPr lang="en-US" sz="2400" b="0" i="0">
              <a:effectLst/>
              <a:cs typeface="Calibri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cs typeface="Calibri" panose="020F0502020204030204"/>
              </a:rPr>
              <a:t>Julkaistaan</a:t>
            </a:r>
            <a:r>
              <a:rPr lang="en-US" sz="2400">
                <a:cs typeface="Calibri" panose="020F0502020204030204"/>
              </a:rPr>
              <a:t> </a:t>
            </a:r>
            <a:r>
              <a:rPr lang="en-US" sz="2400" err="1">
                <a:cs typeface="Calibri" panose="020F0502020204030204"/>
              </a:rPr>
              <a:t>kaikissa</a:t>
            </a:r>
            <a:r>
              <a:rPr lang="en-US" sz="2400">
                <a:cs typeface="Calibri" panose="020F0502020204030204"/>
              </a:rPr>
              <a:t> </a:t>
            </a:r>
            <a:r>
              <a:rPr lang="en-US" sz="2400" err="1">
                <a:cs typeface="Calibri" panose="020F0502020204030204"/>
              </a:rPr>
              <a:t>lehdissä</a:t>
            </a:r>
            <a:r>
              <a:rPr lang="en-US" sz="2400">
                <a:cs typeface="Calibri" panose="020F0502020204030204"/>
              </a:rPr>
              <a:t>.</a:t>
            </a:r>
            <a:endParaRPr lang="en-US" sz="2400">
              <a:ea typeface="Calibri"/>
              <a:cs typeface="Calibri" panose="020F0502020204030204"/>
            </a:endParaRPr>
          </a:p>
          <a:p>
            <a:pPr fontAlgn="t">
              <a:lnSpc>
                <a:spcPct val="150000"/>
              </a:lnSpc>
              <a:spcAft>
                <a:spcPts val="600"/>
              </a:spcAft>
            </a:pPr>
            <a:endParaRPr lang="en-US" sz="2400">
              <a:cs typeface="Calibri" panose="020F0502020204030204"/>
              <a:hlinkClick r:id="rId2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ea typeface="+mn-lt"/>
              <a:cs typeface="+mn-lt"/>
              <a:hlinkClick r:id="rId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30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862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19AAE36-7C96-89BF-C0E9-AEA9B7CB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Kolumni</a:t>
            </a:r>
            <a:endParaRPr lang="en-US" sz="7200" kern="120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60923A-68A5-270B-90E6-4F8F02DA4064}"/>
              </a:ext>
            </a:extLst>
          </p:cNvPr>
          <p:cNvSpPr txBox="1"/>
          <p:nvPr/>
        </p:nvSpPr>
        <p:spPr>
          <a:xfrm>
            <a:off x="4449306" y="1969575"/>
            <a:ext cx="352586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>
                <a:solidFill>
                  <a:schemeClr val="bg1"/>
                </a:solidFill>
              </a:rPr>
              <a:t>Mitä teksti käsittelee ja miksi?</a:t>
            </a:r>
            <a:endParaRPr lang="fi-FI" sz="2800">
              <a:solidFill>
                <a:schemeClr val="bg1"/>
              </a:solidFill>
              <a:cs typeface="Calibri"/>
            </a:endParaRPr>
          </a:p>
          <a:p>
            <a:endParaRPr lang="fi-FI" sz="2800">
              <a:solidFill>
                <a:schemeClr val="bg1"/>
              </a:solidFill>
            </a:endParaRPr>
          </a:p>
          <a:p>
            <a:r>
              <a:rPr lang="fi-FI" sz="2800">
                <a:solidFill>
                  <a:schemeClr val="bg1"/>
                </a:solidFill>
              </a:rPr>
              <a:t>Miten tekstin aihetta käsitellään?</a:t>
            </a:r>
            <a:endParaRPr lang="fi-FI" sz="2800">
              <a:solidFill>
                <a:schemeClr val="bg1"/>
              </a:solidFill>
              <a:cs typeface="Calibri"/>
            </a:endParaRPr>
          </a:p>
          <a:p>
            <a:endParaRPr lang="fi-FI" sz="2800">
              <a:solidFill>
                <a:schemeClr val="bg1"/>
              </a:solidFill>
            </a:endParaRPr>
          </a:p>
          <a:p>
            <a:endParaRPr lang="fi-FI" sz="280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195CC64-3630-DD31-981E-4218BED30A63}"/>
              </a:ext>
            </a:extLst>
          </p:cNvPr>
          <p:cNvSpPr txBox="1"/>
          <p:nvPr/>
        </p:nvSpPr>
        <p:spPr>
          <a:xfrm>
            <a:off x="8420746" y="1963119"/>
            <a:ext cx="300925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>
                <a:solidFill>
                  <a:schemeClr val="bg1"/>
                </a:solidFill>
                <a:ea typeface="+mn-lt"/>
                <a:cs typeface="+mn-lt"/>
              </a:rPr>
              <a:t>Kuka on kirjoittaja?</a:t>
            </a:r>
          </a:p>
          <a:p>
            <a:endParaRPr lang="fi-FI" sz="2800">
              <a:ea typeface="+mn-lt"/>
              <a:cs typeface="+mn-lt"/>
            </a:endParaRPr>
          </a:p>
          <a:p>
            <a:endParaRPr lang="fi-FI" sz="28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i-FI" sz="2800">
                <a:solidFill>
                  <a:schemeClr val="bg1"/>
                </a:solidFill>
                <a:ea typeface="+mn-lt"/>
                <a:cs typeface="+mn-lt"/>
              </a:rPr>
              <a:t>Millaista tekstin kieli on?</a:t>
            </a:r>
            <a:endParaRPr lang="fi-FI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8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7AEEC2-C77D-C7D9-38B6-963407E6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Kolumni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C25A32-6452-CFC0-3C81-784DDD9F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13039"/>
            <a:ext cx="10515598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t">
              <a:lnSpc>
                <a:spcPct val="150000"/>
              </a:lnSpc>
            </a:pPr>
            <a:r>
              <a:rPr lang="fi-FI" sz="2400" b="0" i="0">
                <a:solidFill>
                  <a:srgbClr val="FFFFFF"/>
                </a:solidFill>
                <a:effectLst/>
                <a:latin typeface="Source Sans Pro"/>
              </a:rPr>
              <a:t>Ottaa kantaa </a:t>
            </a:r>
            <a:r>
              <a:rPr lang="fi-FI" sz="2400">
                <a:solidFill>
                  <a:srgbClr val="FFFFFF"/>
                </a:solidFill>
                <a:latin typeface="Source Sans Pro"/>
              </a:rPr>
              <a:t>ajankohtaisiin</a:t>
            </a:r>
            <a:r>
              <a:rPr lang="fi-FI" sz="2400" b="0" i="0">
                <a:solidFill>
                  <a:srgbClr val="FFFFFF"/>
                </a:solidFill>
                <a:effectLst/>
                <a:latin typeface="Source Sans Pro"/>
              </a:rPr>
              <a:t> aiheisiin politiikasta ihmissuhteisiin. </a:t>
            </a:r>
            <a:endParaRPr lang="fi-FI"/>
          </a:p>
          <a:p>
            <a:pPr fontAlgn="t">
              <a:lnSpc>
                <a:spcPct val="150000"/>
              </a:lnSpc>
            </a:pPr>
            <a:r>
              <a:rPr lang="fi-FI" sz="2400" b="0" i="0">
                <a:solidFill>
                  <a:srgbClr val="FFFFFF"/>
                </a:solidFill>
                <a:effectLst/>
                <a:latin typeface="Source Sans Pro"/>
              </a:rPr>
              <a:t>Kirjoittajat ovat toimittajia, asiantuntijoita tai julkisuuden henkilöitä. Sisältää kirjoittajan esittelyn</a:t>
            </a:r>
            <a:r>
              <a:rPr lang="fi-FI" sz="2400">
                <a:solidFill>
                  <a:srgbClr val="FFFFFF"/>
                </a:solidFill>
                <a:latin typeface="Source Sans Pro"/>
              </a:rPr>
              <a:t> ja monesti myös kuvan.</a:t>
            </a:r>
            <a:endParaRPr lang="fi-FI" sz="2400" b="0" i="0">
              <a:solidFill>
                <a:srgbClr val="FFFFFF"/>
              </a:solidFill>
              <a:effectLst/>
              <a:latin typeface="Source Sans Pro"/>
            </a:endParaRP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0" i="0">
                <a:solidFill>
                  <a:srgbClr val="FFFFFF"/>
                </a:solidFill>
                <a:effectLst/>
                <a:latin typeface="Source Sans Pro"/>
              </a:rPr>
              <a:t>Perustuu kirjoittajan mielipiteisiin ja kokemuksiin. 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0" i="0">
                <a:solidFill>
                  <a:srgbClr val="FFFFFF"/>
                </a:solidFill>
                <a:effectLst/>
                <a:latin typeface="Source Sans Pro"/>
              </a:rPr>
              <a:t>Kieli on persoonallista ja sisältää retorisia keinoja.</a:t>
            </a:r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rgbClr val="FFFFFF"/>
                </a:solidFill>
                <a:latin typeface="Source Sans Pro"/>
                <a:cs typeface="Calibri"/>
              </a:rPr>
              <a:t>Julkaistaan yleensä sanoma- ja aikakauslehdissä.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400">
              <a:solidFill>
                <a:srgbClr val="FFFFFF"/>
              </a:solidFill>
              <a:latin typeface="Source Sans Pro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i-FI" sz="2400">
              <a:solidFill>
                <a:srgbClr val="FFFFFF"/>
              </a:solidFill>
              <a:ea typeface="Calibri"/>
              <a:cs typeface="Calibri"/>
              <a:hlinkClick r:id="rId2" invalidUrl="http://"/>
            </a:endParaRPr>
          </a:p>
          <a:p>
            <a:pPr>
              <a:lnSpc>
                <a:spcPct val="150000"/>
              </a:lnSpc>
            </a:pPr>
            <a:endParaRPr lang="fi-FI" sz="240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i-FI" sz="240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i-FI" sz="240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i-FI" sz="240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021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DE3397-CA66-752E-9929-2E24F6EB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03" y="324599"/>
            <a:ext cx="4156969" cy="538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2600" kern="1200"/>
            </a:br>
            <a:r>
              <a:rPr lang="en-US" sz="4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Arvostelu</a:t>
            </a:r>
            <a:br>
              <a:rPr lang="en-US" sz="2600" kern="1200"/>
            </a:br>
            <a:br>
              <a:rPr lang="en-US" sz="2600" kern="1200"/>
            </a:b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Mitä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teksti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käsittelee</a:t>
            </a:r>
            <a:r>
              <a:rPr lang="en-US" sz="2600">
                <a:solidFill>
                  <a:srgbClr val="FFFFFF"/>
                </a:solidFill>
              </a:rPr>
              <a:t> ja </a:t>
            </a:r>
            <a:r>
              <a:rPr lang="en-US" sz="2600" err="1">
                <a:solidFill>
                  <a:srgbClr val="FFFFFF"/>
                </a:solidFill>
              </a:rPr>
              <a:t>miksi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fi-FI">
              <a:ea typeface="Calibri Light" panose="020F0302020204030204"/>
              <a:cs typeface="Calibri Light" panose="020F0302020204030204"/>
            </a:endParaRP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rgbClr val="FFFFFF"/>
                </a:solidFill>
              </a:rPr>
              <a:t>Miten </a:t>
            </a:r>
            <a:r>
              <a:rPr lang="en-US" sz="2600" err="1">
                <a:solidFill>
                  <a:srgbClr val="FFFFFF"/>
                </a:solidFill>
              </a:rPr>
              <a:t>tekstin</a:t>
            </a:r>
            <a:r>
              <a:rPr lang="en-US" sz="2600">
                <a:solidFill>
                  <a:srgbClr val="FFFFFF"/>
                </a:solidFill>
              </a:rPr>
              <a:t> </a:t>
            </a:r>
            <a:r>
              <a:rPr lang="en-US" sz="2600" err="1">
                <a:solidFill>
                  <a:srgbClr val="FFFFFF"/>
                </a:solidFill>
              </a:rPr>
              <a:t>aihetta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600" err="1">
                <a:solidFill>
                  <a:srgbClr val="FFFFFF"/>
                </a:solidFill>
              </a:rPr>
              <a:t>käsitellään</a:t>
            </a:r>
            <a:r>
              <a:rPr lang="en-US" sz="2600">
                <a:solidFill>
                  <a:srgbClr val="FFFFFF"/>
                </a:solidFill>
              </a:rPr>
              <a:t>?</a:t>
            </a:r>
            <a:br>
              <a:rPr lang="en-US" sz="2600"/>
            </a:br>
            <a:r>
              <a:rPr lang="en-US" sz="2600">
                <a:solidFill>
                  <a:srgbClr val="FFFFFF"/>
                </a:solidFill>
              </a:rPr>
              <a:t>Kuka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kirjoittaja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en-US" sz="2600" kern="120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Millaista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tekstin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kieli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on? </a:t>
            </a:r>
            <a:endParaRPr lang="en-US" sz="2600" kern="120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  <a:p>
            <a:pPr algn="ctr">
              <a:lnSpc>
                <a:spcPct val="150000"/>
              </a:lnSpc>
            </a:pPr>
            <a:br>
              <a:rPr lang="en-US" sz="2600" kern="1200"/>
            </a:br>
            <a:br>
              <a:rPr lang="en-US" sz="2600" kern="1200"/>
            </a:br>
            <a:br>
              <a:rPr lang="en-US" sz="2600" kern="1200"/>
            </a:br>
            <a:endParaRPr lang="en-US" sz="2600" kern="1200">
              <a:solidFill>
                <a:srgbClr val="FFFFFF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7" name="Picture 4" descr="Käsi sijoittaa tähdet">
            <a:extLst>
              <a:ext uri="{FF2B5EF4-FFF2-40B4-BE49-F238E27FC236}">
                <a16:creationId xmlns:a16="http://schemas.microsoft.com/office/drawing/2014/main" id="{2A6D3D60-9E54-A408-5C67-EEA62BBEF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4" t="9091" r="11364"/>
          <a:stretch/>
        </p:blipFill>
        <p:spPr>
          <a:xfrm>
            <a:off x="5153822" y="840596"/>
            <a:ext cx="6553545" cy="51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246</Words>
  <Application>Microsoft Office PowerPoint</Application>
  <PresentationFormat>Laajakuva</PresentationFormat>
  <Paragraphs>59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Office-teema</vt:lpstr>
      <vt:lpstr>Journalistisia juttutyyppejä</vt:lpstr>
      <vt:lpstr>Suomen suosituimpia uutissivustoja </vt:lpstr>
      <vt:lpstr>Suosittuja ulkomaisia uutissivustoja</vt:lpstr>
      <vt:lpstr>Mikä yhdistää journalistisia tekstejä?</vt:lpstr>
      <vt:lpstr>Pääkirjoitus </vt:lpstr>
      <vt:lpstr>Pääkirjoitus</vt:lpstr>
      <vt:lpstr>Kolumni</vt:lpstr>
      <vt:lpstr>Kolumni</vt:lpstr>
      <vt:lpstr> Arvostelu  Mitä teksti käsittelee ja miksi? Miten tekstin aihetta käsitellään? Kuka on kirjoittaja? Millaista tekstin kieli on?     </vt:lpstr>
      <vt:lpstr>Arvostelu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Helmi Koivumäki</dc:creator>
  <cp:lastModifiedBy>Helmi Koivumäki</cp:lastModifiedBy>
  <cp:revision>2</cp:revision>
  <dcterms:created xsi:type="dcterms:W3CDTF">2022-10-26T06:55:13Z</dcterms:created>
  <dcterms:modified xsi:type="dcterms:W3CDTF">2025-01-13T05:30:12Z</dcterms:modified>
</cp:coreProperties>
</file>