
<file path=[Content_Types].xml><?xml version="1.0" encoding="utf-8"?>
<Types xmlns="http://schemas.openxmlformats.org/package/2006/content-types">
  <Default Extension="bmp" ContentType="image/bmp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03A16-CC3B-410D-BA9E-E5B6E42EB7BD}" v="29" dt="2025-09-10T07:26:54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57" autoAdjust="0"/>
  </p:normalViewPr>
  <p:slideViewPr>
    <p:cSldViewPr snapToGrid="0">
      <p:cViewPr varScale="1">
        <p:scale>
          <a:sx n="50" d="100"/>
          <a:sy n="50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6564CC9B-FE84-417B-963A-D87D1D7427D4}"/>
    <pc:docChg chg="undo redo custSel addSld modSld sldOrd">
      <pc:chgData name="Helmi Koivumäki" userId="4e76e616-fb46-4415-9615-dbc8dafbdeab" providerId="ADAL" clId="{6564CC9B-FE84-417B-963A-D87D1D7427D4}" dt="2024-10-29T17:02:27.128" v="1625" actId="478"/>
      <pc:docMkLst>
        <pc:docMk/>
      </pc:docMkLst>
      <pc:sldChg chg="delSp mod">
        <pc:chgData name="Helmi Koivumäki" userId="4e76e616-fb46-4415-9615-dbc8dafbdeab" providerId="ADAL" clId="{6564CC9B-FE84-417B-963A-D87D1D7427D4}" dt="2024-10-29T17:02:27.128" v="1625" actId="478"/>
        <pc:sldMkLst>
          <pc:docMk/>
          <pc:sldMk cId="4272689633" sldId="256"/>
        </pc:sldMkLst>
      </pc:sldChg>
      <pc:sldChg chg="addSp modSp mod ord">
        <pc:chgData name="Helmi Koivumäki" userId="4e76e616-fb46-4415-9615-dbc8dafbdeab" providerId="ADAL" clId="{6564CC9B-FE84-417B-963A-D87D1D7427D4}" dt="2024-10-29T17:01:46.580" v="1624" actId="1076"/>
        <pc:sldMkLst>
          <pc:docMk/>
          <pc:sldMk cId="3124080362" sldId="258"/>
        </pc:sldMkLst>
      </pc:sldChg>
      <pc:sldChg chg="addSp delSp modSp add mod">
        <pc:chgData name="Helmi Koivumäki" userId="4e76e616-fb46-4415-9615-dbc8dafbdeab" providerId="ADAL" clId="{6564CC9B-FE84-417B-963A-D87D1D7427D4}" dt="2024-10-29T16:07:14.454" v="954" actId="403"/>
        <pc:sldMkLst>
          <pc:docMk/>
          <pc:sldMk cId="4021534125" sldId="259"/>
        </pc:sldMkLst>
      </pc:sldChg>
      <pc:sldChg chg="modSp new mod ord">
        <pc:chgData name="Helmi Koivumäki" userId="4e76e616-fb46-4415-9615-dbc8dafbdeab" providerId="ADAL" clId="{6564CC9B-FE84-417B-963A-D87D1D7427D4}" dt="2024-10-29T16:07:59.001" v="959" actId="113"/>
        <pc:sldMkLst>
          <pc:docMk/>
          <pc:sldMk cId="3215642331" sldId="260"/>
        </pc:sldMkLst>
      </pc:sldChg>
      <pc:sldChg chg="addSp delSp modSp new mod modNotesTx">
        <pc:chgData name="Helmi Koivumäki" userId="4e76e616-fb46-4415-9615-dbc8dafbdeab" providerId="ADAL" clId="{6564CC9B-FE84-417B-963A-D87D1D7427D4}" dt="2024-10-29T17:01:02.621" v="1617" actId="1076"/>
        <pc:sldMkLst>
          <pc:docMk/>
          <pc:sldMk cId="2655638477" sldId="261"/>
        </pc:sldMkLst>
      </pc:sldChg>
      <pc:sldChg chg="addSp modSp new mod modNotesTx">
        <pc:chgData name="Helmi Koivumäki" userId="4e76e616-fb46-4415-9615-dbc8dafbdeab" providerId="ADAL" clId="{6564CC9B-FE84-417B-963A-D87D1D7427D4}" dt="2024-10-29T16:26:33.784" v="1080" actId="1076"/>
        <pc:sldMkLst>
          <pc:docMk/>
          <pc:sldMk cId="942329054" sldId="262"/>
        </pc:sldMkLst>
      </pc:sldChg>
      <pc:sldChg chg="addSp delSp modSp new mod">
        <pc:chgData name="Helmi Koivumäki" userId="4e76e616-fb46-4415-9615-dbc8dafbdeab" providerId="ADAL" clId="{6564CC9B-FE84-417B-963A-D87D1D7427D4}" dt="2024-10-29T16:55:50.371" v="1466" actId="20577"/>
        <pc:sldMkLst>
          <pc:docMk/>
          <pc:sldMk cId="4175155347" sldId="263"/>
        </pc:sldMkLst>
      </pc:sldChg>
    </pc:docChg>
  </pc:docChgLst>
  <pc:docChgLst>
    <pc:chgData name="Helmi Koivumäki" userId="4e76e616-fb46-4415-9615-dbc8dafbdeab" providerId="ADAL" clId="{D1603A16-CC3B-410D-BA9E-E5B6E42EB7BD}"/>
    <pc:docChg chg="custSel addSld modSld">
      <pc:chgData name="Helmi Koivumäki" userId="4e76e616-fb46-4415-9615-dbc8dafbdeab" providerId="ADAL" clId="{D1603A16-CC3B-410D-BA9E-E5B6E42EB7BD}" dt="2025-09-10T07:27:43.034" v="391" actId="20577"/>
      <pc:docMkLst>
        <pc:docMk/>
      </pc:docMkLst>
      <pc:sldChg chg="modSp mod modNotesTx">
        <pc:chgData name="Helmi Koivumäki" userId="4e76e616-fb46-4415-9615-dbc8dafbdeab" providerId="ADAL" clId="{D1603A16-CC3B-410D-BA9E-E5B6E42EB7BD}" dt="2025-09-10T07:19:18.935" v="217" actId="20577"/>
        <pc:sldMkLst>
          <pc:docMk/>
          <pc:sldMk cId="3124080362" sldId="258"/>
        </pc:sldMkLst>
        <pc:spChg chg="mod ord">
          <ac:chgData name="Helmi Koivumäki" userId="4e76e616-fb46-4415-9615-dbc8dafbdeab" providerId="ADAL" clId="{D1603A16-CC3B-410D-BA9E-E5B6E42EB7BD}" dt="2025-09-10T07:09:45.043" v="188" actId="313"/>
          <ac:spMkLst>
            <pc:docMk/>
            <pc:sldMk cId="3124080362" sldId="258"/>
            <ac:spMk id="4" creationId="{C789D205-3990-BE29-A3CB-2EE55E5F53D5}"/>
          </ac:spMkLst>
        </pc:spChg>
        <pc:picChg chg="mod">
          <ac:chgData name="Helmi Koivumäki" userId="4e76e616-fb46-4415-9615-dbc8dafbdeab" providerId="ADAL" clId="{D1603A16-CC3B-410D-BA9E-E5B6E42EB7BD}" dt="2025-09-10T07:08:55.804" v="180" actId="1076"/>
          <ac:picMkLst>
            <pc:docMk/>
            <pc:sldMk cId="3124080362" sldId="258"/>
            <ac:picMk id="5" creationId="{58B8BA1E-F5A2-A5D0-CC53-FF6F677A3175}"/>
          </ac:picMkLst>
        </pc:picChg>
      </pc:sldChg>
      <pc:sldChg chg="modSp">
        <pc:chgData name="Helmi Koivumäki" userId="4e76e616-fb46-4415-9615-dbc8dafbdeab" providerId="ADAL" clId="{D1603A16-CC3B-410D-BA9E-E5B6E42EB7BD}" dt="2025-09-10T07:10:07.547" v="189" actId="14100"/>
        <pc:sldMkLst>
          <pc:docMk/>
          <pc:sldMk cId="4021534125" sldId="259"/>
        </pc:sldMkLst>
        <pc:picChg chg="mod">
          <ac:chgData name="Helmi Koivumäki" userId="4e76e616-fb46-4415-9615-dbc8dafbdeab" providerId="ADAL" clId="{D1603A16-CC3B-410D-BA9E-E5B6E42EB7BD}" dt="2025-09-10T07:10:07.547" v="189" actId="14100"/>
          <ac:picMkLst>
            <pc:docMk/>
            <pc:sldMk cId="4021534125" sldId="259"/>
            <ac:picMk id="2062" creationId="{73334790-FC34-FC16-05F2-0568313ED7E2}"/>
          </ac:picMkLst>
        </pc:picChg>
      </pc:sldChg>
      <pc:sldChg chg="modSp mod">
        <pc:chgData name="Helmi Koivumäki" userId="4e76e616-fb46-4415-9615-dbc8dafbdeab" providerId="ADAL" clId="{D1603A16-CC3B-410D-BA9E-E5B6E42EB7BD}" dt="2025-09-10T07:13:32.103" v="198" actId="403"/>
        <pc:sldMkLst>
          <pc:docMk/>
          <pc:sldMk cId="3215642331" sldId="260"/>
        </pc:sldMkLst>
        <pc:spChg chg="mod">
          <ac:chgData name="Helmi Koivumäki" userId="4e76e616-fb46-4415-9615-dbc8dafbdeab" providerId="ADAL" clId="{D1603A16-CC3B-410D-BA9E-E5B6E42EB7BD}" dt="2025-09-10T07:13:32.103" v="198" actId="403"/>
          <ac:spMkLst>
            <pc:docMk/>
            <pc:sldMk cId="3215642331" sldId="260"/>
            <ac:spMk id="3" creationId="{AB95C370-F08F-0F46-C21E-32E7EA970E2D}"/>
          </ac:spMkLst>
        </pc:spChg>
      </pc:sldChg>
      <pc:sldChg chg="modSp mod">
        <pc:chgData name="Helmi Koivumäki" userId="4e76e616-fb46-4415-9615-dbc8dafbdeab" providerId="ADAL" clId="{D1603A16-CC3B-410D-BA9E-E5B6E42EB7BD}" dt="2025-09-10T07:10:30.273" v="190" actId="113"/>
        <pc:sldMkLst>
          <pc:docMk/>
          <pc:sldMk cId="2655638477" sldId="261"/>
        </pc:sldMkLst>
        <pc:spChg chg="mod">
          <ac:chgData name="Helmi Koivumäki" userId="4e76e616-fb46-4415-9615-dbc8dafbdeab" providerId="ADAL" clId="{D1603A16-CC3B-410D-BA9E-E5B6E42EB7BD}" dt="2025-09-10T07:10:30.273" v="190" actId="113"/>
          <ac:spMkLst>
            <pc:docMk/>
            <pc:sldMk cId="2655638477" sldId="261"/>
            <ac:spMk id="4" creationId="{C6E9A429-12DE-0F35-C00C-A382A022DA67}"/>
          </ac:spMkLst>
        </pc:spChg>
      </pc:sldChg>
      <pc:sldChg chg="modSp mod">
        <pc:chgData name="Helmi Koivumäki" userId="4e76e616-fb46-4415-9615-dbc8dafbdeab" providerId="ADAL" clId="{D1603A16-CC3B-410D-BA9E-E5B6E42EB7BD}" dt="2025-09-10T07:13:02.919" v="197" actId="1076"/>
        <pc:sldMkLst>
          <pc:docMk/>
          <pc:sldMk cId="4175155347" sldId="263"/>
        </pc:sldMkLst>
        <pc:spChg chg="mod">
          <ac:chgData name="Helmi Koivumäki" userId="4e76e616-fb46-4415-9615-dbc8dafbdeab" providerId="ADAL" clId="{D1603A16-CC3B-410D-BA9E-E5B6E42EB7BD}" dt="2025-09-10T07:13:02.919" v="197" actId="1076"/>
          <ac:spMkLst>
            <pc:docMk/>
            <pc:sldMk cId="4175155347" sldId="263"/>
            <ac:spMk id="2" creationId="{DADBD905-D7DD-AF60-7A58-47E479A79D12}"/>
          </ac:spMkLst>
        </pc:spChg>
        <pc:spChg chg="mod">
          <ac:chgData name="Helmi Koivumäki" userId="4e76e616-fb46-4415-9615-dbc8dafbdeab" providerId="ADAL" clId="{D1603A16-CC3B-410D-BA9E-E5B6E42EB7BD}" dt="2025-09-10T07:12:09.179" v="191" actId="403"/>
          <ac:spMkLst>
            <pc:docMk/>
            <pc:sldMk cId="4175155347" sldId="263"/>
            <ac:spMk id="3" creationId="{41FB0C6D-4643-1E2A-686F-59E4A8415DD8}"/>
          </ac:spMkLst>
        </pc:spChg>
        <pc:picChg chg="mod">
          <ac:chgData name="Helmi Koivumäki" userId="4e76e616-fb46-4415-9615-dbc8dafbdeab" providerId="ADAL" clId="{D1603A16-CC3B-410D-BA9E-E5B6E42EB7BD}" dt="2025-09-10T07:12:16.184" v="192" actId="1076"/>
          <ac:picMkLst>
            <pc:docMk/>
            <pc:sldMk cId="4175155347" sldId="263"/>
            <ac:picMk id="4" creationId="{6D5FFEE8-2A9A-1A4A-1031-C5E8168EC900}"/>
          </ac:picMkLst>
        </pc:picChg>
        <pc:picChg chg="mod">
          <ac:chgData name="Helmi Koivumäki" userId="4e76e616-fb46-4415-9615-dbc8dafbdeab" providerId="ADAL" clId="{D1603A16-CC3B-410D-BA9E-E5B6E42EB7BD}" dt="2025-09-10T07:12:38.282" v="196" actId="1076"/>
          <ac:picMkLst>
            <pc:docMk/>
            <pc:sldMk cId="4175155347" sldId="263"/>
            <ac:picMk id="5" creationId="{DC4FDF43-8F56-2882-9A8F-FA3FE42255E6}"/>
          </ac:picMkLst>
        </pc:picChg>
      </pc:sldChg>
      <pc:sldChg chg="addSp modSp new mod">
        <pc:chgData name="Helmi Koivumäki" userId="4e76e616-fb46-4415-9615-dbc8dafbdeab" providerId="ADAL" clId="{D1603A16-CC3B-410D-BA9E-E5B6E42EB7BD}" dt="2025-09-10T07:27:43.034" v="391" actId="20577"/>
        <pc:sldMkLst>
          <pc:docMk/>
          <pc:sldMk cId="3359757960" sldId="264"/>
        </pc:sldMkLst>
        <pc:spChg chg="mod">
          <ac:chgData name="Helmi Koivumäki" userId="4e76e616-fb46-4415-9615-dbc8dafbdeab" providerId="ADAL" clId="{D1603A16-CC3B-410D-BA9E-E5B6E42EB7BD}" dt="2025-09-10T07:21:04.062" v="349" actId="113"/>
          <ac:spMkLst>
            <pc:docMk/>
            <pc:sldMk cId="3359757960" sldId="264"/>
            <ac:spMk id="2" creationId="{9D67B3A3-6D99-2C77-FB7D-B9E57B08B763}"/>
          </ac:spMkLst>
        </pc:spChg>
        <pc:spChg chg="mod">
          <ac:chgData name="Helmi Koivumäki" userId="4e76e616-fb46-4415-9615-dbc8dafbdeab" providerId="ADAL" clId="{D1603A16-CC3B-410D-BA9E-E5B6E42EB7BD}" dt="2025-09-10T07:27:43.034" v="391" actId="20577"/>
          <ac:spMkLst>
            <pc:docMk/>
            <pc:sldMk cId="3359757960" sldId="264"/>
            <ac:spMk id="3" creationId="{5AA21319-B113-57C3-891E-BFD85EF4518C}"/>
          </ac:spMkLst>
        </pc:spChg>
        <pc:picChg chg="add mod">
          <ac:chgData name="Helmi Koivumäki" userId="4e76e616-fb46-4415-9615-dbc8dafbdeab" providerId="ADAL" clId="{D1603A16-CC3B-410D-BA9E-E5B6E42EB7BD}" dt="2025-09-10T07:26:35.898" v="375" actId="1076"/>
          <ac:picMkLst>
            <pc:docMk/>
            <pc:sldMk cId="3359757960" sldId="264"/>
            <ac:picMk id="1026" creationId="{76AA157B-9E38-6ABD-EB26-33677CB06854}"/>
          </ac:picMkLst>
        </pc:picChg>
        <pc:picChg chg="add mod">
          <ac:chgData name="Helmi Koivumäki" userId="4e76e616-fb46-4415-9615-dbc8dafbdeab" providerId="ADAL" clId="{D1603A16-CC3B-410D-BA9E-E5B6E42EB7BD}" dt="2025-09-10T07:26:31.610" v="374" actId="1076"/>
          <ac:picMkLst>
            <pc:docMk/>
            <pc:sldMk cId="3359757960" sldId="264"/>
            <ac:picMk id="1028" creationId="{5D7D46D8-2127-4C5D-D2AC-9E44AE6EE29B}"/>
          </ac:picMkLst>
        </pc:picChg>
        <pc:picChg chg="add mod">
          <ac:chgData name="Helmi Koivumäki" userId="4e76e616-fb46-4415-9615-dbc8dafbdeab" providerId="ADAL" clId="{D1603A16-CC3B-410D-BA9E-E5B6E42EB7BD}" dt="2025-09-10T07:26:54.729" v="377" actId="14100"/>
          <ac:picMkLst>
            <pc:docMk/>
            <pc:sldMk cId="3359757960" sldId="264"/>
            <ac:picMk id="1030" creationId="{D8CD1CD3-7717-E4D6-CBAA-C06D272E01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866D-A2FB-4594-94C5-B5E203F5E534}" type="datetimeFigureOut">
              <a:rPr lang="fi-FI" smtClean="0"/>
              <a:t>10.9.2025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4F5B-2699-4CC9-892B-985EA023E5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69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Albert_Camu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Lainaus täältä: https://www.mitaluimmekerran.fi/2020/05/neil-degrasse-tyson-tahtitiedetta.html?m=1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14F5B-2699-4CC9-892B-985EA023E53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37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funktio = merkitys tai tehtävä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14F5B-2699-4CC9-892B-985EA023E53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2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Linkola: Pasifismi. </a:t>
            </a:r>
          </a:p>
          <a:p>
            <a:r>
              <a:rPr lang="fi-FI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Sisyfoksen myytti</a:t>
            </a:r>
            <a:r>
              <a:rPr lang="fi-FI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1942 julkaistu </a:t>
            </a:r>
            <a:r>
              <a:rPr lang="fi-FI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Albert Camus"/>
              </a:rPr>
              <a:t>Albert Camus'n</a:t>
            </a:r>
            <a:r>
              <a:rPr lang="fi-FI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essee. Ihminen on tuomittu etsimään tuloksetta merkitystä. Camus hahmottelee lähestymistapoja absurdiin elämään.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14F5B-2699-4CC9-892B-985EA023E53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72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BD71E0-3F9F-9846-4C97-D0064DBCE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Tietokirjallisuus</a:t>
            </a:r>
          </a:p>
        </p:txBody>
      </p:sp>
    </p:spTree>
    <p:extLst>
      <p:ext uri="{BB962C8B-B14F-4D97-AF65-F5344CB8AC3E}">
        <p14:creationId xmlns:p14="http://schemas.microsoft.com/office/powerpoint/2010/main" val="427268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F5795-0474-3779-42FE-BC275058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Tietokirjan luonne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95C370-F08F-0F46-C21E-32E7EA97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400"/>
              <a:t>esitetty tieto on totta ja perusteltavissa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400"/>
              <a:t>(huomioi kirjoittajan tekemät rajaukset </a:t>
            </a:r>
            <a:r>
              <a:rPr lang="fi-FI" sz="2400">
                <a:sym typeface="Wingdings" panose="05000000000000000000" pitchFamily="2" charset="2"/>
              </a:rPr>
              <a:t> asenteet, mielipiteet</a:t>
            </a:r>
            <a:r>
              <a:rPr lang="fi-FI" sz="2400"/>
              <a:t>)</a:t>
            </a:r>
          </a:p>
          <a:p>
            <a:pPr>
              <a:lnSpc>
                <a:spcPct val="150000"/>
              </a:lnSpc>
            </a:pPr>
            <a:r>
              <a:rPr lang="fi-FI" sz="2400"/>
              <a:t>asiantuntijuus: ammatti, kokemus</a:t>
            </a:r>
          </a:p>
          <a:p>
            <a:pPr>
              <a:lnSpc>
                <a:spcPct val="150000"/>
              </a:lnSpc>
            </a:pPr>
            <a:r>
              <a:rPr lang="fi-FI" sz="2400"/>
              <a:t>termit ja käsitteet (saatettu myös </a:t>
            </a:r>
            <a:r>
              <a:rPr lang="fi-FI" sz="2400" b="1"/>
              <a:t>korostaa</a:t>
            </a:r>
            <a:r>
              <a:rPr lang="fi-FI" sz="2400"/>
              <a:t>)</a:t>
            </a:r>
          </a:p>
          <a:p>
            <a:pPr>
              <a:lnSpc>
                <a:spcPct val="150000"/>
              </a:lnSpc>
            </a:pPr>
            <a:r>
              <a:rPr lang="fi-FI" sz="2400"/>
              <a:t>sisällysluettelot ja hakemistot</a:t>
            </a:r>
          </a:p>
          <a:p>
            <a:pPr>
              <a:lnSpc>
                <a:spcPct val="150000"/>
              </a:lnSpc>
            </a:pPr>
            <a:r>
              <a:rPr lang="fi-FI" sz="2400"/>
              <a:t>lähdeviitteet</a:t>
            </a:r>
          </a:p>
        </p:txBody>
      </p:sp>
    </p:spTree>
    <p:extLst>
      <p:ext uri="{BB962C8B-B14F-4D97-AF65-F5344CB8AC3E}">
        <p14:creationId xmlns:p14="http://schemas.microsoft.com/office/powerpoint/2010/main" val="321564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">
            <a:hlinkClick r:id="" action="ppaction://media"/>
            <a:extLst>
              <a:ext uri="{FF2B5EF4-FFF2-40B4-BE49-F238E27FC236}">
                <a16:creationId xmlns:a16="http://schemas.microsoft.com/office/drawing/2014/main" id="{58B8BA1E-F5A2-A5D0-CC53-FF6F677A3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656" y="3191328"/>
            <a:ext cx="693057" cy="69305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789D205-3990-BE29-A3CB-2EE55E5F53D5}"/>
              </a:ext>
            </a:extLst>
          </p:cNvPr>
          <p:cNvSpPr txBox="1"/>
          <p:nvPr/>
        </p:nvSpPr>
        <p:spPr>
          <a:xfrm>
            <a:off x="636813" y="889284"/>
            <a:ext cx="4749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/>
              <a:t>Tietokirjassa voidaan hyödyntää myös </a:t>
            </a:r>
            <a:r>
              <a:rPr lang="fi-FI" sz="2400" b="1"/>
              <a:t>kertomuksellisuutta ja kuvakieltä</a:t>
            </a:r>
            <a:r>
              <a:rPr lang="fi-FI" sz="24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/>
              <a:t>Ote kirjan esipuheesta, jonka Esko Valtaoja on kirjoittanut: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/>
          </a:p>
          <a:p>
            <a:endParaRPr lang="fi-FI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/>
              <a:t>Lisäksi eräästä arvostelusta poimittua: ”- - </a:t>
            </a:r>
            <a:r>
              <a:rPr lang="fi-FI"/>
              <a:t>omasta aiheestaan pitää osata luoda niin kiinnostava tarina, jotta se kiinnostaa niitäkin, keitä se ei kiinnosta. Ja jos joku, niin deGrasse Tyson sen tähtitieteen kohdalla todella osaa tehdä. Tarinallistaa astrofysiikan - -”</a:t>
            </a:r>
            <a:endParaRPr lang="fi-FI" sz="240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402F9ED-DB49-DE9A-6976-F69240EAA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976258" y="889284"/>
            <a:ext cx="5297146" cy="52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FBEA-43BA-4DDB-EC5F-3E40C5582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ABCE8-B7A0-F494-C9B6-528AB42C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51" y="903548"/>
            <a:ext cx="11038114" cy="1371600"/>
          </a:xfrm>
        </p:spPr>
        <p:txBody>
          <a:bodyPr>
            <a:normAutofit/>
          </a:bodyPr>
          <a:lstStyle/>
          <a:p>
            <a:r>
              <a:rPr lang="fi-FI" sz="4400" b="1"/>
              <a:t>Yleinen tietokirjallisuus</a:t>
            </a:r>
            <a:r>
              <a:rPr lang="fi-FI" sz="2800"/>
              <a:t>		</a:t>
            </a:r>
            <a:endParaRPr lang="fi-FI" sz="28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252E71-FC1E-C072-0503-7CE63376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760" y="2232047"/>
            <a:ext cx="2993571" cy="3931920"/>
          </a:xfrm>
        </p:spPr>
        <p:txBody>
          <a:bodyPr>
            <a:normAutofit/>
          </a:bodyPr>
          <a:lstStyle/>
          <a:p>
            <a:r>
              <a:rPr lang="fi-FI" sz="2000"/>
              <a:t>elämäkerrat</a:t>
            </a:r>
          </a:p>
          <a:p>
            <a:r>
              <a:rPr lang="fi-FI" sz="2000"/>
              <a:t>historia</a:t>
            </a:r>
          </a:p>
          <a:p>
            <a:r>
              <a:rPr lang="fi-FI" sz="2000"/>
              <a:t>politiikka</a:t>
            </a:r>
          </a:p>
          <a:p>
            <a:r>
              <a:rPr lang="fi-FI" sz="2000"/>
              <a:t>luonto</a:t>
            </a:r>
          </a:p>
          <a:p>
            <a:r>
              <a:rPr lang="fi-FI" sz="2000"/>
              <a:t>taide</a:t>
            </a:r>
          </a:p>
          <a:p>
            <a:r>
              <a:rPr lang="fi-FI" sz="2000"/>
              <a:t>eri alojen tietokirjat…</a:t>
            </a:r>
          </a:p>
        </p:txBody>
      </p:sp>
      <p:pic>
        <p:nvPicPr>
          <p:cNvPr id="2050" name="Picture 2" descr="Lennon - Larry Kane - Pääkaupunkiseudun Kierrätyskeskus verkkokauppa">
            <a:extLst>
              <a:ext uri="{FF2B5EF4-FFF2-40B4-BE49-F238E27FC236}">
                <a16:creationId xmlns:a16="http://schemas.microsoft.com/office/drawing/2014/main" id="{960A7689-3FA1-67F7-2A44-8A859FB6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29" y="1376430"/>
            <a:ext cx="1572429" cy="20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97B719B-323D-2016-FB78-FDAB5788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06" y="3597116"/>
            <a:ext cx="1818780" cy="25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ndemian jäljet">
            <a:extLst>
              <a:ext uri="{FF2B5EF4-FFF2-40B4-BE49-F238E27FC236}">
                <a16:creationId xmlns:a16="http://schemas.microsoft.com/office/drawing/2014/main" id="{52E4CB81-64F1-8697-C28F-56BBFF37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17" y="3597116"/>
            <a:ext cx="1821089" cy="26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ppo Turunen , Luonto ihmisen aikakaudella">
            <a:extLst>
              <a:ext uri="{FF2B5EF4-FFF2-40B4-BE49-F238E27FC236}">
                <a16:creationId xmlns:a16="http://schemas.microsoft.com/office/drawing/2014/main" id="{944CC844-B955-720C-1FB1-FA98DD94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90" y="3597116"/>
            <a:ext cx="1809868" cy="25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onardo - The Complete Paintings and Drawings - Newport">
            <a:extLst>
              <a:ext uri="{FF2B5EF4-FFF2-40B4-BE49-F238E27FC236}">
                <a16:creationId xmlns:a16="http://schemas.microsoft.com/office/drawing/2014/main" id="{85AC1260-C235-2C92-507E-2A2F31AE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07" y="1192666"/>
            <a:ext cx="1925285" cy="22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aiken käsikirja">
            <a:extLst>
              <a:ext uri="{FF2B5EF4-FFF2-40B4-BE49-F238E27FC236}">
                <a16:creationId xmlns:a16="http://schemas.microsoft.com/office/drawing/2014/main" id="{73334790-FC34-FC16-05F2-0568313E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21" y="3506154"/>
            <a:ext cx="1744654" cy="26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3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C50613-FA58-48DC-6448-291F9F83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690336"/>
            <a:ext cx="10058400" cy="1371600"/>
          </a:xfrm>
        </p:spPr>
        <p:txBody>
          <a:bodyPr>
            <a:normAutofit/>
          </a:bodyPr>
          <a:lstStyle/>
          <a:p>
            <a:r>
              <a:rPr lang="fi-FI" sz="4400" b="1"/>
              <a:t>Funktionaalinen tietokirjallisuus</a:t>
            </a:r>
            <a:endParaRPr lang="fi-FI" sz="440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C6E9A429-12DE-0F35-C00C-A382A022DA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/>
              <a:t>sanakirjat</a:t>
            </a:r>
          </a:p>
          <a:p>
            <a:r>
              <a:rPr lang="fi-FI" sz="2000"/>
              <a:t>käsityökirjat</a:t>
            </a:r>
          </a:p>
          <a:p>
            <a:r>
              <a:rPr lang="fi-FI" sz="2000"/>
              <a:t>ruuanlaitto-oppaat</a:t>
            </a:r>
          </a:p>
          <a:p>
            <a:r>
              <a:rPr lang="fi-FI" sz="2000"/>
              <a:t>kuntoiluoppaat</a:t>
            </a:r>
          </a:p>
          <a:p>
            <a:r>
              <a:rPr lang="fi-FI" sz="2000"/>
              <a:t>matkaoppaat</a:t>
            </a:r>
          </a:p>
          <a:p>
            <a:r>
              <a:rPr lang="fi-FI" sz="2000"/>
              <a:t>valokuvausoppaat</a:t>
            </a:r>
          </a:p>
          <a:p>
            <a:r>
              <a:rPr lang="fi-FI" sz="2000"/>
              <a:t>…</a:t>
            </a:r>
          </a:p>
          <a:p>
            <a:endParaRPr lang="fi-FI" sz="2000"/>
          </a:p>
          <a:p>
            <a:r>
              <a:rPr lang="fi-FI" sz="2000" b="1"/>
              <a:t>antaa ohjeita</a:t>
            </a:r>
          </a:p>
          <a:p>
            <a:r>
              <a:rPr lang="fi-FI" sz="2000" b="1"/>
              <a:t>tekijä ei niin tärkeässä osassa</a:t>
            </a:r>
          </a:p>
          <a:p>
            <a:r>
              <a:rPr lang="fi-FI" sz="2000" b="1"/>
              <a:t>lukija etsii tavoitteellisesti tietoa</a:t>
            </a:r>
          </a:p>
          <a:p>
            <a:endParaRPr lang="fi-FI"/>
          </a:p>
        </p:txBody>
      </p:sp>
      <p:pic>
        <p:nvPicPr>
          <p:cNvPr id="4098" name="Picture 2" descr="Vauva - omistajan opas">
            <a:extLst>
              <a:ext uri="{FF2B5EF4-FFF2-40B4-BE49-F238E27FC236}">
                <a16:creationId xmlns:a16="http://schemas.microsoft.com/office/drawing/2014/main" id="{0A8B56D9-50C8-7662-5693-C33A2837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12" y="3429000"/>
            <a:ext cx="1980992" cy="26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uokasienet Suomen luonnossa">
            <a:extLst>
              <a:ext uri="{FF2B5EF4-FFF2-40B4-BE49-F238E27FC236}">
                <a16:creationId xmlns:a16="http://schemas.microsoft.com/office/drawing/2014/main" id="{3CF8F9E0-F734-1198-341C-A3C0380B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56" y="2294270"/>
            <a:ext cx="1926317" cy="31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paskirja elämää varten">
            <a:extLst>
              <a:ext uri="{FF2B5EF4-FFF2-40B4-BE49-F238E27FC236}">
                <a16:creationId xmlns:a16="http://schemas.microsoft.com/office/drawing/2014/main" id="{5F2DCFBE-3C15-D9DD-929E-0F1B5F9C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11" y="3429000"/>
            <a:ext cx="1792719" cy="27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8F73C0C-4E9D-7EA6-89DE-4B6BE724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425" y="690335"/>
            <a:ext cx="1758905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26F5749-8316-D921-14B6-C95FCF4A5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343" y="2423320"/>
            <a:ext cx="1441131" cy="21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A63DD-4133-5024-32B2-AC335BBB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82121"/>
            <a:ext cx="10058400" cy="1371600"/>
          </a:xfrm>
        </p:spPr>
        <p:txBody>
          <a:bodyPr/>
          <a:lstStyle/>
          <a:p>
            <a:r>
              <a:rPr lang="fi-FI" b="1"/>
              <a:t>Mielipidekirjallisuus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A19B2C-B4DE-715D-EE3E-09FDC815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44175"/>
            <a:ext cx="6128657" cy="3931920"/>
          </a:xfrm>
        </p:spPr>
        <p:txBody>
          <a:bodyPr>
            <a:normAutofit/>
          </a:bodyPr>
          <a:lstStyle/>
          <a:p>
            <a:r>
              <a:rPr lang="fi-FI" sz="2000"/>
              <a:t>subjektiivisia ja monesti kriittisiä näkemyksiä, maailmankatsomuksia</a:t>
            </a:r>
          </a:p>
          <a:p>
            <a:r>
              <a:rPr lang="fi-FI" sz="2000"/>
              <a:t>lukijaan vetoaminen, keskustelevuus</a:t>
            </a:r>
          </a:p>
          <a:p>
            <a:r>
              <a:rPr lang="fi-FI" sz="2000"/>
              <a:t>esim. </a:t>
            </a:r>
            <a:r>
              <a:rPr lang="fi-FI" sz="2000" b="1"/>
              <a:t>pamfletti</a:t>
            </a:r>
            <a:r>
              <a:rPr lang="fi-FI" sz="2000"/>
              <a:t> eli provosoivaan tyyliin laadittu lyhyehkö mielipidekirja (kreikan </a:t>
            </a:r>
            <a:r>
              <a:rPr lang="fi-FI" sz="2000" i="1"/>
              <a:t>pamphilos</a:t>
            </a:r>
            <a:r>
              <a:rPr lang="fi-FI" sz="2000"/>
              <a:t> ’kaikkien rakastama’)</a:t>
            </a:r>
          </a:p>
          <a:p>
            <a:r>
              <a:rPr lang="fi-FI" sz="2000"/>
              <a:t>essee</a:t>
            </a:r>
          </a:p>
        </p:txBody>
      </p:sp>
      <p:pic>
        <p:nvPicPr>
          <p:cNvPr id="5122" name="Picture 2" descr="isanmaan_ja_ihmisen_cover_110x178mm_2nd-printing_spine_7-84">
            <a:extLst>
              <a:ext uri="{FF2B5EF4-FFF2-40B4-BE49-F238E27FC236}">
                <a16:creationId xmlns:a16="http://schemas.microsoft.com/office/drawing/2014/main" id="{AE2DFE65-A3C5-10CB-ADD3-94DB7DD5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1667921"/>
            <a:ext cx="2177143" cy="35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3A1E450-9AE9-5D5B-D33E-07A198A7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091" y="2804864"/>
            <a:ext cx="2206194" cy="34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BD905-D7DD-AF60-7A58-47E479A7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5305"/>
            <a:ext cx="10058400" cy="1371600"/>
          </a:xfrm>
        </p:spPr>
        <p:txBody>
          <a:bodyPr/>
          <a:lstStyle/>
          <a:p>
            <a:r>
              <a:rPr lang="fi-FI" b="1"/>
              <a:t>Tutkimuskirjallisuus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FB0C6D-4643-1E2A-686F-59E4A8415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337300" cy="3931920"/>
          </a:xfrm>
        </p:spPr>
        <p:txBody>
          <a:bodyPr>
            <a:normAutofit/>
          </a:bodyPr>
          <a:lstStyle/>
          <a:p>
            <a:r>
              <a:rPr lang="fi-FI" sz="2400"/>
              <a:t>pohjaa aiemmin tehtyihin tutkimuksiin</a:t>
            </a:r>
          </a:p>
          <a:p>
            <a:r>
              <a:rPr lang="fi-FI" sz="2400"/>
              <a:t>tiukimmat kriteerit tiedon pätevyydelle (sekä uusi, tuotettu tieto että lähteenä käytetty tieto)</a:t>
            </a:r>
          </a:p>
          <a:p>
            <a:r>
              <a:rPr lang="fi-FI" sz="2400"/>
              <a:t>laadunvarmistus: vertaisarviointi</a:t>
            </a:r>
          </a:p>
          <a:p>
            <a:r>
              <a:rPr lang="fi-FI" sz="2400"/>
              <a:t>esim. väitöskirjat ja tiedeartikkelikokoelmat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D5FFEE8-2A9A-1A4A-1031-C5E8168E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0" y="4882594"/>
            <a:ext cx="2984500" cy="107939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C4FDF43-8F56-2882-9A8F-FA3FE422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52" y="861748"/>
            <a:ext cx="2735198" cy="3897657"/>
          </a:xfrm>
          <a:prstGeom prst="rect">
            <a:avLst/>
          </a:prstGeom>
        </p:spPr>
      </p:pic>
      <p:pic>
        <p:nvPicPr>
          <p:cNvPr id="6146" name="Picture 2" descr="Väitöskirjat - UTUPub">
            <a:extLst>
              <a:ext uri="{FF2B5EF4-FFF2-40B4-BE49-F238E27FC236}">
                <a16:creationId xmlns:a16="http://schemas.microsoft.com/office/drawing/2014/main" id="{243A3A07-8F82-661F-5206-87D7E292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700" y="2797022"/>
            <a:ext cx="2371749" cy="33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5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7B3A3-6D99-2C77-FB7D-B9E57B08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Tehtävät tunnille 10.9.2025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A21319-B113-57C3-891E-BFD85EF4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52900" cy="3931920"/>
          </a:xfrm>
        </p:spPr>
        <p:txBody>
          <a:bodyPr>
            <a:normAutofit/>
          </a:bodyPr>
          <a:lstStyle/>
          <a:p>
            <a:r>
              <a:rPr lang="fi-FI" sz="2800"/>
              <a:t>Lue tietokirjan luku 44.</a:t>
            </a:r>
          </a:p>
          <a:p>
            <a:r>
              <a:rPr lang="fi-FI" sz="2800"/>
              <a:t>Tee tehtäväkirjan luvun 16 tehtävät 1, 2 ja 3.</a:t>
            </a:r>
          </a:p>
        </p:txBody>
      </p:sp>
      <p:pic>
        <p:nvPicPr>
          <p:cNvPr id="1026" name="Picture 2" descr="Petri Laukka, Ari Turunen, Solvaajat">
            <a:extLst>
              <a:ext uri="{FF2B5EF4-FFF2-40B4-BE49-F238E27FC236}">
                <a16:creationId xmlns:a16="http://schemas.microsoft.com/office/drawing/2014/main" id="{76AA157B-9E38-6ABD-EB26-33677CB06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69" y="2014194"/>
            <a:ext cx="2198011" cy="31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7D46D8-2127-4C5D-D2AC-9E44AE6E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49" y="2994633"/>
            <a:ext cx="2151897" cy="34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ero Hämäläinen on X: &quot;Loistavaa luettavaa Siperia @jussikonttinen, @hsfi.  Erinomaista tietoa itäisestä naapuristamme Venäjästä, ikiroudan alueesta.  Lukekaa! #hyväkirja #itänaapuri #ikirouta #sivistys #lukusuositus  #ilmastomuutos #eduskuntavaalit2019 ...">
            <a:extLst>
              <a:ext uri="{FF2B5EF4-FFF2-40B4-BE49-F238E27FC236}">
                <a16:creationId xmlns:a16="http://schemas.microsoft.com/office/drawing/2014/main" id="{D8CD1CD3-7717-E4D6-CBAA-C06D272E0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4630" r="9506" b="13715"/>
          <a:stretch>
            <a:fillRect/>
          </a:stretch>
        </p:blipFill>
        <p:spPr bwMode="auto">
          <a:xfrm>
            <a:off x="5366751" y="3092463"/>
            <a:ext cx="2469149" cy="31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75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230</TotalTime>
  <Words>259</Words>
  <Application>Microsoft Office PowerPoint</Application>
  <PresentationFormat>Laajakuva</PresentationFormat>
  <Paragraphs>52</Paragraphs>
  <Slides>8</Slides>
  <Notes>3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Aptos</vt:lpstr>
      <vt:lpstr>Arial</vt:lpstr>
      <vt:lpstr>Century Gothic</vt:lpstr>
      <vt:lpstr>Wingdings</vt:lpstr>
      <vt:lpstr>Savon</vt:lpstr>
      <vt:lpstr>Tietokirjallisuus</vt:lpstr>
      <vt:lpstr>Tietokirjan luonne</vt:lpstr>
      <vt:lpstr>PowerPoint-esitys</vt:lpstr>
      <vt:lpstr>Yleinen tietokirjallisuus  </vt:lpstr>
      <vt:lpstr>Funktionaalinen tietokirjallisuus</vt:lpstr>
      <vt:lpstr>Mielipidekirjallisuus</vt:lpstr>
      <vt:lpstr>Tutkimuskirjallisuus</vt:lpstr>
      <vt:lpstr>Tehtävät tunnille 10.9.2025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2024-10-29T13:49:07Z</dcterms:created>
  <dcterms:modified xsi:type="dcterms:W3CDTF">2025-09-10T07:27:49Z</dcterms:modified>
</cp:coreProperties>
</file>