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1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66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örn Wallén" userId="b0c6604b-e0ed-4630-84bf-4757aed49bd4" providerId="ADAL" clId="{44C43DAF-939F-4BCC-BAEC-366031F28068}"/>
    <pc:docChg chg="modSld">
      <pc:chgData name="Björn Wallén" userId="b0c6604b-e0ed-4630-84bf-4757aed49bd4" providerId="ADAL" clId="{44C43DAF-939F-4BCC-BAEC-366031F28068}" dt="2023-09-08T06:45:33.061" v="56" actId="20577"/>
      <pc:docMkLst>
        <pc:docMk/>
      </pc:docMkLst>
      <pc:sldChg chg="modSp mod">
        <pc:chgData name="Björn Wallén" userId="b0c6604b-e0ed-4630-84bf-4757aed49bd4" providerId="ADAL" clId="{44C43DAF-939F-4BCC-BAEC-366031F28068}" dt="2023-09-08T06:45:33.061" v="56" actId="20577"/>
        <pc:sldMkLst>
          <pc:docMk/>
          <pc:sldMk cId="2318901897" sldId="256"/>
        </pc:sldMkLst>
        <pc:spChg chg="mod">
          <ac:chgData name="Björn Wallén" userId="b0c6604b-e0ed-4630-84bf-4757aed49bd4" providerId="ADAL" clId="{44C43DAF-939F-4BCC-BAEC-366031F28068}" dt="2023-09-08T06:45:33.061" v="56" actId="20577"/>
          <ac:spMkLst>
            <pc:docMk/>
            <pc:sldMk cId="2318901897" sldId="256"/>
            <ac:spMk id="3" creationId="{4F8F833D-6F03-16F9-BB68-FF631285113E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dirty="0"/>
              <a:t>Vapaan sivistystyön valtionosuusrahoitus yhteensä</a:t>
            </a:r>
          </a:p>
        </c:rich>
      </c:tx>
      <c:layout>
        <c:manualLayout>
          <c:xMode val="edge"/>
          <c:yMode val="edge"/>
          <c:x val="0.1708263146211201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0.1712526605816064"/>
          <c:y val="0.11471428279189565"/>
          <c:w val="0.80387171752784636"/>
          <c:h val="0.81353665700004973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'[vst valtionosuudet ja yksikköhinnat 2010-2023.xlsx]Valtionosuudet'!$C$2:$P$2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'[vst valtionosuudet ja yksikköhinnat 2010-2023.xlsx]Valtionosuudet'!$C$15:$P$15</c:f>
              <c:numCache>
                <c:formatCode>#,##0</c:formatCode>
                <c:ptCount val="14"/>
                <c:pt idx="0">
                  <c:v>180803000</c:v>
                </c:pt>
                <c:pt idx="1">
                  <c:v>180479000</c:v>
                </c:pt>
                <c:pt idx="2">
                  <c:v>180607000</c:v>
                </c:pt>
                <c:pt idx="3">
                  <c:v>174978000</c:v>
                </c:pt>
                <c:pt idx="4">
                  <c:v>169586000</c:v>
                </c:pt>
                <c:pt idx="5">
                  <c:v>169242000</c:v>
                </c:pt>
                <c:pt idx="6">
                  <c:v>158186000</c:v>
                </c:pt>
                <c:pt idx="7">
                  <c:v>158735000</c:v>
                </c:pt>
                <c:pt idx="8">
                  <c:v>162201000</c:v>
                </c:pt>
                <c:pt idx="9">
                  <c:v>161602000</c:v>
                </c:pt>
                <c:pt idx="10">
                  <c:v>168464000</c:v>
                </c:pt>
                <c:pt idx="11">
                  <c:v>174093000</c:v>
                </c:pt>
                <c:pt idx="12">
                  <c:v>176043000</c:v>
                </c:pt>
                <c:pt idx="13">
                  <c:v>155648000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DC-40BE-908A-59BD4F724D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0710607"/>
        <c:axId val="2109472303"/>
      </c:lineChart>
      <c:catAx>
        <c:axId val="20707106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109472303"/>
        <c:crosses val="autoZero"/>
        <c:auto val="1"/>
        <c:lblAlgn val="ctr"/>
        <c:lblOffset val="100"/>
        <c:noMultiLvlLbl val="0"/>
      </c:catAx>
      <c:valAx>
        <c:axId val="2109472303"/>
        <c:scaling>
          <c:orientation val="minMax"/>
          <c:min val="13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0707106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16952F-4AC6-521D-2B50-5CAE26F4D7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A42F3DC-C182-F7A9-BBD5-046BA19E3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7A49957-8ADA-5C36-11B7-02CE11990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1DC4-CFA2-404B-A5C6-B932D6B1BAA1}" type="datetimeFigureOut">
              <a:rPr lang="fi-FI" smtClean="0"/>
              <a:t>8.9.2023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BDB63E-0747-A6FE-43EA-322C74104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12AD65F-98B1-B9A3-B673-E4C9CD21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D0EB-4595-49AF-A8A7-BEF60B84BA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78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DEB36F-CD5A-B284-4D63-EB7520DF4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04FF3DD-B9C4-AC45-855B-B3D4E95D40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F94C5D-3D48-E990-1237-2FBC612A5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1DC4-CFA2-404B-A5C6-B932D6B1BAA1}" type="datetimeFigureOut">
              <a:rPr lang="fi-FI" smtClean="0"/>
              <a:t>8.9.2023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A85F272-5EBF-10D8-99B3-A8F4023B2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6067998-1D4C-DC46-5656-33B6EEA61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D0EB-4595-49AF-A8A7-BEF60B84BA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023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4A4E353-3B35-0009-EBF3-CAC1E43C3E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59551F2-5CBB-09DD-6925-E89AD648AE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1C0BEA2-082A-BB96-955C-CC3F96350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1DC4-CFA2-404B-A5C6-B932D6B1BAA1}" type="datetimeFigureOut">
              <a:rPr lang="fi-FI" smtClean="0"/>
              <a:t>8.9.2023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DB1BFC4-D276-0069-3C2F-F27DF1ED2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9C828C4-08CC-5389-C8D2-C1C9093D4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D0EB-4595-49AF-A8A7-BEF60B84BA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2177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E0D77A-3983-53A3-C1AF-93D435118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42E2393-DE6C-D430-E1E0-7F376326F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EF00F85-3296-3E46-1FD3-9B573E141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1DC4-CFA2-404B-A5C6-B932D6B1BAA1}" type="datetimeFigureOut">
              <a:rPr lang="fi-FI" smtClean="0"/>
              <a:t>8.9.2023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4D5FE2B-1D7A-EA64-F6FC-984D4B3A3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6A168AB-43BD-66C1-A604-D338EBFAD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D0EB-4595-49AF-A8A7-BEF60B84BA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9623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2EB7FAA-7362-C3EF-39DB-FE9BE3B0E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5345966-F88C-B8FB-2F1C-1AFA41982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2B002EA-E999-BD5D-4072-B048655B9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1DC4-CFA2-404B-A5C6-B932D6B1BAA1}" type="datetimeFigureOut">
              <a:rPr lang="fi-FI" smtClean="0"/>
              <a:t>8.9.2023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9E74A25-2EDD-E457-6850-2E3926B2A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6457094-0B80-29A3-F232-EE88770DF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D0EB-4595-49AF-A8A7-BEF60B84BA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11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E4EC30-A28B-68BF-FD77-3C34B7D06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6DCA0F3-3243-B2D6-7AB0-2660DEA55F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8619E84-9007-12BD-DDF0-6E37D2B39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0311B31-149F-4B13-DA37-4B97398F4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1DC4-CFA2-404B-A5C6-B932D6B1BAA1}" type="datetimeFigureOut">
              <a:rPr lang="fi-FI" smtClean="0"/>
              <a:t>8.9.2023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9D1E720-D85A-FD03-23A5-186946EC7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D7CBEDF-BA0F-7938-A871-C523843FC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D0EB-4595-49AF-A8A7-BEF60B84BA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6070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53E9D2-CD56-C458-77CE-27C22D2F4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3DCA31A-1ED3-71F8-217E-8FF537C2EC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029BB92-109D-47A1-4062-35971A1F5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40BBDDFB-095D-7B4F-8DF0-33EEA9BC42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44911B1E-7187-7542-F481-A63BAE1ECA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B84E670-5A42-C4FC-79CF-711C9BE84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1DC4-CFA2-404B-A5C6-B932D6B1BAA1}" type="datetimeFigureOut">
              <a:rPr lang="fi-FI" smtClean="0"/>
              <a:t>8.9.2023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6023785-B3F7-1252-C31C-AD385A4C8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C6334950-F25A-7C1B-01D8-838045FA9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D0EB-4595-49AF-A8A7-BEF60B84BA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129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676BED2-FE50-729E-BF23-0D99E94CA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A69AEC0-4F2B-32BB-0356-08933C996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1DC4-CFA2-404B-A5C6-B932D6B1BAA1}" type="datetimeFigureOut">
              <a:rPr lang="fi-FI" smtClean="0"/>
              <a:t>8.9.2023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B791213-9DFD-B6EF-D2C9-4C70E2279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0B97F69-E76E-6417-B6BC-30641E9E9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D0EB-4595-49AF-A8A7-BEF60B84BA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544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E6D8B2C-33ED-4C62-56FF-BCD79B68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1DC4-CFA2-404B-A5C6-B932D6B1BAA1}" type="datetimeFigureOut">
              <a:rPr lang="fi-FI" smtClean="0"/>
              <a:t>8.9.2023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39B5382-C3FB-69F7-18FC-0AD19094F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5B3D33E-F063-D4C9-3899-159AFDF9E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D0EB-4595-49AF-A8A7-BEF60B84BA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0835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08A3B0-6609-191E-0E9E-B683094B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A24750-124F-BA25-F5E1-878AEAE4E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CFCF30D-D507-3D7D-BD01-724BC0B036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786C989-5A63-147C-BD88-18234BE0E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1DC4-CFA2-404B-A5C6-B932D6B1BAA1}" type="datetimeFigureOut">
              <a:rPr lang="fi-FI" smtClean="0"/>
              <a:t>8.9.2023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EE549A6-CA17-9F8A-E6D8-A8755E706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0797009-DECA-7204-4A77-01306AD09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D0EB-4595-49AF-A8A7-BEF60B84BA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858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85E1E5-C984-57B8-5D2F-7B0C2429A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4FC9B35F-1064-48FA-0EA6-D3ADCBCA39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905E2ED-AF51-904D-6281-C69FC1A9D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7C203ED-2828-8589-D585-A12061872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1DC4-CFA2-404B-A5C6-B932D6B1BAA1}" type="datetimeFigureOut">
              <a:rPr lang="fi-FI" smtClean="0"/>
              <a:t>8.9.2023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788003C-6FF2-9080-1211-1D511191C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FC155F4-D009-8319-C0B6-B1F111CF4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DD0EB-4595-49AF-A8A7-BEF60B84BA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524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FDEECAA-17C5-31C7-F248-60AD2169A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A49B733-4CF2-4771-A0BF-0D6EF4FFD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9222653-83A6-302B-F697-8F500D4549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01DC4-CFA2-404B-A5C6-B932D6B1BAA1}" type="datetimeFigureOut">
              <a:rPr lang="fi-FI" smtClean="0"/>
              <a:t>8.9.2023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2751DD1-815D-8CB7-7CBD-A1CE66952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9E39529-76A2-2885-C851-98FF828EFB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DD0EB-4595-49AF-A8A7-BEF60B84BA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870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C2EA4C8-4395-2EE8-F46B-583D03B44E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Minkälaista hyötyä ja hyvää </a:t>
            </a:r>
            <a:br>
              <a:rPr lang="fi-FI" sz="3200" dirty="0"/>
            </a:br>
            <a:r>
              <a:rPr lang="fi-FI" sz="3200" dirty="0"/>
              <a:t>vapaa sivistystyö tuottaa julkisella rahoituksella</a:t>
            </a:r>
            <a:br>
              <a:rPr lang="fi-FI" sz="3200" dirty="0"/>
            </a:br>
            <a:r>
              <a:rPr lang="fi-FI" sz="3200" dirty="0"/>
              <a:t>- miten leikkaukset vaikuttavat tähän?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F8F833D-6F03-16F9-BB68-FF63128511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Björn Wallén, puheenjohtaja Vapaa Sivistystyö ry</a:t>
            </a:r>
          </a:p>
          <a:p>
            <a:r>
              <a:rPr lang="fi-FI" dirty="0" err="1"/>
              <a:t>Teamskokous</a:t>
            </a:r>
            <a:r>
              <a:rPr lang="fi-FI" dirty="0"/>
              <a:t> mediatapaaminen</a:t>
            </a:r>
          </a:p>
          <a:p>
            <a:r>
              <a:rPr lang="fi-FI" dirty="0"/>
              <a:t>8.9.2023 </a:t>
            </a:r>
            <a:r>
              <a:rPr lang="fi-FI"/>
              <a:t>klo 10-11 </a:t>
            </a:r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5704A965-2DB8-29A5-7401-0F0211EAD5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5873" y="94295"/>
            <a:ext cx="3270151" cy="85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901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4E0C3B-D318-3456-2F25-09BEC030D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Vapaan sivistystyön lainmukaiset tehtävät ja tavoitteet (2009/1765)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016215F-1B0F-713E-4456-D4668F1200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i-FI" i="1" dirty="0">
                <a:highlight>
                  <a:srgbClr val="FFFF00"/>
                </a:highlight>
              </a:rPr>
              <a:t>Kansanopistot</a:t>
            </a:r>
            <a:r>
              <a:rPr lang="fi-FI" i="1" dirty="0"/>
              <a:t> ovat kokopäiväistä opetusta antavia sisä-oppilaitoksia, jotka järjestävät nuorille ja aikuisille omaehtoisia opintoja, edistävät opiskelijoiden opiskeluvalmiuksia sekä kasvattavat heitä yksilöinä ja yhteiskunnan jäseninä.</a:t>
            </a:r>
          </a:p>
          <a:p>
            <a:pPr marL="0" indent="0">
              <a:buNone/>
            </a:pPr>
            <a:r>
              <a:rPr lang="fi-FI" i="1" dirty="0">
                <a:highlight>
                  <a:srgbClr val="FFFF00"/>
                </a:highlight>
              </a:rPr>
              <a:t>Kesäyliopistot</a:t>
            </a:r>
            <a:r>
              <a:rPr lang="fi-FI" i="1" dirty="0"/>
              <a:t> ovat alueellisen koulutustarjonnan oppilaitoksia, joiden toiminnassa painottuvat avoin korkeakouluopetus sekä alueen muihin osaamis- ja sivistystarpeisiin vastaaminen ottaen huomioon myös korkeakoulutettu väestö.</a:t>
            </a:r>
          </a:p>
          <a:p>
            <a:pPr marL="0" indent="0">
              <a:buNone/>
            </a:pPr>
            <a:r>
              <a:rPr lang="fi-FI" i="1" dirty="0">
                <a:highlight>
                  <a:srgbClr val="FFFF00"/>
                </a:highlight>
              </a:rPr>
              <a:t>Liikunnan koulutuskeskukset </a:t>
            </a:r>
            <a:r>
              <a:rPr lang="fi-FI" i="1" dirty="0"/>
              <a:t>ovat kokopäiväistä opetusta antavia valtakunnallisia sisäoppilaitoksia tai alueellisia oppilaitoksia, joiden tehtävänä on järjestää liikuntaharrastusta, hyvinvointia ja terveyttä edistävää koulutusta koko väestölle sekä liikunnan järjestö- ja seuratoimintaa palvelevaa koulutusta ja valmennustoimintaa.</a:t>
            </a:r>
          </a:p>
          <a:p>
            <a:pPr marL="0" indent="0">
              <a:buNone/>
            </a:pPr>
            <a:r>
              <a:rPr lang="fi-FI" i="1" dirty="0">
                <a:highlight>
                  <a:srgbClr val="FFFF00"/>
                </a:highlight>
              </a:rPr>
              <a:t>Opintokeskukset </a:t>
            </a:r>
            <a:r>
              <a:rPr lang="fi-FI" i="1" dirty="0"/>
              <a:t>toimivat valtakunnallisina oppilaitoksina järjestämällä opintoja itse sekä yhdessä kansalais- ja kulttuurijärjestöjen kanssa elinikäisen oppimisen, hyvinvoinnin ja aktiivisen kansalaisuuden sekä demokratian ja kansalaisyhteiskunnan toiminnan edistämiseksi.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482D38CF-8152-E404-DB7A-7242710AA2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sv-SE" sz="2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 §: </a:t>
            </a:r>
            <a:r>
              <a:rPr kumimoji="0" lang="fi-FI" sz="2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Vapaan sivistystyön tarkoituksena on järjestää elinikäisen oppimisen periaatteen pohjalta yhteiskunnan eheyttä, tasa-arvoa ja aktiivista kansalaisuutta tukevaa koulutusta.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fi-FI" sz="2600" i="1" dirty="0">
              <a:solidFill>
                <a:prstClr val="black"/>
              </a:solidFill>
              <a:latin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fi-FI" sz="2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Vapaana sivistystyönä järjestettävän koulutuksen tavoitteena on edistää ihmisten monipuolista kehittymistä, hyvinvointia sekä kansanvaltaisuuden, moniarvoisuuden, kestävän kehityksen, monikulttuurisuuden ja kansainvälisyyden toteutumista. Vapaassa sivistystyössä korostuu omaehtoinen oppiminen, yhteisöllisyys ja osallisuus.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fi-FI" sz="2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fi-FI" sz="2600" i="1" dirty="0">
                <a:solidFill>
                  <a:prstClr val="black"/>
                </a:solidFill>
              </a:rPr>
              <a:t>2§: </a:t>
            </a:r>
            <a:r>
              <a:rPr lang="fi-FI" sz="2600" i="1" dirty="0"/>
              <a:t>Vapaan sivistystyön oppilaitoksia ovat kansalaisopistot, kansanopistot, kesäyliopistot, liikunnan koulutuskeskukset ja opintokeskukset.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fi-FI" sz="2600" i="1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fi-FI" sz="2500" i="1" dirty="0">
                <a:highlight>
                  <a:srgbClr val="FFFF00"/>
                </a:highlight>
              </a:rPr>
              <a:t>Kansalaisopistot </a:t>
            </a:r>
            <a:r>
              <a:rPr lang="fi-FI" sz="2500" i="1" dirty="0"/>
              <a:t>ovat paikallisiin ja alueellisiin sivistystarpeisiin pohjautuvia oppilaitoksia, jotka tarjoavat mahdollisuuksia omaehtoiselle oppimiselle ja kansalaisvalmiuksien kehittämiselle.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fi-FI" sz="25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fi-FI" sz="1800" b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peak Pro"/>
                <a:ea typeface="+mn-ea"/>
                <a:cs typeface="+mn-cs"/>
              </a:rPr>
              <a:t>§: </a:t>
            </a:r>
            <a:r>
              <a:rPr kumimoji="0" lang="fi-FI" sz="15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peak Pro"/>
                <a:ea typeface="+mn-ea"/>
                <a:cs typeface="+mn-cs"/>
              </a:rPr>
              <a:t>Vapaan sivistystyön tarkoituksena on järjestää </a:t>
            </a:r>
            <a:r>
              <a:rPr kumimoji="0" lang="fi-FI" sz="15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peak Pro"/>
                <a:ea typeface="+mn-ea"/>
                <a:cs typeface="+mn-cs"/>
              </a:rPr>
              <a:t>elinikäisen oppimisen periaatteen pohjalta yhteiskunnan eheyttä, tasa-arvoa ja aktiivista kansalaisuutta tukevaa </a:t>
            </a:r>
            <a:r>
              <a:rPr kumimoji="0" lang="fi-FI" sz="1500" b="1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peak Pro"/>
                <a:ea typeface="+mn-ea"/>
                <a:cs typeface="+mn-cs"/>
              </a:rPr>
              <a:t>koulutust</a:t>
            </a:r>
            <a:endParaRPr kumimoji="0" lang="fi-FI" sz="15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peak Pro"/>
              <a:ea typeface="+mn-ea"/>
              <a:cs typeface="+mn-cs"/>
            </a:endParaRP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1B0B1C8D-CCC6-D077-C4BC-9F5ABF21E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8092" y="20908"/>
            <a:ext cx="3021629" cy="78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539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5B68C7C-3D99-9FD9-4DF1-85E0019BD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200" dirty="0"/>
              <a:t>Vapaan sivistystyön hyötyä ja hyvää yhteiskunnalle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DCBE873-57A2-0AF8-9E92-D386018D23E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Osaamisen tunnistaminen ja tunnustaminen yleistyy = opiskelijoiden etu, työelämäkytkös</a:t>
            </a:r>
          </a:p>
          <a:p>
            <a:r>
              <a:rPr lang="fi-FI" sz="2000" dirty="0"/>
              <a:t>Ketterä koulutustoiminta kohtaa kansalaisten sivistystarpeet = kustannustehokasta</a:t>
            </a:r>
          </a:p>
          <a:p>
            <a:r>
              <a:rPr lang="fi-FI" sz="2000" dirty="0"/>
              <a:t>Taloudelliset myönteiset vaikutukset = 1 euro tuottaa jopa 4 euron edestä sivistys- ja osaamis-hyötyä miljoonalle suomalaiselle vuosittain</a:t>
            </a:r>
          </a:p>
          <a:p>
            <a:r>
              <a:rPr lang="fi-FI" sz="2000" dirty="0"/>
              <a:t>Koulutuksellinen saavutettavuus paranee = kattava oppilaitosverkosto, matala kynnys</a:t>
            </a:r>
          </a:p>
          <a:p>
            <a:r>
              <a:rPr lang="fi-FI" sz="2000" dirty="0"/>
              <a:t>Yhteisöllisyys kartuttaa sosiaalista pääomaa = edistää eheyttä, vastalääke polarisoitumiseen</a:t>
            </a:r>
          </a:p>
          <a:p>
            <a:r>
              <a:rPr lang="fi-FI" sz="2000" dirty="0"/>
              <a:t>Aktiivinen kansalaisuus toteutuu =elinvoimainen kansalaisyhteiskunta on demokratian edellytys, vapaaehtoistyön suuri merkitys kansan-taloudelle.</a:t>
            </a:r>
          </a:p>
          <a:p>
            <a:endParaRPr lang="fi-FI" sz="2000" dirty="0"/>
          </a:p>
          <a:p>
            <a:endParaRPr lang="fi-FI" sz="2000" dirty="0"/>
          </a:p>
          <a:p>
            <a:endParaRPr lang="fi-FI" sz="2000" dirty="0"/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7843C9-A2B9-D49F-8A72-B6C1036AE5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fi-FI" sz="2000"/>
          </a:p>
          <a:p>
            <a:r>
              <a:rPr lang="fi-FI" sz="2000"/>
              <a:t>Maahanmuuttajien </a:t>
            </a:r>
            <a:r>
              <a:rPr lang="fi-FI" sz="2000" dirty="0"/>
              <a:t>kokonaisvaltainen kohtaaminen = onnistuneet kotoutumispolut, esimerkkinä ukrainalaiset</a:t>
            </a:r>
          </a:p>
          <a:p>
            <a:r>
              <a:rPr lang="fi-FI" sz="2000" dirty="0"/>
              <a:t>Aikuisten perustaidot kuntoon = lisää osaajia koulutukseen ja työelämään</a:t>
            </a:r>
          </a:p>
          <a:p>
            <a:r>
              <a:rPr lang="fi-FI" sz="2000" dirty="0"/>
              <a:t>Harrastuksista on kokonaisvaltaista hyötyä = kansalaistaidot kehittyvät läpi elämän</a:t>
            </a:r>
          </a:p>
          <a:p>
            <a:r>
              <a:rPr lang="fi-FI" sz="2000" dirty="0"/>
              <a:t>Liikunnallisuus toteutuu lapsista ikäihmisiin = terveelliset elämäntavat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Nuorten ja aikuisten eri elämäntilanteiden huomiointi = uutta suuntaa elämän nivelvaiheissa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Polkujen rakentaminen korkeakouluihin = avoimen yliopiston kurssit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fi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fi-FI" sz="2000" dirty="0"/>
          </a:p>
          <a:p>
            <a:pPr marL="0" indent="0">
              <a:buNone/>
            </a:pPr>
            <a:endParaRPr lang="fi-FI" sz="2000" dirty="0"/>
          </a:p>
          <a:p>
            <a:pPr marL="0" indent="0">
              <a:buNone/>
            </a:pPr>
            <a:endParaRPr lang="fi-FI" sz="2000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D177CDAE-697E-A00A-0353-01DD64E866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6554" y="29106"/>
            <a:ext cx="3018059" cy="78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555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A75D6FF-A297-FC98-7A49-0DD0DFEFD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Miten hallitusohjelmassa olevat leikkaukset heikentävät vapaan sivistystyön toimintaedellytyksiä hallituskaudella - 1?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77411F4-36FE-B073-5639-080E38AF1EB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sz="1800" dirty="0"/>
              <a:t>Historiallisen suuret </a:t>
            </a: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-25 milj. €</a:t>
            </a:r>
            <a:r>
              <a:rPr lang="fi-FI" sz="1800" dirty="0"/>
              <a:t> leikkaukset ovat epäsuhtaisia = rapauttavat Suomen suurimman aikuiskoulutustoimijan rakenteita.</a:t>
            </a:r>
          </a:p>
          <a:p>
            <a:r>
              <a:rPr lang="fi-FI" sz="1800" dirty="0"/>
              <a:t>Leikkausten perusoletus opiskelijamaksujen korottamisesta = ristiriita perustuslain sivistyksellisten oikeuksien kanssa – 16§: ”</a:t>
            </a:r>
            <a:r>
              <a:rPr lang="fi-FI" sz="1800" dirty="0" err="1"/>
              <a:t>jokaiselle..yhtäläinen</a:t>
            </a:r>
            <a:r>
              <a:rPr lang="fi-FI" sz="1800" dirty="0"/>
              <a:t> oikeus kehittää itseään varattomuuden sitä estämättä.”</a:t>
            </a:r>
          </a:p>
          <a:p>
            <a:r>
              <a:rPr lang="fi-FI" sz="1800" dirty="0"/>
              <a:t>Vapaan sivistystyön tarjonta supistuu = koulutuksen saavutettavuus kärsii.</a:t>
            </a:r>
          </a:p>
          <a:p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Oppilaitosverkosto kaventuisi ja kattavat koulutuspalvelut häviäisivät varsinkin pienistä kunnista = alueellinen eriarvoistuminen kiihtyy.</a:t>
            </a:r>
          </a:p>
          <a:p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Rahoitusleikkaukset vaarantaisivat suomalaisten yhdenvertaiset mahdollisuudet jatkuvaan oppimiseen = työikäisten opiskelu vaikeutuu.</a:t>
            </a:r>
            <a:endParaRPr lang="fi-FI" sz="1800" dirty="0"/>
          </a:p>
          <a:p>
            <a:endParaRPr lang="fi-FI" sz="1800" dirty="0"/>
          </a:p>
          <a:p>
            <a:endParaRPr lang="fi-FI" sz="2000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2EF5C70-E5F2-F8DF-45CD-9CD5B9AD51D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Kuntien mahdollisuudet edistää kuntalaisten hyvinvointia ja osaamista kaventuvat.</a:t>
            </a:r>
          </a:p>
          <a:p>
            <a:pPr fontAlgn="base"/>
            <a:r>
              <a:rPr lang="fi-FI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Järjestötoimijoiden ja vapaaehtoisten koulutus vähenisi = osaava kansalaisyhteiskunta rapautuisi. </a:t>
            </a:r>
          </a:p>
          <a:p>
            <a:pPr fontAlgn="base"/>
            <a:r>
              <a:rPr lang="fi-F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Leikkaukset heikentäisivät myös opetushenkilöstön sekä hallinto- ja tukipalveluhenkilöstön työllisyyttä koko Suomessa = irtisanomiset.</a:t>
            </a:r>
          </a:p>
          <a:p>
            <a:pPr fontAlgn="base"/>
            <a:r>
              <a:rPr lang="fi-FI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Vähävaraisten sekä erityisryhmien opiskelijoiden opiskelumahdollisuudet kuihtuvat olemattomiin = lakisääteiset tehtävät eivät toteudu.</a:t>
            </a:r>
          </a:p>
          <a:p>
            <a:pPr fontAlgn="base"/>
            <a:r>
              <a:rPr lang="fi-FI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Kurssimaksujen nousu suosii hyväosaisia = koulutus kasautuu entisestään jo hyvin koulutetuille.</a:t>
            </a:r>
          </a:p>
          <a:p>
            <a:pPr fontAlgn="base"/>
            <a:r>
              <a:rPr lang="fi-FI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Opintokeskusten ja kesäyliopistojen rahoitus vähenee jopa 40% = laajat kerrannaisvaikutukset kansalaisyhteiskuntaan, demokratiaan ja </a:t>
            </a:r>
            <a:r>
              <a:rPr lang="fi-FI" sz="1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korkeakoulutuksen saavutettavuuteen.</a:t>
            </a:r>
            <a:endParaRPr lang="fi-FI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fontAlgn="base"/>
            <a:endParaRPr lang="fi-FI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fontAlgn="base"/>
            <a:endParaRPr lang="fi-FI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fontAlgn="base"/>
            <a:endParaRPr lang="fi-FI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i-FI" sz="1800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E0167CC9-2C1D-2FB8-9AC2-913AC9B20D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5670" y="0"/>
            <a:ext cx="2707690" cy="70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710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4DF55BE-B4AB-4BA1-BDE1-E9F7FB3F1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A75D6FF-A297-FC98-7A49-0DD0DFEFD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1460"/>
            <a:ext cx="5981278" cy="12696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 err="1"/>
              <a:t>Miten</a:t>
            </a:r>
            <a:r>
              <a:rPr lang="en-US" sz="2400" dirty="0"/>
              <a:t> </a:t>
            </a:r>
            <a:r>
              <a:rPr lang="en-US" sz="2400" dirty="0" err="1"/>
              <a:t>hallitusohjelmassa</a:t>
            </a:r>
            <a:r>
              <a:rPr lang="en-US" sz="2400" dirty="0"/>
              <a:t> </a:t>
            </a:r>
            <a:r>
              <a:rPr lang="en-US" sz="2400" dirty="0" err="1"/>
              <a:t>olevat</a:t>
            </a:r>
            <a:r>
              <a:rPr lang="en-US" sz="2400" dirty="0"/>
              <a:t> </a:t>
            </a:r>
            <a:r>
              <a:rPr lang="en-US" sz="2400" dirty="0" err="1"/>
              <a:t>leikkaukset</a:t>
            </a:r>
            <a:r>
              <a:rPr lang="en-US" sz="2400" dirty="0"/>
              <a:t> </a:t>
            </a:r>
            <a:r>
              <a:rPr lang="en-US" sz="2400" dirty="0" err="1"/>
              <a:t>heikentävät</a:t>
            </a:r>
            <a:r>
              <a:rPr lang="en-US" sz="2400" dirty="0"/>
              <a:t> </a:t>
            </a:r>
            <a:r>
              <a:rPr lang="en-US" sz="2400" dirty="0" err="1"/>
              <a:t>vapaan</a:t>
            </a:r>
            <a:r>
              <a:rPr lang="en-US" sz="2400" dirty="0"/>
              <a:t> </a:t>
            </a:r>
            <a:r>
              <a:rPr lang="en-US" sz="2400" dirty="0" err="1"/>
              <a:t>sivistystyön</a:t>
            </a:r>
            <a:r>
              <a:rPr lang="en-US" sz="2400" dirty="0"/>
              <a:t> </a:t>
            </a:r>
            <a:r>
              <a:rPr lang="en-US" sz="2400" dirty="0" err="1"/>
              <a:t>toimintaedellytyksiä</a:t>
            </a:r>
            <a:r>
              <a:rPr lang="en-US" sz="2400" dirty="0"/>
              <a:t> </a:t>
            </a:r>
            <a:r>
              <a:rPr lang="en-US" sz="2400" dirty="0" err="1"/>
              <a:t>hallituskaudella</a:t>
            </a:r>
            <a:r>
              <a:rPr lang="en-US" sz="2400" dirty="0"/>
              <a:t> - 2? 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E0167CC9-2C1D-2FB8-9AC2-913AC9B20D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4649" y="112259"/>
            <a:ext cx="4883223" cy="1269638"/>
          </a:xfrm>
          <a:prstGeom prst="rect">
            <a:avLst/>
          </a:prstGeom>
        </p:spPr>
      </p:pic>
      <p:graphicFrame>
        <p:nvGraphicFramePr>
          <p:cNvPr id="11" name="Taulukko 10">
            <a:extLst>
              <a:ext uri="{FF2B5EF4-FFF2-40B4-BE49-F238E27FC236}">
                <a16:creationId xmlns:a16="http://schemas.microsoft.com/office/drawing/2014/main" id="{6ECEE851-AA38-EB81-80F4-45F5704AFA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991959"/>
              </p:ext>
            </p:extLst>
          </p:nvPr>
        </p:nvGraphicFramePr>
        <p:xfrm>
          <a:off x="6755891" y="1812964"/>
          <a:ext cx="5180737" cy="39036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9363">
                  <a:extLst>
                    <a:ext uri="{9D8B030D-6E8A-4147-A177-3AD203B41FA5}">
                      <a16:colId xmlns:a16="http://schemas.microsoft.com/office/drawing/2014/main" val="1381222803"/>
                    </a:ext>
                  </a:extLst>
                </a:gridCol>
                <a:gridCol w="1128402">
                  <a:extLst>
                    <a:ext uri="{9D8B030D-6E8A-4147-A177-3AD203B41FA5}">
                      <a16:colId xmlns:a16="http://schemas.microsoft.com/office/drawing/2014/main" val="2734738752"/>
                    </a:ext>
                  </a:extLst>
                </a:gridCol>
                <a:gridCol w="942235">
                  <a:extLst>
                    <a:ext uri="{9D8B030D-6E8A-4147-A177-3AD203B41FA5}">
                      <a16:colId xmlns:a16="http://schemas.microsoft.com/office/drawing/2014/main" val="1104308765"/>
                    </a:ext>
                  </a:extLst>
                </a:gridCol>
                <a:gridCol w="1099628">
                  <a:extLst>
                    <a:ext uri="{9D8B030D-6E8A-4147-A177-3AD203B41FA5}">
                      <a16:colId xmlns:a16="http://schemas.microsoft.com/office/drawing/2014/main" val="486567488"/>
                    </a:ext>
                  </a:extLst>
                </a:gridCol>
                <a:gridCol w="271109">
                  <a:extLst>
                    <a:ext uri="{9D8B030D-6E8A-4147-A177-3AD203B41FA5}">
                      <a16:colId xmlns:a16="http://schemas.microsoft.com/office/drawing/2014/main" val="1817681468"/>
                    </a:ext>
                  </a:extLst>
                </a:gridCol>
              </a:tblGrid>
              <a:tr h="299457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 dirty="0">
                          <a:effectLst/>
                        </a:rPr>
                        <a:t>Suoritteet valtion talousarviossa 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extLst>
                  <a:ext uri="{0D108BD9-81ED-4DB2-BD59-A6C34878D82A}">
                    <a16:rowId xmlns:a16="http://schemas.microsoft.com/office/drawing/2014/main" val="3117928459"/>
                  </a:ext>
                </a:extLst>
              </a:tr>
              <a:tr h="806472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 dirty="0">
                          <a:effectLst/>
                        </a:rPr>
                        <a:t>Oppilaitosmuoto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>
                          <a:effectLst/>
                        </a:rPr>
                        <a:t>Yhdistelmä TA 2023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u="none" strike="noStrike">
                          <a:effectLst/>
                        </a:rPr>
                        <a:t>VM:n esitys 2024</a:t>
                      </a:r>
                      <a:endParaRPr lang="fi-FI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300" b="1" u="none" strike="noStrike" dirty="0">
                          <a:effectLst/>
                        </a:rPr>
                        <a:t>suoritetyyppi</a:t>
                      </a:r>
                      <a:endParaRPr lang="fi-FI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280759"/>
                  </a:ext>
                </a:extLst>
              </a:tr>
              <a:tr h="55296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Kansalaisopistot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   1 698 839 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  1 464 362 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>
                          <a:effectLst/>
                        </a:rPr>
                        <a:t>opetustunti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459362"/>
                  </a:ext>
                </a:extLst>
              </a:tr>
              <a:tr h="55296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Kansanopistot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      241 834 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     230 940 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>
                          <a:effectLst/>
                        </a:rPr>
                        <a:t>opiskelijaviikko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02125"/>
                  </a:ext>
                </a:extLst>
              </a:tr>
              <a:tr h="55296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Opintokeskukset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      158 984 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       92 936 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>
                          <a:effectLst/>
                        </a:rPr>
                        <a:t>opetustunti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721646"/>
                  </a:ext>
                </a:extLst>
              </a:tr>
              <a:tr h="55296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Kesäyliopistot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        52 711 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       31 800 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>
                          <a:effectLst/>
                        </a:rPr>
                        <a:t>opetustunti</a:t>
                      </a:r>
                      <a:endParaRPr lang="fi-FI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903107"/>
                  </a:ext>
                </a:extLst>
              </a:tr>
              <a:tr h="58591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Liikunnan koulutuskeskukset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      279 900 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     256 329 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1300" u="none" strike="noStrike" dirty="0" err="1">
                          <a:effectLst/>
                        </a:rPr>
                        <a:t>opiskelijavuorok</a:t>
                      </a:r>
                      <a:r>
                        <a:rPr lang="fi-FI" sz="1300" u="none" strike="noStrike" dirty="0">
                          <a:effectLst/>
                        </a:rPr>
                        <a:t>.</a:t>
                      </a:r>
                      <a:endParaRPr lang="fi-FI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4" marR="6424" marT="6424" marB="0" anchor="b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336142"/>
                  </a:ext>
                </a:extLst>
              </a:tr>
            </a:tbl>
          </a:graphicData>
        </a:graphic>
      </p:graphicFrame>
      <p:graphicFrame>
        <p:nvGraphicFramePr>
          <p:cNvPr id="14" name="Kaavio 13">
            <a:extLst>
              <a:ext uri="{FF2B5EF4-FFF2-40B4-BE49-F238E27FC236}">
                <a16:creationId xmlns:a16="http://schemas.microsoft.com/office/drawing/2014/main" id="{F6CBD700-16A8-4A51-8A7E-E062FF2C59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4159367"/>
              </p:ext>
            </p:extLst>
          </p:nvPr>
        </p:nvGraphicFramePr>
        <p:xfrm>
          <a:off x="438169" y="1772558"/>
          <a:ext cx="5662324" cy="4375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kstiruutu 14">
            <a:extLst>
              <a:ext uri="{FF2B5EF4-FFF2-40B4-BE49-F238E27FC236}">
                <a16:creationId xmlns:a16="http://schemas.microsoft.com/office/drawing/2014/main" id="{0460B933-CBF7-57C7-EEF6-AEF66C898F65}"/>
              </a:ext>
            </a:extLst>
          </p:cNvPr>
          <p:cNvSpPr txBox="1"/>
          <p:nvPr/>
        </p:nvSpPr>
        <p:spPr>
          <a:xfrm>
            <a:off x="438169" y="6147726"/>
            <a:ext cx="5971507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050" dirty="0"/>
              <a:t>Oppilaitosmuotojen </a:t>
            </a:r>
            <a:r>
              <a:rPr lang="fi-FI" sz="1050" dirty="0" err="1"/>
              <a:t>vos</a:t>
            </a:r>
            <a:r>
              <a:rPr lang="fi-FI" sz="1050" dirty="0"/>
              <a:t>-rahoitus yhteensä ilman maahanmuuttajakoulutusta ja oppivelvollisten </a:t>
            </a:r>
          </a:p>
          <a:p>
            <a:r>
              <a:rPr lang="fi-FI" sz="1050" dirty="0"/>
              <a:t>opiskelijamaksuosuutta.  Vertailukelpoinen aikasarja.</a:t>
            </a:r>
          </a:p>
          <a:p>
            <a:r>
              <a:rPr lang="fi-FI" sz="1050" dirty="0"/>
              <a:t>Vapaan sivistystyön suoritteiden valtionosuusrahoitus, joka vastaa oikealla kaaviossa esitettyjä suoritteita.</a:t>
            </a: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BB99F0D8-54CA-208C-BC84-686843EC5585}"/>
              </a:ext>
            </a:extLst>
          </p:cNvPr>
          <p:cNvSpPr txBox="1"/>
          <p:nvPr/>
        </p:nvSpPr>
        <p:spPr>
          <a:xfrm>
            <a:off x="8162308" y="6301614"/>
            <a:ext cx="32351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dirty="0"/>
              <a:t>Talousarviomomentit 29.10.31 ja 29.90.30 (29.90.52)</a:t>
            </a:r>
          </a:p>
        </p:txBody>
      </p:sp>
    </p:spTree>
    <p:extLst>
      <p:ext uri="{BB962C8B-B14F-4D97-AF65-F5344CB8AC3E}">
        <p14:creationId xmlns:p14="http://schemas.microsoft.com/office/powerpoint/2010/main" val="779852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0C1C52F551C1347B8CF2BAA2ECD1488" ma:contentTypeVersion="17" ma:contentTypeDescription="Luo uusi asiakirja." ma:contentTypeScope="" ma:versionID="ae3d2768028daf07142ea9f0cbd23c85">
  <xsd:schema xmlns:xsd="http://www.w3.org/2001/XMLSchema" xmlns:xs="http://www.w3.org/2001/XMLSchema" xmlns:p="http://schemas.microsoft.com/office/2006/metadata/properties" xmlns:ns2="b9303c01-555a-46a6-a827-0706c5d629ae" xmlns:ns3="046b3af5-9d0f-46a2-a6ab-4805b6ac86df" targetNamespace="http://schemas.microsoft.com/office/2006/metadata/properties" ma:root="true" ma:fieldsID="26f831aac8acc5a1cee1ad1b5af93f7c" ns2:_="" ns3:_="">
    <xsd:import namespace="b9303c01-555a-46a6-a827-0706c5d629ae"/>
    <xsd:import namespace="046b3af5-9d0f-46a2-a6ab-4805b6ac86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03c01-555a-46a6-a827-0706c5d629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d0f0699f-5535-473f-b3dc-0627e4e18c4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6b3af5-9d0f-46a2-a6ab-4805b6ac86d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e9ddcac-d3cc-40c3-a317-5ce41ac267ca}" ma:internalName="TaxCatchAll" ma:showField="CatchAllData" ma:web="046b3af5-9d0f-46a2-a6ab-4805b6ac86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46b3af5-9d0f-46a2-a6ab-4805b6ac86df" xsi:nil="true"/>
    <lcf76f155ced4ddcb4097134ff3c332f xmlns="b9303c01-555a-46a6-a827-0706c5d629a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D577C5F-E860-4BF4-BA78-F92B8C232E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303c01-555a-46a6-a827-0706c5d629ae"/>
    <ds:schemaRef ds:uri="046b3af5-9d0f-46a2-a6ab-4805b6ac86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D2DAC8-CB91-4B39-87D4-2C995BCFF8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6E22EB-BAD1-4E67-A414-BABAB8E22993}">
  <ds:schemaRefs>
    <ds:schemaRef ds:uri="http://schemas.microsoft.com/office/2006/metadata/properties"/>
    <ds:schemaRef ds:uri="http://schemas.microsoft.com/office/infopath/2007/PartnerControls"/>
    <ds:schemaRef ds:uri="046b3af5-9d0f-46a2-a6ab-4805b6ac86df"/>
    <ds:schemaRef ds:uri="b9303c01-555a-46a6-a827-0706c5d629a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654</Words>
  <Application>Microsoft Office PowerPoint</Application>
  <PresentationFormat>Laajakuva</PresentationFormat>
  <Paragraphs>84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Speak Pro</vt:lpstr>
      <vt:lpstr>Times New Roman</vt:lpstr>
      <vt:lpstr>Office-teema</vt:lpstr>
      <vt:lpstr>Minkälaista hyötyä ja hyvää  vapaa sivistystyö tuottaa julkisella rahoituksella - miten leikkaukset vaikuttavat tähän?</vt:lpstr>
      <vt:lpstr>Vapaan sivistystyön lainmukaiset tehtävät ja tavoitteet (2009/1765)</vt:lpstr>
      <vt:lpstr>Vapaan sivistystyön hyötyä ja hyvää yhteiskunnalle</vt:lpstr>
      <vt:lpstr>Miten hallitusohjelmassa olevat leikkaukset heikentävät vapaan sivistystyön toimintaedellytyksiä hallituskaudella - 1? </vt:lpstr>
      <vt:lpstr>Miten hallitusohjelmassa olevat leikkaukset heikentävät vapaan sivistystyön toimintaedellytyksiä hallituskaudella - 2?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Minkälaista hyötyä ja hyvää  vapaa sivistystyö tuottaa julkisella rahoituksella - miten leikkaukset vaikuttavat tähän?</dc:title>
  <dc:creator>Björn Wallén</dc:creator>
  <cp:lastModifiedBy>Björn Wallén</cp:lastModifiedBy>
  <cp:revision>3</cp:revision>
  <dcterms:created xsi:type="dcterms:W3CDTF">2023-09-05T13:03:22Z</dcterms:created>
  <dcterms:modified xsi:type="dcterms:W3CDTF">2023-09-08T06:45:37Z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0x01010040C1C52F551C1347B8CF2BAA2ECD1488</vt:lpwstr>
  </property>
</Properties>
</file>