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371" r:id="rId3"/>
    <p:sldId id="372" r:id="rId4"/>
    <p:sldId id="373" r:id="rId5"/>
    <p:sldId id="261" r:id="rId6"/>
    <p:sldId id="355" r:id="rId7"/>
    <p:sldId id="340" r:id="rId8"/>
    <p:sldId id="341" r:id="rId9"/>
    <p:sldId id="267" r:id="rId10"/>
    <p:sldId id="361" r:id="rId11"/>
    <p:sldId id="270" r:id="rId12"/>
    <p:sldId id="258" r:id="rId13"/>
    <p:sldId id="376" r:id="rId14"/>
    <p:sldId id="348" r:id="rId15"/>
    <p:sldId id="356" r:id="rId16"/>
    <p:sldId id="271" r:id="rId17"/>
    <p:sldId id="276" r:id="rId18"/>
    <p:sldId id="274" r:id="rId19"/>
    <p:sldId id="368" r:id="rId20"/>
    <p:sldId id="364" r:id="rId21"/>
    <p:sldId id="277" r:id="rId22"/>
    <p:sldId id="278" r:id="rId23"/>
    <p:sldId id="333" r:id="rId24"/>
    <p:sldId id="285" r:id="rId25"/>
    <p:sldId id="366" r:id="rId26"/>
    <p:sldId id="369" r:id="rId27"/>
    <p:sldId id="367" r:id="rId28"/>
    <p:sldId id="300" r:id="rId29"/>
    <p:sldId id="351" r:id="rId30"/>
    <p:sldId id="301" r:id="rId31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8" d="100"/>
          <a:sy n="88" d="100"/>
        </p:scale>
        <p:origin x="941" y="77"/>
      </p:cViewPr>
      <p:guideLst/>
    </p:cSldViewPr>
  </p:slideViewPr>
  <p:outlineViewPr>
    <p:cViewPr>
      <p:scale>
        <a:sx n="33" d="100"/>
        <a:sy n="33" d="100"/>
      </p:scale>
      <p:origin x="0" y="-754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Teemat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A-4F0D-83B3-07EFA481C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A-4F0D-83B3-07EFA481CD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A-4F0D-83B3-07EFA481CD09}"/>
              </c:ext>
            </c:extLst>
          </c:dPt>
          <c:cat>
            <c:strRef>
              <c:f>Sheet1!$A$2:$A$4</c:f>
              <c:strCache>
                <c:ptCount val="3"/>
                <c:pt idx="0">
                  <c:v>Hyvinvointi</c:v>
                </c:pt>
                <c:pt idx="1">
                  <c:v>digitaalisuus</c:v>
                </c:pt>
                <c:pt idx="2">
                  <c:v>rakenteet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1A-4F0D-83B3-07EFA481C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73346-C5A0-4C46-9E50-FA549D9625FF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49639-253E-466F-B509-7849B2A366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66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A12D-3C56-45AB-BB80-EBE0C3F323D3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BC947-8462-47BB-97B0-A0A5797DFB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6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12D65-AD70-4F37-8855-677ACA7454A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04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2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2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65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29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00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18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1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5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83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9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95B7-C168-4633-970D-6ECA75C31440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60C8-C345-41CB-8AB2-20294D420A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36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thumb/4/4a/Raczka4.jpg/180px-Raczka4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frm=1&amp;source=images&amp;cd=&amp;cad=rja&amp;uact=8&amp;docid=5bhDNiMhtPQwWM&amp;tbnid=BRdJ8BapXh0FUM:&amp;ved=0CAUQjRw&amp;url=http://suvut.genealogia.fi/henttonen/seuranhistoria.htm&amp;ei=E5mJU6OsBYvU4QT7z4DoDQ&amp;bvm=bv.67720277,d.bGE&amp;psig=AFQjCNH1DT7hPfWsRWEwAAyNQhIX8jPPlw&amp;ust=14016129242868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 descr="Katariina Salmela-Aron mielestä esimerkiksi tunteiden sääntelyyn ei ole kiinnitetty tarpeeksi huomiota kouluissa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2316178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9904" y="3244334"/>
            <a:ext cx="124901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Lukiolaisten jaksaminen ja hyvinvointi</a:t>
            </a:r>
          </a:p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Prof. Katariina Salmela-Aro</a:t>
            </a:r>
          </a:p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Helsingin yliopisto</a:t>
            </a:r>
            <a:endParaRPr lang="fi-FI" sz="4000" b="1" dirty="0">
              <a:solidFill>
                <a:schemeClr val="bg1"/>
              </a:solidFill>
            </a:endParaRPr>
          </a:p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1.11.2018</a:t>
            </a:r>
          </a:p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PROLUKIO </a:t>
            </a:r>
            <a:r>
              <a:rPr lang="fi-FI" sz="4000" b="1" dirty="0">
                <a:solidFill>
                  <a:schemeClr val="bg1"/>
                </a:solidFill>
              </a:rPr>
              <a:t>2018 </a:t>
            </a:r>
            <a:endParaRPr lang="fi-FI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9600" b="1" dirty="0" smtClean="0">
                <a:solidFill>
                  <a:srgbClr val="00B050"/>
                </a:solidFill>
              </a:rPr>
              <a:t>Miten mitata?</a:t>
            </a:r>
            <a:endParaRPr lang="fi-FI" sz="96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84" y="1918030"/>
            <a:ext cx="3174896" cy="41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-1067536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391" y="1307799"/>
            <a:ext cx="10197379" cy="50342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710038">
            <a:off x="5627452" y="4679814"/>
            <a:ext cx="1080620" cy="757646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291902" y="4609530"/>
            <a:ext cx="4316623" cy="44910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 smtClean="0"/>
          </a:p>
          <a:p>
            <a:pPr algn="ctr"/>
            <a:r>
              <a:rPr lang="fi-FI" sz="2000" b="1" dirty="0"/>
              <a:t>O</a:t>
            </a:r>
            <a:r>
              <a:rPr lang="fi-FI" sz="2000" b="1" dirty="0" smtClean="0"/>
              <a:t>pintojen keskeyttäminen 4krt riski</a:t>
            </a:r>
            <a:endParaRPr lang="fi-FI" sz="2000" b="1" dirty="0"/>
          </a:p>
          <a:p>
            <a:pPr algn="ctr"/>
            <a:endParaRPr lang="fi-FI" sz="2000" b="1" dirty="0"/>
          </a:p>
        </p:txBody>
      </p:sp>
      <p:sp>
        <p:nvSpPr>
          <p:cNvPr id="8" name="Right Arrow 7"/>
          <p:cNvSpPr/>
          <p:nvPr/>
        </p:nvSpPr>
        <p:spPr>
          <a:xfrm rot="19407869">
            <a:off x="5720822" y="1521704"/>
            <a:ext cx="992777" cy="77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6999159" y="1513737"/>
            <a:ext cx="2402130" cy="66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Opintomenestys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4409" y="5949821"/>
            <a:ext cx="364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9055100" y="717798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7261593" y="5683635"/>
            <a:ext cx="2626796" cy="51158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Välivuodet </a:t>
            </a:r>
            <a:endParaRPr lang="fi-FI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999159" y="790029"/>
            <a:ext cx="4330692" cy="6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Onnistunut siirtymä yliopistoon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1902" y="6207369"/>
            <a:ext cx="3855067" cy="511582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Laskevat koulutustavoitteet</a:t>
            </a:r>
            <a:endParaRPr lang="fi-FI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4906" y="5860971"/>
            <a:ext cx="55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Parker &amp; Salmela-Aro (2016) </a:t>
            </a:r>
            <a:r>
              <a:rPr lang="fi-FI" dirty="0" err="1" smtClean="0"/>
              <a:t>Developmental</a:t>
            </a:r>
            <a:r>
              <a:rPr lang="fi-FI" dirty="0" smtClean="0"/>
              <a:t> </a:t>
            </a:r>
            <a:r>
              <a:rPr lang="fi-FI" dirty="0" err="1" smtClean="0"/>
              <a:t>Psychology</a:t>
            </a:r>
            <a:endParaRPr lang="fi-FI" dirty="0"/>
          </a:p>
        </p:txBody>
      </p:sp>
      <p:sp>
        <p:nvSpPr>
          <p:cNvPr id="22" name="Rectangle 21"/>
          <p:cNvSpPr/>
          <p:nvPr/>
        </p:nvSpPr>
        <p:spPr>
          <a:xfrm>
            <a:off x="7333993" y="5166155"/>
            <a:ext cx="4316623" cy="44910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 smtClean="0"/>
          </a:p>
          <a:p>
            <a:pPr algn="ctr"/>
            <a:r>
              <a:rPr lang="fi-FI" sz="2000" b="1" dirty="0" smtClean="0"/>
              <a:t>Ei koe olevansa oikealla alalla</a:t>
            </a:r>
            <a:endParaRPr lang="fi-FI" sz="2000" b="1" dirty="0"/>
          </a:p>
          <a:p>
            <a:pPr algn="ctr"/>
            <a:endParaRPr lang="fi-FI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09563" y="3744087"/>
            <a:ext cx="1635362" cy="39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sinnikkyys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Välivuodet haaste Suomessa</a:t>
            </a:r>
            <a:endParaRPr lang="fi-F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78"/>
            <a:ext cx="12192000" cy="42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938" y="-323668"/>
            <a:ext cx="12395315" cy="7181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49" y="2043763"/>
            <a:ext cx="1366200" cy="3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0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5" y="2674373"/>
            <a:ext cx="11700386" cy="4144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7737" y="3830471"/>
            <a:ext cx="198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F0"/>
                </a:solidFill>
              </a:rPr>
              <a:t>Kyynisyys</a:t>
            </a:r>
            <a:endParaRPr lang="fi-FI" sz="32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0" y="602759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 smtClean="0">
                <a:solidFill>
                  <a:srgbClr val="00B0F0"/>
                </a:solidFill>
              </a:rPr>
              <a:t>Digiaddiktio</a:t>
            </a:r>
            <a:endParaRPr lang="fi-FI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7736" y="2262011"/>
            <a:ext cx="729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F0"/>
                </a:solidFill>
              </a:rPr>
              <a:t>Lukio 1 </a:t>
            </a:r>
            <a:r>
              <a:rPr lang="fi-FI" sz="3200" b="1" dirty="0" err="1" smtClean="0">
                <a:solidFill>
                  <a:srgbClr val="00B0F0"/>
                </a:solidFill>
              </a:rPr>
              <a:t>lk</a:t>
            </a:r>
            <a:r>
              <a:rPr lang="fi-FI" sz="3200" b="1" dirty="0" smtClean="0">
                <a:solidFill>
                  <a:srgbClr val="00B0F0"/>
                </a:solidFill>
              </a:rPr>
              <a:t>					lukio 2 </a:t>
            </a:r>
            <a:r>
              <a:rPr lang="fi-FI" sz="3200" b="1" dirty="0" err="1" smtClean="0">
                <a:solidFill>
                  <a:srgbClr val="00B0F0"/>
                </a:solidFill>
              </a:rPr>
              <a:t>lk</a:t>
            </a:r>
            <a:endParaRPr lang="fi-FI" sz="3200" b="1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34130" y="4271963"/>
            <a:ext cx="1833610" cy="19468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50674" y="3979817"/>
            <a:ext cx="2090057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/>
              <a:t>Kyynisyys</a:t>
            </a:r>
            <a:endParaRPr lang="fi-FI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161139" y="6069874"/>
            <a:ext cx="2038084" cy="513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/>
              <a:t>SOME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3732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690689"/>
            <a:ext cx="12100559" cy="516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788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0720" y="2055813"/>
            <a:ext cx="1371600" cy="516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Some</a:t>
            </a:r>
            <a:endParaRPr lang="fi-FI" dirty="0"/>
          </a:p>
        </p:txBody>
      </p:sp>
      <p:sp>
        <p:nvSpPr>
          <p:cNvPr id="6" name="Down Arrow 5"/>
          <p:cNvSpPr/>
          <p:nvPr/>
        </p:nvSpPr>
        <p:spPr>
          <a:xfrm>
            <a:off x="6143625" y="1921669"/>
            <a:ext cx="828675" cy="1100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0"/>
            <a:ext cx="4154311" cy="2065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89443"/>
            <a:ext cx="12000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00B0F0"/>
                </a:solidFill>
              </a:rPr>
              <a:t>Uupumusta vai                        oppimisen paloa?</a:t>
            </a:r>
            <a:endParaRPr lang="fi-FI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9" y="482992"/>
            <a:ext cx="115756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5" y="5573968"/>
            <a:ext cx="2823465" cy="838453"/>
          </a:xfrm>
          <a:prstGeom prst="rect">
            <a:avLst/>
          </a:prstGeom>
        </p:spPr>
      </p:pic>
      <p:pic>
        <p:nvPicPr>
          <p:cNvPr id="5" name="pasted-image.tiff" descr="pasted-image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15" y="365125"/>
            <a:ext cx="1273655" cy="249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home.png" descr="hom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755" y="644045"/>
            <a:ext cx="1050174" cy="1680242"/>
          </a:xfrm>
          <a:prstGeom prst="rect">
            <a:avLst/>
          </a:prstGeom>
          <a:ln w="12700">
            <a:solidFill>
              <a:srgbClr val="C7CDD5"/>
            </a:solidFill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962826" y="1052542"/>
            <a:ext cx="327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b="1" dirty="0" smtClean="0">
              <a:solidFill>
                <a:srgbClr val="FF9933"/>
              </a:solidFill>
            </a:endParaRPr>
          </a:p>
          <a:p>
            <a:endParaRPr lang="fi-FI" sz="2400" b="1" dirty="0" smtClean="0">
              <a:solidFill>
                <a:srgbClr val="FF0000"/>
              </a:solidFill>
            </a:endParaRPr>
          </a:p>
          <a:p>
            <a:endParaRPr lang="fi-FI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11" y="4507421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005" y="2957885"/>
            <a:ext cx="206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b="1" dirty="0"/>
          </a:p>
        </p:txBody>
      </p:sp>
      <p:sp>
        <p:nvSpPr>
          <p:cNvPr id="12" name="Oval 11"/>
          <p:cNvSpPr/>
          <p:nvPr/>
        </p:nvSpPr>
        <p:spPr>
          <a:xfrm>
            <a:off x="5152445" y="2695492"/>
            <a:ext cx="2552369" cy="16494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89" y="1800134"/>
            <a:ext cx="1667237" cy="1672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091" y="482992"/>
            <a:ext cx="3178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rgbClr val="00B0F0"/>
                </a:solidFill>
              </a:rPr>
              <a:t>Oppimisen paloa?</a:t>
            </a:r>
            <a:endParaRPr lang="fi-FI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68" y="1445772"/>
            <a:ext cx="12160068" cy="54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68" y="0"/>
            <a:ext cx="12160068" cy="1445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6354" y="1382134"/>
            <a:ext cx="125316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	        </a:t>
            </a:r>
            <a:r>
              <a:rPr lang="fi-FI" sz="3200" b="1" dirty="0" smtClean="0">
                <a:solidFill>
                  <a:srgbClr val="00B0F0"/>
                </a:solidFill>
              </a:rPr>
              <a:t>Innostuneet  Stressaantuneet Kyyniset    </a:t>
            </a:r>
            <a:r>
              <a:rPr lang="fi-FI" sz="3200" b="1" dirty="0">
                <a:solidFill>
                  <a:srgbClr val="00B0F0"/>
                </a:solidFill>
              </a:rPr>
              <a:t>Uupuneet</a:t>
            </a:r>
          </a:p>
          <a:p>
            <a:r>
              <a:rPr lang="fi-FI" sz="3600" b="1" dirty="0" smtClean="0">
                <a:solidFill>
                  <a:srgbClr val="00B0F0"/>
                </a:solidFill>
              </a:rPr>
              <a:t>                      44</a:t>
            </a:r>
            <a:r>
              <a:rPr lang="fi-FI" sz="3600" b="1" dirty="0">
                <a:solidFill>
                  <a:srgbClr val="00B0F0"/>
                </a:solidFill>
              </a:rPr>
              <a:t>%              </a:t>
            </a:r>
            <a:r>
              <a:rPr lang="fi-FI" sz="3600" b="1" dirty="0" smtClean="0">
                <a:solidFill>
                  <a:srgbClr val="00B0F0"/>
                </a:solidFill>
              </a:rPr>
              <a:t>28</a:t>
            </a:r>
            <a:r>
              <a:rPr lang="fi-FI" sz="3600" b="1" dirty="0">
                <a:solidFill>
                  <a:srgbClr val="00B0F0"/>
                </a:solidFill>
              </a:rPr>
              <a:t>%     </a:t>
            </a:r>
            <a:r>
              <a:rPr lang="fi-FI" sz="3600" b="1" dirty="0" smtClean="0">
                <a:solidFill>
                  <a:srgbClr val="00B0F0"/>
                </a:solidFill>
              </a:rPr>
              <a:t>        14</a:t>
            </a:r>
            <a:r>
              <a:rPr lang="fi-FI" sz="3600" b="1" dirty="0">
                <a:solidFill>
                  <a:srgbClr val="00B0F0"/>
                </a:solidFill>
              </a:rPr>
              <a:t>%               </a:t>
            </a:r>
            <a:r>
              <a:rPr lang="fi-FI" sz="3600" b="1" dirty="0" smtClean="0">
                <a:solidFill>
                  <a:srgbClr val="00B0F0"/>
                </a:solidFill>
              </a:rPr>
              <a:t>     </a:t>
            </a:r>
            <a:r>
              <a:rPr lang="fi-FI" sz="3600" b="1" dirty="0">
                <a:solidFill>
                  <a:srgbClr val="00B0F0"/>
                </a:solidFill>
              </a:rPr>
              <a:t>14%</a:t>
            </a:r>
            <a:r>
              <a:rPr lang="fi-FI" sz="36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6" name="Oval 5"/>
          <p:cNvSpPr/>
          <p:nvPr/>
        </p:nvSpPr>
        <p:spPr>
          <a:xfrm>
            <a:off x="3378926" y="2525486"/>
            <a:ext cx="1872343" cy="288253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3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93" y="2079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5400" b="1" dirty="0" smtClean="0">
                <a:solidFill>
                  <a:srgbClr val="0070C0"/>
                </a:solidFill>
              </a:rPr>
              <a:t>Entä urheilulukiolaiset? </a:t>
            </a:r>
            <a:br>
              <a:rPr lang="fi-FI" sz="5400" b="1" dirty="0" smtClean="0">
                <a:solidFill>
                  <a:srgbClr val="0070C0"/>
                </a:solidFill>
              </a:rPr>
            </a:br>
            <a:r>
              <a:rPr lang="fi-FI" b="1" dirty="0" smtClean="0">
                <a:solidFill>
                  <a:srgbClr val="FF0000"/>
                </a:solidFill>
              </a:rPr>
              <a:t>Jopa 45% uupuneita tai riskissä uupua</a:t>
            </a:r>
            <a:br>
              <a:rPr lang="fi-FI" b="1" dirty="0" smtClean="0">
                <a:solidFill>
                  <a:srgbClr val="FF0000"/>
                </a:solidFill>
              </a:rPr>
            </a:br>
            <a:r>
              <a:rPr lang="fi-FI" b="1" dirty="0" smtClean="0">
                <a:solidFill>
                  <a:srgbClr val="FF0000"/>
                </a:solidFill>
              </a:rPr>
              <a:t>Uupumus lisääntyy lukion kuluessa</a:t>
            </a:r>
            <a:endParaRPr lang="fi-FI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91989"/>
            <a:ext cx="10760664" cy="48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4177198" y="1822142"/>
            <a:ext cx="467734" cy="803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ight Arrow 4"/>
          <p:cNvSpPr/>
          <p:nvPr/>
        </p:nvSpPr>
        <p:spPr>
          <a:xfrm rot="5400000">
            <a:off x="6597311" y="2012118"/>
            <a:ext cx="467734" cy="803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3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B0F0"/>
                </a:solidFill>
              </a:rPr>
              <a:t>Mikä lukiolaisia huolestuttaa vuonna 2018?</a:t>
            </a:r>
            <a:endParaRPr lang="fi-FI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01584"/>
              </p:ext>
            </p:extLst>
          </p:nvPr>
        </p:nvGraphicFramePr>
        <p:xfrm>
          <a:off x="838200" y="1280160"/>
          <a:ext cx="10515600" cy="48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61952" y="2190547"/>
            <a:ext cx="5638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Lukiossa ei tarpeeksi yhteisöllisyyttä</a:t>
            </a:r>
          </a:p>
          <a:p>
            <a:r>
              <a:rPr lang="fi-FI" sz="2800" b="1" dirty="0" smtClean="0"/>
              <a:t>Lukio saa turhautumaan</a:t>
            </a:r>
          </a:p>
          <a:p>
            <a:r>
              <a:rPr lang="fi-FI" sz="2800" b="1" dirty="0" smtClean="0"/>
              <a:t>Lukio on rankaa</a:t>
            </a:r>
          </a:p>
          <a:p>
            <a:r>
              <a:rPr lang="fi-FI" sz="2800" b="1" dirty="0" smtClean="0"/>
              <a:t>Tukea ei saa!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3328988"/>
            <a:ext cx="557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Opiskeluun yhdistetty digiloikka on farssi</a:t>
            </a:r>
          </a:p>
          <a:p>
            <a:r>
              <a:rPr lang="fi-FI" sz="2400" b="1" dirty="0" smtClean="0"/>
              <a:t>On ollut hanurista kun opet ei osaa käyttää laitteita</a:t>
            </a:r>
          </a:p>
          <a:p>
            <a:r>
              <a:rPr lang="fi-FI" sz="2400" b="1" dirty="0" smtClean="0"/>
              <a:t>Digi yo koe ei toimi</a:t>
            </a:r>
            <a:endParaRPr lang="fi-FI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1394597"/>
            <a:ext cx="492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Ilmiö </a:t>
            </a:r>
            <a:r>
              <a:rPr lang="fi-FI" sz="2400" b="1" dirty="0" err="1" smtClean="0"/>
              <a:t>ops</a:t>
            </a:r>
            <a:r>
              <a:rPr lang="fi-FI" sz="2400" b="1" dirty="0" smtClean="0"/>
              <a:t> on syvältä</a:t>
            </a:r>
          </a:p>
          <a:p>
            <a:r>
              <a:rPr lang="fi-FI" sz="2400" b="1" dirty="0" smtClean="0"/>
              <a:t>Kirjojen maksullisuus on niin väärin </a:t>
            </a:r>
          </a:p>
          <a:p>
            <a:r>
              <a:rPr lang="fi-FI" sz="2400" b="1" dirty="0" smtClean="0"/>
              <a:t>Ahdistaa pääsykoeuudistus</a:t>
            </a:r>
          </a:p>
          <a:p>
            <a:endParaRPr lang="fi-FI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6650" y="6343650"/>
            <a:ext cx="296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Salmela-Aro,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5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46737"/>
            <a:ext cx="12192000" cy="1895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339"/>
            <a:ext cx="11808619" cy="551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028" y="3041580"/>
            <a:ext cx="9279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50%                      </a:t>
            </a:r>
            <a:r>
              <a:rPr lang="fi-FI" sz="3600" b="1" dirty="0" smtClean="0">
                <a:solidFill>
                  <a:srgbClr val="0070C0"/>
                </a:solidFill>
              </a:rPr>
              <a:t>30%</a:t>
            </a:r>
            <a:r>
              <a:rPr lang="fi-FI" sz="3600" b="1" dirty="0">
                <a:solidFill>
                  <a:srgbClr val="0070C0"/>
                </a:solidFill>
              </a:rPr>
              <a:t> pojat </a:t>
            </a:r>
            <a:r>
              <a:rPr lang="fi-FI" sz="3600" b="1" dirty="0" smtClean="0"/>
              <a:t>		</a:t>
            </a:r>
            <a:r>
              <a:rPr lang="fi-FI" sz="3600" b="1" dirty="0" smtClean="0">
                <a:solidFill>
                  <a:srgbClr val="FF0000"/>
                </a:solidFill>
              </a:rPr>
              <a:t>20%tytöt</a:t>
            </a:r>
          </a:p>
          <a:p>
            <a:endParaRPr lang="fi-FI" sz="3600" b="1" dirty="0" smtClean="0"/>
          </a:p>
          <a:p>
            <a:endParaRPr lang="fi-FI" sz="3600" b="1" dirty="0"/>
          </a:p>
          <a:p>
            <a:r>
              <a:rPr lang="fi-FI" sz="3600" b="1" dirty="0" smtClean="0"/>
              <a:t>Laskeva kaikki	  </a:t>
            </a:r>
            <a:r>
              <a:rPr lang="fi-FI" sz="3600" b="1" dirty="0" smtClean="0">
                <a:solidFill>
                  <a:srgbClr val="0070C0"/>
                </a:solidFill>
              </a:rPr>
              <a:t>lis. matematiikka	</a:t>
            </a:r>
            <a:r>
              <a:rPr lang="fi-FI" sz="3600" b="1" dirty="0" smtClean="0">
                <a:solidFill>
                  <a:srgbClr val="FF0000"/>
                </a:solidFill>
              </a:rPr>
              <a:t>lis. </a:t>
            </a:r>
            <a:r>
              <a:rPr lang="fi-FI" sz="3600" b="1" dirty="0">
                <a:solidFill>
                  <a:srgbClr val="FF0000"/>
                </a:solidFill>
              </a:rPr>
              <a:t>k</a:t>
            </a:r>
            <a:r>
              <a:rPr lang="fi-FI" sz="3600" b="1" dirty="0" smtClean="0">
                <a:solidFill>
                  <a:srgbClr val="FF0000"/>
                </a:solidFill>
              </a:rPr>
              <a:t>ielet </a:t>
            </a:r>
            <a:r>
              <a:rPr lang="fi-FI" sz="3600" b="1" dirty="0" smtClean="0"/>
              <a:t>aineet</a:t>
            </a:r>
            <a:r>
              <a:rPr lang="fi-FI" sz="3600" b="1" dirty="0" smtClean="0">
                <a:solidFill>
                  <a:srgbClr val="FF0000"/>
                </a:solidFill>
              </a:rPr>
              <a:t>						&amp;las. matikka</a:t>
            </a:r>
            <a:endParaRPr lang="fi-FI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5" y="1604730"/>
            <a:ext cx="10808494" cy="581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/>
              <a:t>Lukiossa 3 kiinnostusryhmää </a:t>
            </a:r>
            <a:endParaRPr lang="fi-FI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1628776" y="6269176"/>
            <a:ext cx="9551193" cy="69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9 luokka - 11 luokka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9028" y="2124869"/>
            <a:ext cx="9551193" cy="450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solidFill>
                  <a:schemeClr val="tx1"/>
                </a:solidFill>
              </a:rPr>
              <a:t>… suomi  - - - matikka  _____   </a:t>
            </a:r>
            <a:r>
              <a:rPr lang="fi-FI" sz="3200" b="1" dirty="0" err="1" smtClean="0">
                <a:solidFill>
                  <a:schemeClr val="tx1"/>
                </a:solidFill>
              </a:rPr>
              <a:t>yhteisk</a:t>
            </a:r>
            <a:r>
              <a:rPr lang="fi-FI" sz="3200" b="1" dirty="0" smtClean="0"/>
              <a:t>.</a:t>
            </a:r>
            <a:endParaRPr lang="fi-FI" sz="3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19938" y="2291884"/>
            <a:ext cx="916781" cy="41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2092041">
            <a:off x="2923761" y="3281332"/>
            <a:ext cx="2426106" cy="1167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STEM aloilla 6-8 v myöhemmin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41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2829" y="781225"/>
            <a:ext cx="8890190" cy="7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smtClean="0"/>
              <a:t>High school students identity profiles</a:t>
            </a:r>
            <a:endParaRPr lang="fi-FI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1836692"/>
            <a:ext cx="11362124" cy="487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46" y="1932667"/>
            <a:ext cx="10301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20%			20%		30%		15%			15%	</a:t>
            </a:r>
            <a:r>
              <a:rPr lang="fi-FI" dirty="0" smtClean="0"/>
              <a:t>	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-8707"/>
            <a:ext cx="11913325" cy="19413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172" y="857853"/>
            <a:ext cx="12017828" cy="107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/>
              <a:t>Identiteettiprofiilit lukiossa: </a:t>
            </a:r>
          </a:p>
          <a:p>
            <a:pPr algn="ctr"/>
            <a:r>
              <a:rPr lang="fi-FI" sz="4400" b="1" dirty="0" smtClean="0"/>
              <a:t>vain joka viides saavuttanut</a:t>
            </a:r>
            <a:endParaRPr lang="fi-FI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55682" y="5059679"/>
            <a:ext cx="1110870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 smtClean="0"/>
              <a:t>Saavutettu      Etsivä   Otettu  Märehtiminen  Diffuusio</a:t>
            </a:r>
            <a:endParaRPr lang="fi-FI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0797864" y="3067193"/>
            <a:ext cx="1224478" cy="175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/>
              <a:t>Sitoutu-miset</a:t>
            </a:r>
            <a:endParaRPr lang="fi-FI" b="1" dirty="0" smtClean="0"/>
          </a:p>
          <a:p>
            <a:pPr algn="ctr"/>
            <a:r>
              <a:rPr lang="fi-FI" b="1" dirty="0" err="1" smtClean="0"/>
              <a:t>Kokei-lemiset</a:t>
            </a:r>
            <a:endParaRPr lang="fi-FI" b="1" dirty="0" smtClean="0"/>
          </a:p>
          <a:p>
            <a:pPr algn="ctr"/>
            <a:r>
              <a:rPr lang="fi-FI" b="1" dirty="0" smtClean="0"/>
              <a:t>märehtiminen</a:t>
            </a:r>
            <a:endParaRPr lang="fi-FI" b="1" dirty="0"/>
          </a:p>
        </p:txBody>
      </p:sp>
      <p:sp>
        <p:nvSpPr>
          <p:cNvPr id="6" name="Oval 5"/>
          <p:cNvSpPr/>
          <p:nvPr/>
        </p:nvSpPr>
        <p:spPr>
          <a:xfrm>
            <a:off x="426720" y="1690688"/>
            <a:ext cx="2046514" cy="37173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72829" y="781225"/>
            <a:ext cx="8890190" cy="7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smtClean="0"/>
              <a:t>High school students identity profiles</a:t>
            </a:r>
            <a:endParaRPr lang="fi-FI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1836692"/>
            <a:ext cx="11362124" cy="487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46" y="1932667"/>
            <a:ext cx="10301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20%			20%		30%		15%			15%	</a:t>
            </a:r>
            <a:r>
              <a:rPr lang="fi-FI" dirty="0" smtClean="0"/>
              <a:t>	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-8707"/>
            <a:ext cx="11913325" cy="19413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720" y="857853"/>
            <a:ext cx="11251474" cy="97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/>
              <a:t>Identiteettiprofiilit lukiossa</a:t>
            </a:r>
            <a:endParaRPr lang="fi-FI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55682" y="5059679"/>
            <a:ext cx="11108707" cy="95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 smtClean="0"/>
              <a:t>Saavutettu      Etsivä   Otettu  Märehtiminen  Diffuusio</a:t>
            </a:r>
            <a:endParaRPr lang="fi-FI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0797864" y="3067193"/>
            <a:ext cx="1224478" cy="175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smtClean="0"/>
              <a:t>Sitoutu-miset</a:t>
            </a:r>
            <a:endParaRPr lang="fi-FI" b="1" dirty="0" smtClean="0"/>
          </a:p>
          <a:p>
            <a:pPr algn="ctr"/>
            <a:r>
              <a:rPr lang="fi-FI" b="1" dirty="0" err="1" smtClean="0"/>
              <a:t>Kokei-lemiset</a:t>
            </a:r>
            <a:endParaRPr lang="fi-FI" b="1" dirty="0" smtClean="0"/>
          </a:p>
          <a:p>
            <a:pPr algn="ctr"/>
            <a:r>
              <a:rPr lang="fi-FI" b="1" dirty="0" smtClean="0"/>
              <a:t>märehtiminen</a:t>
            </a:r>
            <a:endParaRPr lang="fi-FI" b="1" dirty="0"/>
          </a:p>
        </p:txBody>
      </p:sp>
      <p:sp>
        <p:nvSpPr>
          <p:cNvPr id="6" name="Rectangle 5"/>
          <p:cNvSpPr/>
          <p:nvPr/>
        </p:nvSpPr>
        <p:spPr>
          <a:xfrm>
            <a:off x="257932" y="3329393"/>
            <a:ext cx="9988731" cy="7053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/>
              <a:t>Intoa                      uupumusta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3149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20" y="0"/>
            <a:ext cx="1129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0"/>
            <a:ext cx="10619527" cy="6745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55" y="1158985"/>
            <a:ext cx="152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4227689"/>
            <a:ext cx="3077497" cy="2630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267" y="5046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6913638" y="373199"/>
            <a:ext cx="5836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Salmela-Aro &amp; Upadyaya (2016) European </a:t>
            </a:r>
            <a:r>
              <a:rPr lang="fi-FI" dirty="0" err="1" smtClean="0"/>
              <a:t>Psychologist</a:t>
            </a:r>
            <a:endParaRPr lang="fi-FI" dirty="0" smtClean="0"/>
          </a:p>
          <a:p>
            <a:r>
              <a:rPr lang="fi-FI" dirty="0" err="1" smtClean="0"/>
              <a:t>Duineveldt</a:t>
            </a:r>
            <a:r>
              <a:rPr lang="fi-FI" dirty="0" smtClean="0"/>
              <a:t>, Ryan, Parker &amp; Salmela-Aro (2018)  </a:t>
            </a:r>
            <a:r>
              <a:rPr lang="fi-FI" dirty="0" err="1" smtClean="0"/>
              <a:t>Developmental</a:t>
            </a:r>
            <a:r>
              <a:rPr lang="fi-FI" dirty="0" smtClean="0"/>
              <a:t> </a:t>
            </a:r>
            <a:r>
              <a:rPr lang="fi-FI" dirty="0" err="1" smtClean="0"/>
              <a:t>Psychology</a:t>
            </a:r>
            <a:endParaRPr lang="fi-FI" dirty="0" smtClean="0"/>
          </a:p>
          <a:p>
            <a:r>
              <a:rPr lang="fi-FI" dirty="0" smtClean="0"/>
              <a:t>Salmela-Aro (2018) OECD</a:t>
            </a:r>
          </a:p>
          <a:p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384212" y="4347217"/>
            <a:ext cx="2144110" cy="52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Koulupsykologit</a:t>
            </a:r>
            <a:endParaRPr lang="fi-FI" b="1" dirty="0"/>
          </a:p>
        </p:txBody>
      </p:sp>
      <p:sp>
        <p:nvSpPr>
          <p:cNvPr id="9" name="Rectangle 8"/>
          <p:cNvSpPr/>
          <p:nvPr/>
        </p:nvSpPr>
        <p:spPr>
          <a:xfrm>
            <a:off x="3552496" y="3279228"/>
            <a:ext cx="2816772" cy="86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/>
              <a:t>Koulu-uupumus</a:t>
            </a:r>
            <a:endParaRPr lang="fi-FI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84212" y="5508063"/>
            <a:ext cx="2144110" cy="52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Rehtorit</a:t>
            </a:r>
            <a:endParaRPr lang="fi-FI" b="1" dirty="0"/>
          </a:p>
        </p:txBody>
      </p:sp>
      <p:sp>
        <p:nvSpPr>
          <p:cNvPr id="10" name="Rectangle 9"/>
          <p:cNvSpPr/>
          <p:nvPr/>
        </p:nvSpPr>
        <p:spPr>
          <a:xfrm>
            <a:off x="2057400" y="5508063"/>
            <a:ext cx="128588" cy="25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1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" y="365125"/>
            <a:ext cx="11203782" cy="1513681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>
                <a:solidFill>
                  <a:srgbClr val="FF0000"/>
                </a:solidFill>
              </a:rPr>
              <a:t>Opettajien uupumus läikkyy oppilaiden uupumukseen - </a:t>
            </a:r>
            <a:r>
              <a:rPr lang="fi-FI" sz="4800" b="1" dirty="0" smtClean="0">
                <a:solidFill>
                  <a:srgbClr val="0070C0"/>
                </a:solidFill>
              </a:rPr>
              <a:t>palveleva johtaminen (rehtorit!) suojaa</a:t>
            </a:r>
            <a:endParaRPr lang="fi-FI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2243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" y="4100513"/>
            <a:ext cx="5193506" cy="2517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605" y="4157663"/>
            <a:ext cx="5705475" cy="22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>
                <a:solidFill>
                  <a:srgbClr val="FF0000"/>
                </a:solidFill>
              </a:rPr>
              <a:t>Vanhempien nuorten autonomian tuki </a:t>
            </a:r>
            <a:br>
              <a:rPr lang="fi-FI" b="1" dirty="0" smtClean="0">
                <a:solidFill>
                  <a:srgbClr val="FF0000"/>
                </a:solidFill>
              </a:rPr>
            </a:br>
            <a:r>
              <a:rPr lang="fi-FI" b="1" dirty="0" smtClean="0">
                <a:solidFill>
                  <a:srgbClr val="FF0000"/>
                </a:solidFill>
              </a:rPr>
              <a:t>suojaa lukiolaisia uupumukselta siirtymissä</a:t>
            </a:r>
            <a:endParaRPr lang="fi-FI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1549020"/>
            <a:ext cx="12192000" cy="1929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24" y="3700463"/>
            <a:ext cx="8631751" cy="32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>
                <a:solidFill>
                  <a:srgbClr val="FF0000"/>
                </a:solidFill>
              </a:rPr>
              <a:t>Kaveripiiri ja Uupumus  </a:t>
            </a:r>
            <a:br>
              <a:rPr lang="fi-FI" b="1" dirty="0" smtClean="0">
                <a:solidFill>
                  <a:srgbClr val="FF0000"/>
                </a:solidFill>
              </a:rPr>
            </a:br>
            <a:r>
              <a:rPr lang="fi-FI" b="1" dirty="0" smtClean="0">
                <a:solidFill>
                  <a:srgbClr val="FF0000"/>
                </a:solidFill>
              </a:rPr>
              <a:t>Korkeat arvosanat ja uupumus –riski </a:t>
            </a:r>
            <a:r>
              <a:rPr lang="fi-FI" b="1" dirty="0" err="1" smtClean="0">
                <a:solidFill>
                  <a:srgbClr val="FF0000"/>
                </a:solidFill>
              </a:rPr>
              <a:t>ryhmäytyvät</a:t>
            </a:r>
            <a:endParaRPr lang="fi-FI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69" y="1435894"/>
            <a:ext cx="9008269" cy="206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74" y="3500437"/>
            <a:ext cx="7819351" cy="31694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1403094">
            <a:off x="7350919" y="3593306"/>
            <a:ext cx="1135856" cy="885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6714" cy="1325563"/>
          </a:xfrm>
        </p:spPr>
        <p:txBody>
          <a:bodyPr>
            <a:noAutofit/>
          </a:bodyPr>
          <a:lstStyle/>
          <a:p>
            <a:pPr algn="ctr"/>
            <a:r>
              <a:rPr lang="fi-FI" sz="6600" b="1" dirty="0">
                <a:solidFill>
                  <a:srgbClr val="002060"/>
                </a:solidFill>
              </a:rPr>
              <a:t>O</a:t>
            </a:r>
            <a:r>
              <a:rPr lang="fi-FI" sz="6600" b="1" dirty="0" smtClean="0">
                <a:solidFill>
                  <a:srgbClr val="002060"/>
                </a:solidFill>
              </a:rPr>
              <a:t>piskelijavalintoja uudistetaan </a:t>
            </a:r>
            <a:br>
              <a:rPr lang="fi-FI" sz="6600" b="1" dirty="0" smtClean="0">
                <a:solidFill>
                  <a:srgbClr val="002060"/>
                </a:solidFill>
              </a:rPr>
            </a:br>
            <a:r>
              <a:rPr lang="fi-FI" sz="6600" b="1" dirty="0" smtClean="0">
                <a:solidFill>
                  <a:srgbClr val="002060"/>
                </a:solidFill>
              </a:rPr>
              <a:t>uupuvatko lukiolaiset?</a:t>
            </a:r>
            <a:endParaRPr lang="fi-FI" sz="6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Suomessa OECD maiden vanhimmat korkeakouluopiskelijat- Suomessa aloitetaan samassa iässä kuin esim. UK lopetetaan</a:t>
            </a:r>
          </a:p>
          <a:p>
            <a:r>
              <a:rPr lang="fi-FI" dirty="0" smtClean="0"/>
              <a:t>Uusista ylioppilaista vain kolmannes jatkaa opiskelua välittömästi, vaikka 75% hakee opintoihin (2015)</a:t>
            </a:r>
          </a:p>
          <a:p>
            <a:r>
              <a:rPr lang="fi-FI" dirty="0" smtClean="0"/>
              <a:t>Jatko-opintojen ulkopuolelle jääneiden ylioppilaiden osuus on kasvanut kymmenessä vuodessa 58% -&gt; 68%</a:t>
            </a:r>
          </a:p>
          <a:p>
            <a:r>
              <a:rPr lang="fi-FI" dirty="0" smtClean="0"/>
              <a:t>Suomalainen opiskelijavalinta on kansanvälisessä vertailussa erittäin raskas </a:t>
            </a:r>
          </a:p>
          <a:p>
            <a:r>
              <a:rPr lang="fi-FI" sz="6000" b="1" dirty="0" smtClean="0">
                <a:solidFill>
                  <a:srgbClr val="FF0000"/>
                </a:solidFill>
              </a:rPr>
              <a:t>Uudistus: lukion merkitys korostuu 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16788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" y="1"/>
            <a:ext cx="121223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92240" y="6126480"/>
            <a:ext cx="5435600" cy="518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0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217080"/>
            <a:ext cx="10979331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fi-FI" b="1" dirty="0">
                <a:solidFill>
                  <a:srgbClr val="0070C0"/>
                </a:solidFill>
              </a:rPr>
              <a:t>Mielipide    |   Lukijan </a:t>
            </a:r>
            <a:r>
              <a:rPr lang="fi-FI" b="1" dirty="0" smtClean="0">
                <a:solidFill>
                  <a:srgbClr val="0070C0"/>
                </a:solidFill>
              </a:rPr>
              <a:t>mielipide, HS 1.11.2018 tänään</a:t>
            </a:r>
            <a:r>
              <a:rPr lang="fi-FI" b="1" dirty="0">
                <a:solidFill>
                  <a:srgbClr val="0070C0"/>
                </a:solidFill>
              </a:rPr>
              <a:t/>
            </a:r>
            <a:br>
              <a:rPr lang="fi-FI" b="1" dirty="0">
                <a:solidFill>
                  <a:srgbClr val="0070C0"/>
                </a:solidFill>
              </a:rPr>
            </a:br>
            <a:r>
              <a:rPr lang="fi-FI" b="1" dirty="0">
                <a:solidFill>
                  <a:srgbClr val="0070C0"/>
                </a:solidFill>
              </a:rPr>
              <a:t>Lukiolaiset jätetään yksin stressaamaan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3" y="1189899"/>
            <a:ext cx="11930743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fi-FI" sz="9600" b="1" dirty="0" smtClean="0"/>
              <a:t>Opettajat</a:t>
            </a:r>
            <a:r>
              <a:rPr lang="fi-FI" sz="9600" b="1" dirty="0"/>
              <a:t>, opinto-ohjaajat tai muutkaan aikuiset eivät tunnu osaavan auttaa nuoria tulevaisuuden </a:t>
            </a:r>
            <a:r>
              <a:rPr lang="fi-FI" sz="9600" b="1" dirty="0" smtClean="0"/>
              <a:t>suunnittelussa. </a:t>
            </a:r>
            <a:r>
              <a:rPr lang="fi-FI" sz="9600" b="1" cap="all" dirty="0" smtClean="0">
                <a:solidFill>
                  <a:srgbClr val="0070C0"/>
                </a:solidFill>
              </a:rPr>
              <a:t>NUORET</a:t>
            </a:r>
            <a:r>
              <a:rPr lang="fi-FI" sz="9600" b="1" dirty="0">
                <a:solidFill>
                  <a:srgbClr val="0070C0"/>
                </a:solidFill>
              </a:rPr>
              <a:t> ovat uupuneempia kuin koskaan</a:t>
            </a:r>
            <a:r>
              <a:rPr lang="fi-FI" sz="9600" dirty="0"/>
              <a:t>. Nykyiset lukiolaiset ovat päätyneet keskelle aikaa, jossa yhtäkkiä ollaan uudistamassa kaikkea: lukion oppikirjat muuttuvat sähköisiksi ja ylioppilas­kirjoitusten rakenne kehittyy videoiden ja graafisten esitysten avulla. Y</a:t>
            </a:r>
            <a:r>
              <a:rPr lang="fi-FI" sz="9600" dirty="0" smtClean="0"/>
              <a:t>liopistojen </a:t>
            </a:r>
            <a:r>
              <a:rPr lang="fi-FI" sz="9600" dirty="0"/>
              <a:t>ja ammattikorkeakoulujen pääsykoerakenne muuttuu </a:t>
            </a:r>
            <a:r>
              <a:rPr lang="fi-FI" sz="9600" dirty="0" smtClean="0"/>
              <a:t>radikaa­listi.</a:t>
            </a:r>
            <a:r>
              <a:rPr lang="fi-FI" sz="9600" dirty="0"/>
              <a:t> </a:t>
            </a:r>
            <a:r>
              <a:rPr lang="fi-FI" sz="9600" dirty="0" smtClean="0"/>
              <a:t>Kukaan </a:t>
            </a:r>
            <a:r>
              <a:rPr lang="fi-FI" sz="9600" dirty="0"/>
              <a:t>ei ole ihan varma siitä, millainen lopputulos on. </a:t>
            </a:r>
          </a:p>
          <a:p>
            <a:pPr marL="0" indent="0" fontAlgn="base">
              <a:buNone/>
            </a:pPr>
            <a:r>
              <a:rPr lang="fi-FI" sz="9600" b="1" dirty="0" smtClean="0"/>
              <a:t>Opettajat</a:t>
            </a:r>
            <a:r>
              <a:rPr lang="fi-FI" sz="9600" b="1" dirty="0"/>
              <a:t>, opinto-ohjaajat tai muutkaan aikuiset eivät tunnu osaavan auttaa nuoria tulevaisuuden suunnittelussa. </a:t>
            </a:r>
            <a:r>
              <a:rPr lang="fi-FI" sz="9600" dirty="0"/>
              <a:t>Kaikki tutut käytännöt on revitty auki kuin Helsingin ratikkakiskot. Opinto-ohjaajilla ei ole todellisuudessa edes aikaa kuunnella opiskelijoita yksilöinä tai olla tukemassa heitä tulevaisuuden hatarissa valinnoissa, sillä neuvoa kaipaavia opiskelijoita on samanaikaisesti </a:t>
            </a:r>
            <a:r>
              <a:rPr lang="fi-FI" sz="9600" dirty="0" smtClean="0"/>
              <a:t>satoja.</a:t>
            </a:r>
            <a:r>
              <a:rPr lang="fi-FI" sz="9600" dirty="0"/>
              <a:t> </a:t>
            </a:r>
            <a:r>
              <a:rPr lang="fi-FI" sz="9600" dirty="0" smtClean="0"/>
              <a:t>Opiskelijahuoltolaissa </a:t>
            </a:r>
            <a:r>
              <a:rPr lang="fi-FI" sz="9600" dirty="0"/>
              <a:t>ei ole pykälää, joka asettaisi opinto-ohjaajille tai koulupsykologeille rajan ohjattavien opiskelijoiden määrästä. </a:t>
            </a:r>
            <a:r>
              <a:rPr lang="fi-FI" sz="9600" dirty="0" smtClean="0"/>
              <a:t> Opiskelijat eivät uskalla </a:t>
            </a:r>
            <a:r>
              <a:rPr lang="fi-FI" sz="9600" dirty="0"/>
              <a:t>hakea apua tarpeeksi. </a:t>
            </a:r>
            <a:r>
              <a:rPr lang="fi-FI" sz="9600" dirty="0" smtClean="0"/>
              <a:t>Koulupsykologeille </a:t>
            </a:r>
            <a:r>
              <a:rPr lang="fi-FI" sz="9600" dirty="0"/>
              <a:t>on useissa lukioissa pitkät jonot. Monet pitävät avun hakemista haastavana ja liikaa aikaa vievänä, vaikka kyse onkin omasta </a:t>
            </a:r>
            <a:r>
              <a:rPr lang="fi-FI" sz="9600" dirty="0" smtClean="0"/>
              <a:t>terveydestä.</a:t>
            </a:r>
            <a:r>
              <a:rPr lang="fi-FI" sz="9600" dirty="0"/>
              <a:t> </a:t>
            </a:r>
            <a:r>
              <a:rPr lang="fi-FI" sz="9600" dirty="0" smtClean="0"/>
              <a:t>Lukio </a:t>
            </a:r>
            <a:r>
              <a:rPr lang="fi-FI" sz="9600" dirty="0"/>
              <a:t>kestää ehkä vain kolme vuotta, mutta lopputulokseen ja yhteiskuntaan vaikuttaa paljon se, kuinka uupuneita ja väsyneitä valmistuneet ylioppilaat </a:t>
            </a:r>
            <a:r>
              <a:rPr lang="fi-FI" sz="9600" dirty="0" smtClean="0"/>
              <a:t>ovat. </a:t>
            </a:r>
          </a:p>
          <a:p>
            <a:pPr marL="0" indent="0" fontAlgn="base">
              <a:buNone/>
            </a:pPr>
            <a:r>
              <a:rPr lang="fi-FI" sz="9600" b="1" dirty="0" smtClean="0">
                <a:solidFill>
                  <a:srgbClr val="0070C0"/>
                </a:solidFill>
              </a:rPr>
              <a:t>Tuen </a:t>
            </a:r>
            <a:r>
              <a:rPr lang="fi-FI" sz="9600" b="1" dirty="0">
                <a:solidFill>
                  <a:srgbClr val="0070C0"/>
                </a:solidFill>
              </a:rPr>
              <a:t>pitäisi olla vahvasti läsnä koulun arjessa</a:t>
            </a:r>
            <a:r>
              <a:rPr lang="fi-FI" sz="9600" dirty="0"/>
              <a:t>.</a:t>
            </a:r>
            <a:br>
              <a:rPr lang="fi-FI" sz="9600" dirty="0"/>
            </a:br>
            <a:r>
              <a:rPr lang="fi-FI" sz="9600" dirty="0"/>
              <a:t/>
            </a:r>
            <a:br>
              <a:rPr lang="fi-FI" sz="9600" dirty="0"/>
            </a:br>
            <a:r>
              <a:rPr lang="fi-FI" sz="9600" b="1" dirty="0"/>
              <a:t>Olivia </a:t>
            </a:r>
            <a:r>
              <a:rPr lang="fi-FI" sz="9600" b="1" dirty="0" smtClean="0"/>
              <a:t>Takkinen</a:t>
            </a:r>
            <a:r>
              <a:rPr lang="fi-FI" sz="9600" dirty="0" smtClean="0"/>
              <a:t>, </a:t>
            </a:r>
            <a:r>
              <a:rPr lang="fi-FI" sz="9600" b="1" dirty="0" smtClean="0"/>
              <a:t>Helsingin </a:t>
            </a:r>
            <a:r>
              <a:rPr lang="fi-FI" sz="9600" b="1" dirty="0"/>
              <a:t>lukiolaisten edunvalvontavastaava</a:t>
            </a:r>
            <a:endParaRPr lang="fi-FI" sz="9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4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9169"/>
            <a:ext cx="10515600" cy="1325563"/>
          </a:xfrm>
        </p:spPr>
        <p:txBody>
          <a:bodyPr>
            <a:noAutofit/>
          </a:bodyPr>
          <a:lstStyle/>
          <a:p>
            <a:r>
              <a:rPr lang="fi-FI" sz="9600" b="1" dirty="0" smtClean="0">
                <a:solidFill>
                  <a:srgbClr val="FF0000"/>
                </a:solidFill>
              </a:rPr>
              <a:t>Mitä nyt?</a:t>
            </a:r>
            <a:br>
              <a:rPr lang="fi-FI" sz="9600" b="1" dirty="0" smtClean="0">
                <a:solidFill>
                  <a:srgbClr val="FF0000"/>
                </a:solidFill>
              </a:rPr>
            </a:br>
            <a:endParaRPr lang="fi-FI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/>
              <a:t>Lukion merkitys korostuu</a:t>
            </a:r>
          </a:p>
          <a:p>
            <a:r>
              <a:rPr lang="fi-FI" b="1" dirty="0"/>
              <a:t>Opinto-ohjauksen merkitys </a:t>
            </a:r>
            <a:r>
              <a:rPr lang="fi-FI" b="1" dirty="0" smtClean="0"/>
              <a:t>korostuu</a:t>
            </a:r>
            <a:endParaRPr lang="fi-FI" dirty="0"/>
          </a:p>
          <a:p>
            <a:r>
              <a:rPr lang="fi-FI" b="1" dirty="0"/>
              <a:t>Uutta tutkimusta </a:t>
            </a:r>
            <a:r>
              <a:rPr lang="fi-FI" b="1" dirty="0" smtClean="0"/>
              <a:t>tarvitaan</a:t>
            </a:r>
          </a:p>
          <a:p>
            <a:pPr lvl="1"/>
            <a:r>
              <a:rPr lang="fi-FI" b="1" dirty="0" smtClean="0"/>
              <a:t> </a:t>
            </a:r>
            <a:r>
              <a:rPr lang="fi-FI" dirty="0" smtClean="0"/>
              <a:t>Lukiokohorttien vertailu ennen ja jälkeen uudistuksen</a:t>
            </a:r>
          </a:p>
          <a:p>
            <a:r>
              <a:rPr lang="fi-FI" dirty="0" smtClean="0"/>
              <a:t>Väheneekö välivuodet?</a:t>
            </a:r>
          </a:p>
          <a:p>
            <a:r>
              <a:rPr lang="fi-FI" dirty="0" smtClean="0"/>
              <a:t>Laskeeko tai lisääntyykö koulu-uupumus?</a:t>
            </a:r>
          </a:p>
          <a:p>
            <a:r>
              <a:rPr lang="fi-FI" dirty="0"/>
              <a:t>Vaikutukset lukion ainevalintoihin</a:t>
            </a:r>
          </a:p>
          <a:p>
            <a:r>
              <a:rPr lang="fi-FI" dirty="0"/>
              <a:t>Entä opiskelu-uupumus yliopistossa?</a:t>
            </a:r>
          </a:p>
          <a:p>
            <a:endParaRPr lang="fi-FI" dirty="0" smtClean="0"/>
          </a:p>
          <a:p>
            <a:r>
              <a:rPr lang="fi-FI" sz="5200" b="1" dirty="0" smtClean="0">
                <a:solidFill>
                  <a:srgbClr val="FF0000"/>
                </a:solidFill>
              </a:rPr>
              <a:t>Tämän hetken lukiolaiset eivät voi olla koekaniineja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957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87624" y="6381328"/>
            <a:ext cx="1872208" cy="476250"/>
          </a:xfrm>
        </p:spPr>
        <p:txBody>
          <a:bodyPr/>
          <a:lstStyle/>
          <a:p>
            <a:fld id="{1020A30C-1069-4599-9F0D-44BA14903324}" type="datetime3">
              <a:rPr lang="en-US" smtClean="0"/>
              <a:t>7 November 2018</a:t>
            </a:fld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 bwMode="auto">
          <a:xfrm>
            <a:off x="1187624" y="6381328"/>
            <a:ext cx="18722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020A30C-1069-4599-9F0D-44BA14903324}" type="datetime3">
              <a:rPr lang="en-US" smtClean="0"/>
              <a:pPr/>
              <a:t>7 November 2018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87623" y="470204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fi-FI" sz="4300" b="1" kern="0" dirty="0" smtClean="0">
                <a:solidFill>
                  <a:srgbClr val="002060"/>
                </a:solidFill>
              </a:rPr>
              <a:t>Nuoruuden paradoksi-</a:t>
            </a:r>
          </a:p>
          <a:p>
            <a:r>
              <a:rPr lang="fi-FI" sz="4300" b="1" kern="0" dirty="0" smtClean="0">
                <a:solidFill>
                  <a:srgbClr val="002060"/>
                </a:solidFill>
              </a:rPr>
              <a:t>onko lukio toivoton aika vai mahdollisuus muutokselle?</a:t>
            </a:r>
            <a:endParaRPr lang="fi-FI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72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6247" y="3850481"/>
            <a:ext cx="272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 smtClean="0">
                <a:solidFill>
                  <a:srgbClr val="FF0000"/>
                </a:solidFill>
              </a:rPr>
              <a:t>LUKIO</a:t>
            </a:r>
            <a:endParaRPr lang="fi-FI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210" y="5398944"/>
            <a:ext cx="552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33" y="750887"/>
            <a:ext cx="10515600" cy="132556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68871" y="0"/>
            <a:ext cx="76328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2205038"/>
            <a:ext cx="11606088" cy="3152749"/>
          </a:xfrm>
          <a:prstGeom prst="rect">
            <a:avLst/>
          </a:prstGeom>
          <a:solidFill>
            <a:srgbClr val="00B0F0"/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3200" b="1" dirty="0" smtClean="0">
                <a:solidFill>
                  <a:schemeClr val="bg1"/>
                </a:solidFill>
              </a:rPr>
              <a:t>1. Suomi globaalissa kontekstissa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3200" b="1" dirty="0" smtClean="0">
                <a:solidFill>
                  <a:schemeClr val="bg1"/>
                </a:solidFill>
              </a:rPr>
              <a:t>2. Lukiolaisten jaksaminen - Teoria ja käsitteet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i-FI" sz="3200" b="1" dirty="0" smtClean="0">
                <a:solidFill>
                  <a:schemeClr val="bg1"/>
                </a:solidFill>
              </a:rPr>
              <a:t>3. Lukiolaiset: Uupumus, into ja identiteetti - profiilit ja muutokset ja uudet haasteet (maahanmuutto, digi) </a:t>
            </a:r>
          </a:p>
          <a:p>
            <a:r>
              <a:rPr lang="fi-FI" sz="3200" b="1" dirty="0" smtClean="0">
                <a:solidFill>
                  <a:schemeClr val="bg1"/>
                </a:solidFill>
              </a:rPr>
              <a:t>4. Uupumus sosiaalisessa kontekstissa</a:t>
            </a:r>
          </a:p>
          <a:p>
            <a:r>
              <a:rPr lang="fi-FI" sz="3200" b="1" dirty="0" smtClean="0">
                <a:solidFill>
                  <a:schemeClr val="bg1"/>
                </a:solidFill>
              </a:rPr>
              <a:t>5. Mitä tehdä jos nuori uupuu?</a:t>
            </a:r>
            <a:endParaRPr lang="fi-FI" sz="3200" b="1" dirty="0">
              <a:solidFill>
                <a:schemeClr val="bg1"/>
              </a:solidFill>
            </a:endParaRPr>
          </a:p>
          <a:p>
            <a:endParaRPr lang="fi-FI" sz="3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i-FI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180px-Raczka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0652" y="74613"/>
            <a:ext cx="1835150" cy="187325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fi-F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0924" y="1272988"/>
            <a:ext cx="10075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2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0668" y="306896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800" b="1" dirty="0" smtClean="0">
                <a:solidFill>
                  <a:srgbClr val="FF0000"/>
                </a:solidFill>
              </a:rPr>
              <a:t> </a:t>
            </a:r>
            <a:endParaRPr lang="fi-FI" sz="8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encrypted-tbn1.gstatic.com/images?q=tbn:ANd9GcSrOvBhHeuWOuw-6dtmMSSPRq5M8w72Ao6wbh7QZ4Nx5pRPhYx_a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43938"/>
            <a:ext cx="1224136" cy="7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Kuvahaun tulos haulle netherlands flag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195736" y="191683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 dirty="0" smtClean="0">
                <a:solidFill>
                  <a:srgbClr val="FF0000"/>
                </a:solidFill>
              </a:rPr>
              <a:t>mutta..</a:t>
            </a:r>
            <a:endParaRPr lang="fi-FI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315" y="-170741"/>
            <a:ext cx="13425033" cy="7088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3326" y="6383383"/>
            <a:ext cx="8133805" cy="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Kohortin syntymävuosi</a:t>
            </a:r>
            <a:endParaRPr lang="fi-FI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35360" y="70357"/>
            <a:ext cx="9631681" cy="1402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S</a:t>
            </a:r>
            <a:r>
              <a:rPr lang="fi-FI" sz="2800" b="1" dirty="0" smtClean="0"/>
              <a:t>uoriutumiserot korkea v. alhainen sosioekonominen </a:t>
            </a:r>
            <a:r>
              <a:rPr lang="fi-FI" sz="2800" b="1" dirty="0"/>
              <a:t>s</a:t>
            </a:r>
            <a:r>
              <a:rPr lang="fi-FI" sz="2800" b="1" dirty="0" smtClean="0"/>
              <a:t>tatus: Eriarvoisuus lisääntyy, </a:t>
            </a:r>
            <a:r>
              <a:rPr lang="fi-FI" sz="2800" b="1" dirty="0" err="1" smtClean="0"/>
              <a:t>segregaatio</a:t>
            </a:r>
            <a:endParaRPr lang="fi-FI" sz="2800" b="1" dirty="0"/>
          </a:p>
        </p:txBody>
      </p:sp>
      <p:sp>
        <p:nvSpPr>
          <p:cNvPr id="7" name="Down Arrow 6"/>
          <p:cNvSpPr/>
          <p:nvPr/>
        </p:nvSpPr>
        <p:spPr>
          <a:xfrm rot="20272765">
            <a:off x="7846423" y="2090057"/>
            <a:ext cx="600891" cy="10276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8795657" y="5582193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Salmela-Aro &amp; </a:t>
            </a:r>
            <a:r>
              <a:rPr lang="fi-FI" dirty="0" err="1" smtClean="0"/>
              <a:t>Chmielewski</a:t>
            </a:r>
            <a:r>
              <a:rPr lang="fi-FI" dirty="0" smtClean="0"/>
              <a:t>,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3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665"/>
            <a:ext cx="12192000" cy="8623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50" y="1690688"/>
            <a:ext cx="1252450" cy="87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94" y="0"/>
            <a:ext cx="110546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 smtClean="0">
                <a:solidFill>
                  <a:srgbClr val="FF0000"/>
                </a:solidFill>
              </a:rPr>
              <a:t>15-v alhaisin motivaatio OECD maissa</a:t>
            </a:r>
          </a:p>
          <a:p>
            <a:r>
              <a:rPr lang="fi-FI" sz="4000" b="1" dirty="0" smtClean="0">
                <a:solidFill>
                  <a:srgbClr val="0070C0"/>
                </a:solidFill>
              </a:rPr>
              <a:t>Motivaatio mukaan laaja-alaisiin taitoihin</a:t>
            </a:r>
            <a:endParaRPr lang="fi-FI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9" y="1879872"/>
            <a:ext cx="6859503" cy="486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2689" y="1259547"/>
            <a:ext cx="66341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sz="3200" b="1" dirty="0" smtClean="0">
              <a:solidFill>
                <a:srgbClr val="0070C0"/>
              </a:solidFill>
            </a:endParaRPr>
          </a:p>
          <a:p>
            <a:r>
              <a:rPr lang="fi-FI" sz="3200" b="1" dirty="0" smtClean="0">
                <a:solidFill>
                  <a:srgbClr val="0070C0"/>
                </a:solidFill>
              </a:rPr>
              <a:t>Riittämättömyys</a:t>
            </a:r>
            <a:endParaRPr lang="fi-FI" sz="3200" b="1" dirty="0" smtClean="0">
              <a:solidFill>
                <a:srgbClr val="00B050"/>
              </a:solidFill>
            </a:endParaRPr>
          </a:p>
          <a:p>
            <a:r>
              <a:rPr lang="fi-FI" sz="3200" b="1" dirty="0">
                <a:solidFill>
                  <a:srgbClr val="00B050"/>
                </a:solidFill>
              </a:rPr>
              <a:t>	</a:t>
            </a:r>
            <a:r>
              <a:rPr lang="fi-FI" sz="3200" b="1" dirty="0" smtClean="0">
                <a:solidFill>
                  <a:srgbClr val="00B050"/>
                </a:solidFill>
              </a:rPr>
              <a:t>	</a:t>
            </a:r>
          </a:p>
          <a:p>
            <a:endParaRPr lang="fi-FI" sz="3200" b="1" dirty="0">
              <a:solidFill>
                <a:srgbClr val="00B050"/>
              </a:solidFill>
            </a:endParaRPr>
          </a:p>
          <a:p>
            <a:r>
              <a:rPr lang="fi-FI" sz="3200" b="1" dirty="0" smtClean="0">
                <a:solidFill>
                  <a:srgbClr val="0070C0"/>
                </a:solidFill>
              </a:rPr>
              <a:t>Kyynisyys		</a:t>
            </a:r>
            <a:endParaRPr lang="fi-FI" sz="3200" b="1" dirty="0">
              <a:solidFill>
                <a:srgbClr val="FF0000"/>
              </a:solidFill>
            </a:endParaRPr>
          </a:p>
          <a:p>
            <a:endParaRPr lang="fi-FI" sz="3200" b="1" dirty="0" smtClean="0">
              <a:solidFill>
                <a:srgbClr val="FF0000"/>
              </a:solidFill>
            </a:endParaRPr>
          </a:p>
          <a:p>
            <a:endParaRPr lang="fi-FI" sz="3200" b="1" dirty="0">
              <a:solidFill>
                <a:srgbClr val="FF0000"/>
              </a:solidFill>
            </a:endParaRPr>
          </a:p>
          <a:p>
            <a:endParaRPr lang="fi-FI" sz="3200" b="1" dirty="0" smtClean="0">
              <a:solidFill>
                <a:srgbClr val="0070C0"/>
              </a:solidFill>
            </a:endParaRPr>
          </a:p>
          <a:p>
            <a:r>
              <a:rPr lang="fi-FI" sz="3200" b="1" dirty="0" err="1" smtClean="0">
                <a:solidFill>
                  <a:srgbClr val="0070C0"/>
                </a:solidFill>
              </a:rPr>
              <a:t>Ekshaustio</a:t>
            </a:r>
            <a:r>
              <a:rPr lang="fi-FI" sz="3200" b="1" dirty="0" smtClean="0">
                <a:solidFill>
                  <a:srgbClr val="0070C0"/>
                </a:solidFill>
              </a:rPr>
              <a:t>		      		</a:t>
            </a:r>
            <a:endParaRPr lang="fi-FI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92" y="2123007"/>
            <a:ext cx="302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000" b="1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2612" y="624553"/>
            <a:ext cx="2280475" cy="1291319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Odotus-arvoteoria</a:t>
            </a:r>
            <a:endParaRPr lang="fi-FI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303087" y="613888"/>
            <a:ext cx="3254479" cy="12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Koulu-uupumus</a:t>
            </a:r>
            <a:endParaRPr lang="fi-FI" sz="48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7355" y="6463687"/>
            <a:ext cx="331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Salmela-Aro, 2018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28" y="-475887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349956" y="2070518"/>
            <a:ext cx="3287980" cy="1291319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Vaatimukset</a:t>
            </a:r>
            <a:endParaRPr lang="fi-FI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349956" y="3451218"/>
            <a:ext cx="3287980" cy="154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/>
              <a:t>Resurssit: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Perus- ja psykologiset tarpeet - </a:t>
            </a:r>
            <a:r>
              <a:rPr lang="fi-FI" b="1" dirty="0" smtClean="0">
                <a:solidFill>
                  <a:schemeClr val="bg1"/>
                </a:solidFill>
              </a:rPr>
              <a:t>autonomia, yhteenkuuluvuus, kompetenssi, kontribuutio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1885244" y="3113755"/>
            <a:ext cx="417689" cy="49868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3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459</Words>
  <Application>Microsoft Office PowerPoint</Application>
  <PresentationFormat>Laajakuva</PresentationFormat>
  <Paragraphs>133</Paragraphs>
  <Slides>30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Palatino</vt:lpstr>
      <vt:lpstr>Office Theme</vt:lpstr>
      <vt:lpstr>PowerPoint-esitys</vt:lpstr>
      <vt:lpstr>Mikä lukiolaisia huolestuttaa vuonna 2018?</vt:lpstr>
      <vt:lpstr>Mielipide    |   Lukijan mielipide, HS 1.11.2018 tänään Lukiolaiset jätetään yksin stressaamaan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Miten mitata?</vt:lpstr>
      <vt:lpstr>PowerPoint-esitys</vt:lpstr>
      <vt:lpstr>Välivuodet haaste Suomessa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Entä urheilulukiolaiset?  Jopa 45% uupuneita tai riskissä uupua Uupumus lisääntyy lukion kuluessa</vt:lpstr>
      <vt:lpstr>PowerPoint-esitys</vt:lpstr>
      <vt:lpstr>PowerPoint-esitys</vt:lpstr>
      <vt:lpstr>PowerPoint-esitys</vt:lpstr>
      <vt:lpstr>PowerPoint-esitys</vt:lpstr>
      <vt:lpstr>PowerPoint-esitys</vt:lpstr>
      <vt:lpstr>Opettajien uupumus läikkyy oppilaiden uupumukseen - palveleva johtaminen (rehtorit!) suojaa</vt:lpstr>
      <vt:lpstr>Vanhempien nuorten autonomian tuki  suojaa lukiolaisia uupumukselta siirtymissä</vt:lpstr>
      <vt:lpstr>Kaveripiiri ja Uupumus   Korkeat arvosanat ja uupumus –riski ryhmäytyvät</vt:lpstr>
      <vt:lpstr>Opiskelijavalintoja uudistetaan  uupuvatko lukiolaiset?</vt:lpstr>
      <vt:lpstr>PowerPoint-esitys</vt:lpstr>
      <vt:lpstr>Mitä nyt? 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Salmela-Aro, J Katariina</dc:creator>
  <cp:lastModifiedBy>Hewlett-Packard Company</cp:lastModifiedBy>
  <cp:revision>78</cp:revision>
  <cp:lastPrinted>2018-11-01T11:18:15Z</cp:lastPrinted>
  <dcterms:created xsi:type="dcterms:W3CDTF">2018-08-22T10:49:32Z</dcterms:created>
  <dcterms:modified xsi:type="dcterms:W3CDTF">2018-11-07T07:51:43Z</dcterms:modified>
</cp:coreProperties>
</file>