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03" r:id="rId3"/>
    <p:sldId id="334" r:id="rId4"/>
    <p:sldId id="316" r:id="rId5"/>
    <p:sldId id="317" r:id="rId6"/>
    <p:sldId id="337" r:id="rId7"/>
    <p:sldId id="311" r:id="rId8"/>
    <p:sldId id="329" r:id="rId9"/>
    <p:sldId id="330" r:id="rId10"/>
    <p:sldId id="335" r:id="rId11"/>
    <p:sldId id="336" r:id="rId12"/>
    <p:sldId id="267" r:id="rId13"/>
  </p:sldIdLst>
  <p:sldSz cx="12192000" cy="6858000"/>
  <p:notesSz cx="6799263" cy="99298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CA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3050" autoAdjust="0"/>
  </p:normalViewPr>
  <p:slideViewPr>
    <p:cSldViewPr snapToGrid="0" showGuides="1">
      <p:cViewPr varScale="1">
        <p:scale>
          <a:sx n="109" d="100"/>
          <a:sy n="109" d="100"/>
        </p:scale>
        <p:origin x="62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6" d="100"/>
          <a:sy n="86" d="100"/>
        </p:scale>
        <p:origin x="277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7DCDE2-D5B9-4CCB-8875-D83431690C85}" type="doc">
      <dgm:prSet loTypeId="urn:microsoft.com/office/officeart/2005/8/layout/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i-FI"/>
        </a:p>
      </dgm:t>
    </dgm:pt>
    <dgm:pt modelId="{AF17EEBC-7A24-49BD-ABEF-9DBFF42D14E5}">
      <dgm:prSet phldrT="[Teksti]" custT="1"/>
      <dgm:spPr/>
      <dgm:t>
        <a:bodyPr/>
        <a:lstStyle/>
        <a:p>
          <a:r>
            <a:rPr lang="fi-FI" sz="1600" b="1" dirty="0">
              <a:solidFill>
                <a:schemeClr val="tx1"/>
              </a:solidFill>
            </a:rPr>
            <a:t>8/2018</a:t>
          </a:r>
        </a:p>
        <a:p>
          <a:r>
            <a:rPr lang="fi-FI" sz="1600" dirty="0">
              <a:solidFill>
                <a:schemeClr val="tx1"/>
              </a:solidFill>
            </a:rPr>
            <a:t>Kysely lukioille</a:t>
          </a:r>
        </a:p>
        <a:p>
          <a:r>
            <a:rPr lang="fi-FI" sz="1600" dirty="0">
              <a:solidFill>
                <a:schemeClr val="tx1"/>
              </a:solidFill>
            </a:rPr>
            <a:t>Sidosryhmä-seminaari</a:t>
          </a:r>
        </a:p>
        <a:p>
          <a:r>
            <a:rPr lang="fi-FI" sz="1600" dirty="0">
              <a:solidFill>
                <a:schemeClr val="tx1"/>
              </a:solidFill>
            </a:rPr>
            <a:t>Ohjaus- ja työryhmien asettaminen</a:t>
          </a:r>
        </a:p>
      </dgm:t>
    </dgm:pt>
    <dgm:pt modelId="{3CFFCE8E-45E2-4323-8806-5F9F6C98B563}" type="parTrans" cxnId="{0515BE78-BA76-4EC9-8AC6-C6A6456C152C}">
      <dgm:prSet/>
      <dgm:spPr/>
      <dgm:t>
        <a:bodyPr/>
        <a:lstStyle/>
        <a:p>
          <a:endParaRPr lang="fi-FI"/>
        </a:p>
      </dgm:t>
    </dgm:pt>
    <dgm:pt modelId="{90367C2F-26BD-4D1D-A3AB-18BE70CBE79F}" type="sibTrans" cxnId="{0515BE78-BA76-4EC9-8AC6-C6A6456C152C}">
      <dgm:prSet/>
      <dgm:spPr/>
      <dgm:t>
        <a:bodyPr/>
        <a:lstStyle/>
        <a:p>
          <a:endParaRPr lang="fi-FI"/>
        </a:p>
      </dgm:t>
    </dgm:pt>
    <dgm:pt modelId="{E332599E-24FB-41A3-81D5-364FC9F9B39A}">
      <dgm:prSet phldrT="[Teksti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i-FI" sz="1600" b="1" dirty="0">
              <a:solidFill>
                <a:schemeClr val="tx1"/>
              </a:solidFill>
            </a:rPr>
            <a:t>9-10/2018</a:t>
          </a:r>
        </a:p>
        <a:p>
          <a:pPr>
            <a:lnSpc>
              <a:spcPct val="100000"/>
            </a:lnSpc>
            <a:spcAft>
              <a:spcPts val="600"/>
            </a:spcAft>
          </a:pPr>
          <a:r>
            <a:rPr lang="fi-FI" sz="1600" dirty="0">
              <a:solidFill>
                <a:schemeClr val="tx1"/>
              </a:solidFill>
            </a:rPr>
            <a:t>Maakunta-kiertue, vuoropuhelu kentän kanssa</a:t>
          </a:r>
          <a:endParaRPr lang="fi-FI" sz="1600" b="0" dirty="0">
            <a:solidFill>
              <a:schemeClr val="tx1"/>
            </a:solidFill>
          </a:endParaRPr>
        </a:p>
        <a:p>
          <a:pPr>
            <a:lnSpc>
              <a:spcPct val="100000"/>
            </a:lnSpc>
            <a:spcAft>
              <a:spcPts val="600"/>
            </a:spcAft>
          </a:pPr>
          <a:r>
            <a:rPr lang="fi-FI" sz="1600" b="0" dirty="0">
              <a:solidFill>
                <a:schemeClr val="tx1"/>
              </a:solidFill>
            </a:rPr>
            <a:t>Kustannus-yhdistyksen seminaari</a:t>
          </a:r>
        </a:p>
        <a:p>
          <a:pPr>
            <a:lnSpc>
              <a:spcPct val="100000"/>
            </a:lnSpc>
            <a:spcAft>
              <a:spcPts val="600"/>
            </a:spcAft>
          </a:pPr>
          <a:r>
            <a:rPr lang="fi-FI" sz="1600" b="0" dirty="0" err="1">
              <a:solidFill>
                <a:schemeClr val="tx1"/>
              </a:solidFill>
            </a:rPr>
            <a:t>ePeruste</a:t>
          </a:r>
          <a:r>
            <a:rPr lang="fi-FI" sz="1600" b="0" dirty="0">
              <a:solidFill>
                <a:schemeClr val="tx1"/>
              </a:solidFill>
            </a:rPr>
            <a:t>-projektin aloitus</a:t>
          </a:r>
        </a:p>
      </dgm:t>
    </dgm:pt>
    <dgm:pt modelId="{E69D1692-160C-48A7-82C3-59B770D0EBC5}" type="parTrans" cxnId="{78CB74D5-DEE3-4973-AE54-4B695F8B82BB}">
      <dgm:prSet/>
      <dgm:spPr/>
      <dgm:t>
        <a:bodyPr/>
        <a:lstStyle/>
        <a:p>
          <a:endParaRPr lang="fi-FI"/>
        </a:p>
      </dgm:t>
    </dgm:pt>
    <dgm:pt modelId="{E92C71E1-B899-4F85-91A2-E721CFB9E6ED}" type="sibTrans" cxnId="{78CB74D5-DEE3-4973-AE54-4B695F8B82BB}">
      <dgm:prSet/>
      <dgm:spPr/>
      <dgm:t>
        <a:bodyPr/>
        <a:lstStyle/>
        <a:p>
          <a:endParaRPr lang="fi-FI"/>
        </a:p>
      </dgm:t>
    </dgm:pt>
    <dgm:pt modelId="{18C8CBC4-4712-4E9C-8D0F-B83D351016D7}">
      <dgm:prSet phldrT="[Teksti]" custT="1"/>
      <dgm:spPr/>
      <dgm:t>
        <a:bodyPr/>
        <a:lstStyle/>
        <a:p>
          <a:endParaRPr lang="fi-FI" sz="1600" b="1" dirty="0">
            <a:solidFill>
              <a:schemeClr val="tx1"/>
            </a:solidFill>
          </a:endParaRPr>
        </a:p>
        <a:p>
          <a:endParaRPr lang="fi-FI" sz="1600" b="1" dirty="0">
            <a:solidFill>
              <a:schemeClr val="tx1"/>
            </a:solidFill>
          </a:endParaRPr>
        </a:p>
        <a:p>
          <a:endParaRPr lang="fi-FI" sz="1600" b="1" dirty="0">
            <a:solidFill>
              <a:schemeClr val="tx1"/>
            </a:solidFill>
          </a:endParaRPr>
        </a:p>
        <a:p>
          <a:r>
            <a:rPr lang="fi-FI" sz="1600" b="1" dirty="0">
              <a:solidFill>
                <a:schemeClr val="tx1"/>
              </a:solidFill>
            </a:rPr>
            <a:t>9-10/2018</a:t>
          </a:r>
        </a:p>
        <a:p>
          <a:r>
            <a:rPr lang="fi-FI" sz="1600" dirty="0">
              <a:solidFill>
                <a:schemeClr val="tx1"/>
              </a:solidFill>
            </a:rPr>
            <a:t>Perustetyön linjaukset</a:t>
          </a:r>
        </a:p>
        <a:p>
          <a:r>
            <a:rPr lang="fi-FI" sz="1600" dirty="0">
              <a:solidFill>
                <a:schemeClr val="tx1"/>
              </a:solidFill>
            </a:rPr>
            <a:t>Ohjaus-ryhmä aloittaa</a:t>
          </a:r>
        </a:p>
        <a:p>
          <a:r>
            <a:rPr lang="fi-FI" sz="1600" dirty="0">
              <a:solidFill>
                <a:schemeClr val="tx1"/>
              </a:solidFill>
            </a:rPr>
            <a:t>Perusteiden  jäsentely</a:t>
          </a:r>
        </a:p>
        <a:p>
          <a:endParaRPr lang="fi-FI" sz="1600" dirty="0">
            <a:solidFill>
              <a:schemeClr val="tx1"/>
            </a:solidFill>
          </a:endParaRPr>
        </a:p>
        <a:p>
          <a:endParaRPr lang="fi-FI" sz="1600" dirty="0">
            <a:solidFill>
              <a:schemeClr val="tx1"/>
            </a:solidFill>
          </a:endParaRPr>
        </a:p>
        <a:p>
          <a:endParaRPr lang="fi-FI" sz="1600" dirty="0">
            <a:solidFill>
              <a:schemeClr val="tx1"/>
            </a:solidFill>
          </a:endParaRPr>
        </a:p>
      </dgm:t>
    </dgm:pt>
    <dgm:pt modelId="{C51D821A-BB6F-45F3-B4AF-1A661DF61E5A}" type="parTrans" cxnId="{3C42E7EB-13F1-4C83-999B-A13F16490317}">
      <dgm:prSet/>
      <dgm:spPr/>
      <dgm:t>
        <a:bodyPr/>
        <a:lstStyle/>
        <a:p>
          <a:endParaRPr lang="fi-FI"/>
        </a:p>
      </dgm:t>
    </dgm:pt>
    <dgm:pt modelId="{64D96500-6ED8-4FED-9370-94D540C234F1}" type="sibTrans" cxnId="{3C42E7EB-13F1-4C83-999B-A13F16490317}">
      <dgm:prSet/>
      <dgm:spPr/>
      <dgm:t>
        <a:bodyPr/>
        <a:lstStyle/>
        <a:p>
          <a:endParaRPr lang="fi-FI"/>
        </a:p>
      </dgm:t>
    </dgm:pt>
    <dgm:pt modelId="{800FB883-EBAC-4C42-9A06-19E50A613D5C}">
      <dgm:prSet phldrT="[Teksti]" custT="1"/>
      <dgm:spPr/>
      <dgm:t>
        <a:bodyPr/>
        <a:lstStyle/>
        <a:p>
          <a:endParaRPr lang="fi-FI" sz="1600" b="1" dirty="0">
            <a:solidFill>
              <a:schemeClr val="tx1"/>
            </a:solidFill>
          </a:endParaRPr>
        </a:p>
        <a:p>
          <a:r>
            <a:rPr lang="fi-FI" sz="1600" b="1" dirty="0">
              <a:solidFill>
                <a:schemeClr val="tx1"/>
              </a:solidFill>
            </a:rPr>
            <a:t>10-11/2018</a:t>
          </a:r>
        </a:p>
        <a:p>
          <a:r>
            <a:rPr lang="fi-FI" sz="1600" dirty="0">
              <a:solidFill>
                <a:schemeClr val="tx1"/>
              </a:solidFill>
            </a:rPr>
            <a:t>Työryhmien yhteinen aloitus-seminaari</a:t>
          </a:r>
        </a:p>
        <a:p>
          <a:r>
            <a:rPr lang="fi-FI" sz="1600" dirty="0">
              <a:solidFill>
                <a:schemeClr val="tx1"/>
              </a:solidFill>
            </a:rPr>
            <a:t>Perusteiden luonnostelu</a:t>
          </a:r>
        </a:p>
        <a:p>
          <a:r>
            <a:rPr lang="fi-FI" sz="1600" dirty="0">
              <a:solidFill>
                <a:schemeClr val="tx1"/>
              </a:solidFill>
            </a:rPr>
            <a:t>Ensimmäisiä yleisen osan raakaversioita</a:t>
          </a:r>
        </a:p>
        <a:p>
          <a:r>
            <a:rPr lang="fi-FI" sz="1600" dirty="0">
              <a:solidFill>
                <a:schemeClr val="tx1"/>
              </a:solidFill>
            </a:rPr>
            <a:t> </a:t>
          </a:r>
        </a:p>
      </dgm:t>
    </dgm:pt>
    <dgm:pt modelId="{8FB7668A-83F1-4227-8C53-1A7C1B3DE2D3}" type="parTrans" cxnId="{8BF4B8F0-26F8-4D29-9151-EAE0CB7DFF5A}">
      <dgm:prSet/>
      <dgm:spPr/>
      <dgm:t>
        <a:bodyPr/>
        <a:lstStyle/>
        <a:p>
          <a:endParaRPr lang="fi-FI"/>
        </a:p>
      </dgm:t>
    </dgm:pt>
    <dgm:pt modelId="{92403C53-3EC2-484E-84AA-1CBA8790F5D2}" type="sibTrans" cxnId="{8BF4B8F0-26F8-4D29-9151-EAE0CB7DFF5A}">
      <dgm:prSet/>
      <dgm:spPr/>
      <dgm:t>
        <a:bodyPr/>
        <a:lstStyle/>
        <a:p>
          <a:endParaRPr lang="fi-FI"/>
        </a:p>
      </dgm:t>
    </dgm:pt>
    <dgm:pt modelId="{77EF20E9-644D-46C2-8318-622600411788}">
      <dgm:prSet phldrT="[Teksti]" custT="1"/>
      <dgm:spPr/>
      <dgm:t>
        <a:bodyPr/>
        <a:lstStyle/>
        <a:p>
          <a:r>
            <a:rPr lang="fi-FI" sz="1600" b="1" dirty="0">
              <a:solidFill>
                <a:schemeClr val="tx1"/>
              </a:solidFill>
            </a:rPr>
            <a:t>11-12/2018</a:t>
          </a:r>
        </a:p>
        <a:p>
          <a:r>
            <a:rPr lang="fi-FI" sz="1600" dirty="0">
              <a:solidFill>
                <a:schemeClr val="tx1"/>
              </a:solidFill>
            </a:rPr>
            <a:t>YTL- ja SLL/FSS-seminaarit </a:t>
          </a:r>
        </a:p>
        <a:p>
          <a:r>
            <a:rPr lang="fi-FI" sz="1600" dirty="0">
              <a:solidFill>
                <a:schemeClr val="tx1"/>
              </a:solidFill>
            </a:rPr>
            <a:t>Työryhmätyö</a:t>
          </a:r>
        </a:p>
        <a:p>
          <a:r>
            <a:rPr lang="fi-FI" sz="1600" dirty="0">
              <a:solidFill>
                <a:schemeClr val="tx1"/>
              </a:solidFill>
            </a:rPr>
            <a:t>Perusteiden kirjoitustyötä</a:t>
          </a:r>
        </a:p>
        <a:p>
          <a:r>
            <a:rPr lang="fi-FI" sz="1600" dirty="0">
              <a:solidFill>
                <a:schemeClr val="tx1"/>
              </a:solidFill>
            </a:rPr>
            <a:t>1. raakaversio jouluksi</a:t>
          </a:r>
        </a:p>
      </dgm:t>
    </dgm:pt>
    <dgm:pt modelId="{A4A8A069-B400-4CC9-97D7-A044469B7FDB}" type="parTrans" cxnId="{826669E7-E0BA-49D6-A849-9F452B860EB7}">
      <dgm:prSet/>
      <dgm:spPr/>
      <dgm:t>
        <a:bodyPr/>
        <a:lstStyle/>
        <a:p>
          <a:endParaRPr lang="fi-FI"/>
        </a:p>
      </dgm:t>
    </dgm:pt>
    <dgm:pt modelId="{D473449C-C63D-4C9D-9FBA-69AC8C88D0D5}" type="sibTrans" cxnId="{826669E7-E0BA-49D6-A849-9F452B860EB7}">
      <dgm:prSet/>
      <dgm:spPr/>
      <dgm:t>
        <a:bodyPr/>
        <a:lstStyle/>
        <a:p>
          <a:endParaRPr lang="fi-FI"/>
        </a:p>
      </dgm:t>
    </dgm:pt>
    <dgm:pt modelId="{12FA5F3F-7550-49BD-92E6-21EC91DD01AF}">
      <dgm:prSet phldrT="[Teksti]" custT="1"/>
      <dgm:spPr/>
      <dgm:t>
        <a:bodyPr/>
        <a:lstStyle/>
        <a:p>
          <a:pPr marL="0" lvl="0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1" dirty="0">
              <a:solidFill>
                <a:schemeClr val="tx1"/>
              </a:solidFill>
            </a:rPr>
            <a:t>4-9/2019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600"/>
            </a:spcAft>
            <a:buClrTx/>
            <a:buSzTx/>
            <a:buFontTx/>
            <a:buNone/>
            <a:tabLst/>
            <a:defRPr/>
          </a:pPr>
          <a:r>
            <a:rPr lang="fi-FI" sz="1600" b="0" dirty="0">
              <a:solidFill>
                <a:schemeClr val="tx1"/>
              </a:solidFill>
            </a:rPr>
            <a:t>Perusteiden viimeistely ja valmistuminen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600"/>
            </a:spcAft>
            <a:buClrTx/>
            <a:buSzTx/>
            <a:buFontTx/>
            <a:buNone/>
            <a:tabLst/>
            <a:defRPr/>
          </a:pPr>
          <a:r>
            <a:rPr lang="fi-FI" sz="1600" b="0" dirty="0">
              <a:solidFill>
                <a:schemeClr val="tx1"/>
              </a:solidFill>
            </a:rPr>
            <a:t>Käännöstyö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600"/>
            </a:spcAft>
            <a:buClrTx/>
            <a:buSzTx/>
            <a:buFontTx/>
            <a:buNone/>
            <a:tabLst/>
            <a:defRPr/>
          </a:pPr>
          <a:r>
            <a:rPr lang="fi-FI" sz="1600" b="0" dirty="0" err="1">
              <a:solidFill>
                <a:schemeClr val="tx1"/>
              </a:solidFill>
            </a:rPr>
            <a:t>OPH:n</a:t>
          </a:r>
          <a:r>
            <a:rPr lang="fi-FI" sz="1600" b="0" dirty="0">
              <a:solidFill>
                <a:schemeClr val="tx1"/>
              </a:solidFill>
            </a:rPr>
            <a:t> johtokunta 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600"/>
            </a:spcAft>
            <a:buClrTx/>
            <a:buSzTx/>
            <a:buFontTx/>
            <a:buNone/>
            <a:tabLst/>
            <a:defRPr/>
          </a:pPr>
          <a:r>
            <a:rPr lang="fi-FI" sz="1600" b="0" dirty="0">
              <a:solidFill>
                <a:schemeClr val="tx1"/>
              </a:solidFill>
            </a:rPr>
            <a:t>Pääjohtajan LOPS-päätös</a:t>
          </a:r>
        </a:p>
      </dgm:t>
    </dgm:pt>
    <dgm:pt modelId="{98B48935-2763-4E70-94D6-DB287C750100}" type="parTrans" cxnId="{FF596EFC-C0B0-417C-BF43-CA7A60941505}">
      <dgm:prSet/>
      <dgm:spPr/>
      <dgm:t>
        <a:bodyPr/>
        <a:lstStyle/>
        <a:p>
          <a:endParaRPr lang="fi-FI"/>
        </a:p>
      </dgm:t>
    </dgm:pt>
    <dgm:pt modelId="{00766BDD-E2EA-493A-B00E-6A2046A50EAC}" type="sibTrans" cxnId="{FF596EFC-C0B0-417C-BF43-CA7A60941505}">
      <dgm:prSet/>
      <dgm:spPr/>
      <dgm:t>
        <a:bodyPr/>
        <a:lstStyle/>
        <a:p>
          <a:endParaRPr lang="fi-FI"/>
        </a:p>
      </dgm:t>
    </dgm:pt>
    <dgm:pt modelId="{35FBEA2C-7310-4839-821C-EC1D7656D880}">
      <dgm:prSet phldrT="[Teksti]" custT="1"/>
      <dgm:spPr/>
      <dgm:t>
        <a:bodyPr/>
        <a:lstStyle/>
        <a:p>
          <a:r>
            <a:rPr lang="fi-FI" sz="1600" b="1" dirty="0">
              <a:solidFill>
                <a:schemeClr val="tx1"/>
              </a:solidFill>
            </a:rPr>
            <a:t>10-11/2019</a:t>
          </a:r>
        </a:p>
        <a:p>
          <a:r>
            <a:rPr lang="fi-FI" sz="1600" dirty="0">
              <a:solidFill>
                <a:schemeClr val="tx1"/>
              </a:solidFill>
            </a:rPr>
            <a:t>Taitto- ja painotyö</a:t>
          </a:r>
        </a:p>
        <a:p>
          <a:r>
            <a:rPr lang="fi-FI" sz="1600" u="sng" dirty="0">
              <a:solidFill>
                <a:schemeClr val="tx1"/>
              </a:solidFill>
            </a:rPr>
            <a:t>LOPS- perusteiden julkaisu Lukiopäivillä marraskuussa</a:t>
          </a:r>
        </a:p>
      </dgm:t>
    </dgm:pt>
    <dgm:pt modelId="{645EA2C7-8002-46E7-9C40-D2EF3F74ED31}" type="parTrans" cxnId="{A92EE833-F208-4C3C-B967-928891E9AF4E}">
      <dgm:prSet/>
      <dgm:spPr/>
      <dgm:t>
        <a:bodyPr/>
        <a:lstStyle/>
        <a:p>
          <a:endParaRPr lang="fi-FI"/>
        </a:p>
      </dgm:t>
    </dgm:pt>
    <dgm:pt modelId="{912988AC-B285-4F51-A043-2C6E7AAB0421}" type="sibTrans" cxnId="{A92EE833-F208-4C3C-B967-928891E9AF4E}">
      <dgm:prSet/>
      <dgm:spPr/>
      <dgm:t>
        <a:bodyPr/>
        <a:lstStyle/>
        <a:p>
          <a:endParaRPr lang="fi-FI"/>
        </a:p>
      </dgm:t>
    </dgm:pt>
    <dgm:pt modelId="{851EC658-81DC-4AE5-9A58-A8224E6B26B4}">
      <dgm:prSet phldrT="[Teksti]" custT="1"/>
      <dgm:spPr/>
      <dgm:t>
        <a:bodyPr/>
        <a:lstStyle/>
        <a:p>
          <a:r>
            <a:rPr lang="fi-FI" sz="1600" b="1" dirty="0">
              <a:solidFill>
                <a:schemeClr val="tx1"/>
              </a:solidFill>
            </a:rPr>
            <a:t>11/2019 – 11/2020</a:t>
          </a:r>
        </a:p>
        <a:p>
          <a:r>
            <a:rPr lang="fi-FI" sz="1600" dirty="0">
              <a:solidFill>
                <a:schemeClr val="tx1"/>
              </a:solidFill>
            </a:rPr>
            <a:t>Paikallisten </a:t>
          </a:r>
          <a:r>
            <a:rPr lang="fi-FI" sz="1600" dirty="0" err="1">
              <a:solidFill>
                <a:schemeClr val="tx1"/>
              </a:solidFill>
            </a:rPr>
            <a:t>LOPSien</a:t>
          </a:r>
          <a:r>
            <a:rPr lang="fi-FI" sz="1600" dirty="0">
              <a:solidFill>
                <a:schemeClr val="tx1"/>
              </a:solidFill>
            </a:rPr>
            <a:t> laadinta</a:t>
          </a:r>
        </a:p>
        <a:p>
          <a:r>
            <a:rPr lang="fi-FI" sz="1600" dirty="0" err="1">
              <a:solidFill>
                <a:schemeClr val="tx1"/>
              </a:solidFill>
            </a:rPr>
            <a:t>ePerusteet</a:t>
          </a:r>
          <a:r>
            <a:rPr lang="fi-FI" sz="1600" dirty="0">
              <a:solidFill>
                <a:schemeClr val="tx1"/>
              </a:solidFill>
            </a:rPr>
            <a:t> käytössä</a:t>
          </a:r>
        </a:p>
      </dgm:t>
    </dgm:pt>
    <dgm:pt modelId="{54343746-37C3-4F45-8A77-D6539CEE1736}" type="parTrans" cxnId="{901B5114-FF60-415D-9E27-5FA694DB8FD4}">
      <dgm:prSet/>
      <dgm:spPr/>
      <dgm:t>
        <a:bodyPr/>
        <a:lstStyle/>
        <a:p>
          <a:endParaRPr lang="fi-FI"/>
        </a:p>
      </dgm:t>
    </dgm:pt>
    <dgm:pt modelId="{E601D25C-5BEE-45F9-8537-50B4F5E98DE7}" type="sibTrans" cxnId="{901B5114-FF60-415D-9E27-5FA694DB8FD4}">
      <dgm:prSet/>
      <dgm:spPr/>
      <dgm:t>
        <a:bodyPr/>
        <a:lstStyle/>
        <a:p>
          <a:endParaRPr lang="fi-FI"/>
        </a:p>
      </dgm:t>
    </dgm:pt>
    <dgm:pt modelId="{57A0AE05-91CB-46CA-B03C-6E7483568D07}">
      <dgm:prSet phldrT="[Teksti]" custT="1"/>
      <dgm:spPr/>
      <dgm:t>
        <a:bodyPr/>
        <a:lstStyle/>
        <a:p>
          <a:r>
            <a:rPr lang="fi-FI" sz="1600" b="1">
              <a:solidFill>
                <a:schemeClr val="tx1"/>
              </a:solidFill>
            </a:rPr>
            <a:t>8/2021</a:t>
          </a:r>
          <a:endParaRPr lang="fi-FI" sz="1600" b="1" dirty="0">
            <a:solidFill>
              <a:schemeClr val="tx1"/>
            </a:solidFill>
          </a:endParaRPr>
        </a:p>
        <a:p>
          <a:r>
            <a:rPr lang="fi-FI" sz="1600" dirty="0">
              <a:solidFill>
                <a:schemeClr val="tx1"/>
              </a:solidFill>
            </a:rPr>
            <a:t>Uusien </a:t>
          </a:r>
          <a:r>
            <a:rPr lang="fi-FI" sz="1600" dirty="0" err="1">
              <a:solidFill>
                <a:schemeClr val="tx1"/>
              </a:solidFill>
            </a:rPr>
            <a:t>LOPSien</a:t>
          </a:r>
          <a:r>
            <a:rPr lang="fi-FI" sz="1600" dirty="0">
              <a:solidFill>
                <a:schemeClr val="tx1"/>
              </a:solidFill>
            </a:rPr>
            <a:t> mukaisen opinnot alkavat</a:t>
          </a:r>
        </a:p>
      </dgm:t>
    </dgm:pt>
    <dgm:pt modelId="{B6AE328D-D243-4166-B609-B32A59AC5EB2}" type="parTrans" cxnId="{43F1BC0E-B65F-47DB-92CB-D2FD3BDA7117}">
      <dgm:prSet/>
      <dgm:spPr/>
      <dgm:t>
        <a:bodyPr/>
        <a:lstStyle/>
        <a:p>
          <a:endParaRPr lang="fi-FI"/>
        </a:p>
      </dgm:t>
    </dgm:pt>
    <dgm:pt modelId="{F3E59340-2329-47D1-957F-E9245F4F8C97}" type="sibTrans" cxnId="{43F1BC0E-B65F-47DB-92CB-D2FD3BDA7117}">
      <dgm:prSet/>
      <dgm:spPr/>
      <dgm:t>
        <a:bodyPr/>
        <a:lstStyle/>
        <a:p>
          <a:endParaRPr lang="fi-FI"/>
        </a:p>
      </dgm:t>
    </dgm:pt>
    <dgm:pt modelId="{486464B1-D936-4E6E-9B6D-8AAD1BD116B3}">
      <dgm:prSet phldrT="[Teksti]" custT="1"/>
      <dgm:spPr/>
      <dgm:t>
        <a:bodyPr/>
        <a:lstStyle/>
        <a:p>
          <a:r>
            <a:rPr lang="fi-FI" sz="1600" b="1" dirty="0">
              <a:solidFill>
                <a:schemeClr val="tx1"/>
              </a:solidFill>
            </a:rPr>
            <a:t>11/2020-6/2021</a:t>
          </a:r>
        </a:p>
        <a:p>
          <a:r>
            <a:rPr lang="fi-FI" sz="1600" dirty="0">
              <a:solidFill>
                <a:schemeClr val="tx1"/>
              </a:solidFill>
            </a:rPr>
            <a:t>Koulut esittelevät uudistunutta lukiokoulutusta peruskoulun päättäville</a:t>
          </a:r>
        </a:p>
      </dgm:t>
    </dgm:pt>
    <dgm:pt modelId="{AFD677A4-C8A4-42A0-B538-D0DCC3F825F3}" type="parTrans" cxnId="{8C565503-2E6D-4C6A-9334-0D462EE514BE}">
      <dgm:prSet/>
      <dgm:spPr/>
      <dgm:t>
        <a:bodyPr/>
        <a:lstStyle/>
        <a:p>
          <a:endParaRPr lang="fi-FI"/>
        </a:p>
      </dgm:t>
    </dgm:pt>
    <dgm:pt modelId="{AD900117-4F11-4AA4-BB7E-D2AD1DEC5035}" type="sibTrans" cxnId="{8C565503-2E6D-4C6A-9334-0D462EE514BE}">
      <dgm:prSet/>
      <dgm:spPr/>
      <dgm:t>
        <a:bodyPr/>
        <a:lstStyle/>
        <a:p>
          <a:endParaRPr lang="fi-FI"/>
        </a:p>
      </dgm:t>
    </dgm:pt>
    <dgm:pt modelId="{A2D6C282-8E7A-4E7B-99BF-5A10A3DE34D1}">
      <dgm:prSet phldrT="[Teksti]" custT="1"/>
      <dgm:spPr/>
      <dgm:t>
        <a:bodyPr/>
        <a:lstStyle/>
        <a:p>
          <a:r>
            <a:rPr lang="fi-FI" sz="1600" b="1" dirty="0">
              <a:solidFill>
                <a:schemeClr val="tx1"/>
              </a:solidFill>
            </a:rPr>
            <a:t>1-4/2019</a:t>
          </a:r>
        </a:p>
        <a:p>
          <a:r>
            <a:rPr lang="fi-FI" sz="1600" dirty="0">
              <a:solidFill>
                <a:schemeClr val="tx1"/>
              </a:solidFill>
            </a:rPr>
            <a:t>Kirjoitus- ja työryhmätyö jatkuvat </a:t>
          </a:r>
        </a:p>
        <a:p>
          <a:r>
            <a:rPr lang="fi-FI" sz="1600" dirty="0">
              <a:solidFill>
                <a:schemeClr val="tx1"/>
              </a:solidFill>
            </a:rPr>
            <a:t>Perusteiden      1. versio valmistuu helmikuussa</a:t>
          </a:r>
        </a:p>
        <a:p>
          <a:r>
            <a:rPr lang="fi-FI" sz="1600" dirty="0">
              <a:solidFill>
                <a:schemeClr val="tx1"/>
              </a:solidFill>
            </a:rPr>
            <a:t>Lausunnot ja kommentointi</a:t>
          </a:r>
        </a:p>
      </dgm:t>
    </dgm:pt>
    <dgm:pt modelId="{D145F8BA-051F-486D-B650-F28F84D13F24}" type="parTrans" cxnId="{992821FE-2CCF-40A7-BE55-866CDDD700D1}">
      <dgm:prSet/>
      <dgm:spPr/>
      <dgm:t>
        <a:bodyPr/>
        <a:lstStyle/>
        <a:p>
          <a:endParaRPr lang="fi-FI"/>
        </a:p>
      </dgm:t>
    </dgm:pt>
    <dgm:pt modelId="{32A58FEE-FA92-4689-80DE-E6E28464E618}" type="sibTrans" cxnId="{992821FE-2CCF-40A7-BE55-866CDDD700D1}">
      <dgm:prSet/>
      <dgm:spPr/>
      <dgm:t>
        <a:bodyPr/>
        <a:lstStyle/>
        <a:p>
          <a:endParaRPr lang="fi-FI"/>
        </a:p>
      </dgm:t>
    </dgm:pt>
    <dgm:pt modelId="{1C5A1D29-DFA9-4154-877D-00969764E86A}">
      <dgm:prSet phldrT="[Teksti]" custT="1"/>
      <dgm:spPr/>
      <dgm:t>
        <a:bodyPr/>
        <a:lstStyle/>
        <a:p>
          <a:r>
            <a:rPr lang="fi-FI" sz="1600" b="1" dirty="0">
              <a:solidFill>
                <a:schemeClr val="tx1"/>
              </a:solidFill>
            </a:rPr>
            <a:t>5-7/2018</a:t>
          </a:r>
        </a:p>
        <a:p>
          <a:r>
            <a:rPr lang="fi-FI" sz="1600" dirty="0">
              <a:solidFill>
                <a:schemeClr val="tx1"/>
              </a:solidFill>
            </a:rPr>
            <a:t>LOPS-työn aloitus </a:t>
          </a:r>
          <a:r>
            <a:rPr lang="fi-FI" sz="1600" dirty="0" err="1">
              <a:solidFill>
                <a:schemeClr val="tx1"/>
              </a:solidFill>
            </a:rPr>
            <a:t>OPH:ssa</a:t>
          </a:r>
          <a:endParaRPr lang="fi-FI" sz="1600" dirty="0">
            <a:solidFill>
              <a:schemeClr val="tx1"/>
            </a:solidFill>
          </a:endParaRPr>
        </a:p>
      </dgm:t>
    </dgm:pt>
    <dgm:pt modelId="{6874F1ED-8B0D-4FF1-A4D5-668DE23EF978}" type="parTrans" cxnId="{FFD108D3-02AE-43B6-BFB4-D218A3DE15A7}">
      <dgm:prSet/>
      <dgm:spPr/>
      <dgm:t>
        <a:bodyPr/>
        <a:lstStyle/>
        <a:p>
          <a:endParaRPr lang="fi-FI"/>
        </a:p>
      </dgm:t>
    </dgm:pt>
    <dgm:pt modelId="{CDA53EBD-27B2-402C-AC15-75AD0944D4B7}" type="sibTrans" cxnId="{FFD108D3-02AE-43B6-BFB4-D218A3DE15A7}">
      <dgm:prSet/>
      <dgm:spPr/>
      <dgm:t>
        <a:bodyPr/>
        <a:lstStyle/>
        <a:p>
          <a:endParaRPr lang="fi-FI"/>
        </a:p>
      </dgm:t>
    </dgm:pt>
    <dgm:pt modelId="{057CF5A5-559D-427D-BF3C-0B8116631A6E}" type="pres">
      <dgm:prSet presAssocID="{CB7DCDE2-D5B9-4CCB-8875-D83431690C85}" presName="diagram" presStyleCnt="0">
        <dgm:presLayoutVars>
          <dgm:dir/>
          <dgm:resizeHandles val="exact"/>
        </dgm:presLayoutVars>
      </dgm:prSet>
      <dgm:spPr/>
    </dgm:pt>
    <dgm:pt modelId="{3A5F9D83-55CB-4BD0-81B1-F3F857659148}" type="pres">
      <dgm:prSet presAssocID="{1C5A1D29-DFA9-4154-877D-00969764E86A}" presName="node" presStyleLbl="node1" presStyleIdx="0" presStyleCnt="12" custScaleY="229470" custLinFactNeighborX="-65825" custLinFactNeighborY="-16845">
        <dgm:presLayoutVars>
          <dgm:bulletEnabled val="1"/>
        </dgm:presLayoutVars>
      </dgm:prSet>
      <dgm:spPr/>
    </dgm:pt>
    <dgm:pt modelId="{9DFBCD9A-3CEC-437E-B507-ED1DB8DC3C53}" type="pres">
      <dgm:prSet presAssocID="{CDA53EBD-27B2-402C-AC15-75AD0944D4B7}" presName="sibTrans" presStyleLbl="sibTrans2D1" presStyleIdx="0" presStyleCnt="11"/>
      <dgm:spPr/>
    </dgm:pt>
    <dgm:pt modelId="{AE490D67-3E27-471F-9E85-9684A157A701}" type="pres">
      <dgm:prSet presAssocID="{CDA53EBD-27B2-402C-AC15-75AD0944D4B7}" presName="connectorText" presStyleLbl="sibTrans2D1" presStyleIdx="0" presStyleCnt="11"/>
      <dgm:spPr/>
    </dgm:pt>
    <dgm:pt modelId="{63C9EFFB-CAA0-42EC-AE5D-2DF72D417DD7}" type="pres">
      <dgm:prSet presAssocID="{AF17EEBC-7A24-49BD-ABEF-9DBFF42D14E5}" presName="node" presStyleLbl="node1" presStyleIdx="1" presStyleCnt="12" custScaleX="139662" custScaleY="385958" custLinFactNeighborX="-40882" custLinFactNeighborY="-16845">
        <dgm:presLayoutVars>
          <dgm:bulletEnabled val="1"/>
        </dgm:presLayoutVars>
      </dgm:prSet>
      <dgm:spPr/>
    </dgm:pt>
    <dgm:pt modelId="{E8DCDC44-0BC7-4BA9-B824-2AF0A107A99F}" type="pres">
      <dgm:prSet presAssocID="{90367C2F-26BD-4D1D-A3AB-18BE70CBE79F}" presName="sibTrans" presStyleLbl="sibTrans2D1" presStyleIdx="1" presStyleCnt="11"/>
      <dgm:spPr/>
    </dgm:pt>
    <dgm:pt modelId="{E9568CEA-1283-4F46-AB9F-BD210DC88EC3}" type="pres">
      <dgm:prSet presAssocID="{90367C2F-26BD-4D1D-A3AB-18BE70CBE79F}" presName="connectorText" presStyleLbl="sibTrans2D1" presStyleIdx="1" presStyleCnt="11"/>
      <dgm:spPr/>
    </dgm:pt>
    <dgm:pt modelId="{CE542746-4B06-4C9C-9F19-EBBE8F9297DD}" type="pres">
      <dgm:prSet presAssocID="{E332599E-24FB-41A3-81D5-364FC9F9B39A}" presName="node" presStyleLbl="node1" presStyleIdx="2" presStyleCnt="12" custScaleX="181792" custScaleY="444197" custLinFactNeighborX="-15203" custLinFactNeighborY="12274">
        <dgm:presLayoutVars>
          <dgm:bulletEnabled val="1"/>
        </dgm:presLayoutVars>
      </dgm:prSet>
      <dgm:spPr/>
    </dgm:pt>
    <dgm:pt modelId="{C360BA92-D431-4913-B7F1-32F9897A052F}" type="pres">
      <dgm:prSet presAssocID="{E92C71E1-B899-4F85-91A2-E721CFB9E6ED}" presName="sibTrans" presStyleLbl="sibTrans2D1" presStyleIdx="2" presStyleCnt="11"/>
      <dgm:spPr/>
    </dgm:pt>
    <dgm:pt modelId="{01CF2378-FCF5-4C28-BB4A-4C5DA4F636B3}" type="pres">
      <dgm:prSet presAssocID="{E92C71E1-B899-4F85-91A2-E721CFB9E6ED}" presName="connectorText" presStyleLbl="sibTrans2D1" presStyleIdx="2" presStyleCnt="11"/>
      <dgm:spPr/>
    </dgm:pt>
    <dgm:pt modelId="{286C9E4A-3D5E-4631-93F5-5D752035B0F2}" type="pres">
      <dgm:prSet presAssocID="{18C8CBC4-4712-4E9C-8D0F-B83D351016D7}" presName="node" presStyleLbl="node1" presStyleIdx="3" presStyleCnt="12" custScaleX="128576" custScaleY="397361" custLinFactNeighborX="4383" custLinFactNeighborY="9115">
        <dgm:presLayoutVars>
          <dgm:bulletEnabled val="1"/>
        </dgm:presLayoutVars>
      </dgm:prSet>
      <dgm:spPr/>
    </dgm:pt>
    <dgm:pt modelId="{A48A69F8-CFB3-4883-8D3B-4D7913BDE981}" type="pres">
      <dgm:prSet presAssocID="{64D96500-6ED8-4FED-9370-94D540C234F1}" presName="sibTrans" presStyleLbl="sibTrans2D1" presStyleIdx="3" presStyleCnt="11"/>
      <dgm:spPr/>
    </dgm:pt>
    <dgm:pt modelId="{5517EF44-8336-4D93-B497-2770D3F6BC09}" type="pres">
      <dgm:prSet presAssocID="{64D96500-6ED8-4FED-9370-94D540C234F1}" presName="connectorText" presStyleLbl="sibTrans2D1" presStyleIdx="3" presStyleCnt="11"/>
      <dgm:spPr/>
    </dgm:pt>
    <dgm:pt modelId="{2F6E70D8-3377-4972-8602-5676E402E827}" type="pres">
      <dgm:prSet presAssocID="{800FB883-EBAC-4C42-9A06-19E50A613D5C}" presName="node" presStyleLbl="node1" presStyleIdx="4" presStyleCnt="12" custScaleX="140257" custScaleY="444233" custLinFactNeighborX="3017" custLinFactNeighborY="7871">
        <dgm:presLayoutVars>
          <dgm:bulletEnabled val="1"/>
        </dgm:presLayoutVars>
      </dgm:prSet>
      <dgm:spPr/>
    </dgm:pt>
    <dgm:pt modelId="{65E943AA-7A3D-4254-992A-6F85BBC99CF4}" type="pres">
      <dgm:prSet presAssocID="{92403C53-3EC2-484E-84AA-1CBA8790F5D2}" presName="sibTrans" presStyleLbl="sibTrans2D1" presStyleIdx="4" presStyleCnt="11"/>
      <dgm:spPr/>
    </dgm:pt>
    <dgm:pt modelId="{E2CBFA72-2916-4623-BB7A-AEFF9467116F}" type="pres">
      <dgm:prSet presAssocID="{92403C53-3EC2-484E-84AA-1CBA8790F5D2}" presName="connectorText" presStyleLbl="sibTrans2D1" presStyleIdx="4" presStyleCnt="11"/>
      <dgm:spPr/>
    </dgm:pt>
    <dgm:pt modelId="{127F0681-E74F-43CB-A7D0-40DB2AE14674}" type="pres">
      <dgm:prSet presAssocID="{77EF20E9-644D-46C2-8318-622600411788}" presName="node" presStyleLbl="node1" presStyleIdx="5" presStyleCnt="12" custScaleX="146698" custScaleY="409998" custLinFactNeighborX="17021" custLinFactNeighborY="7234">
        <dgm:presLayoutVars>
          <dgm:bulletEnabled val="1"/>
        </dgm:presLayoutVars>
      </dgm:prSet>
      <dgm:spPr/>
    </dgm:pt>
    <dgm:pt modelId="{9C02C8BA-B509-455B-BD39-10FC602F3A47}" type="pres">
      <dgm:prSet presAssocID="{D473449C-C63D-4C9D-9FBA-69AC8C88D0D5}" presName="sibTrans" presStyleLbl="sibTrans2D1" presStyleIdx="5" presStyleCnt="11" custAng="21366811"/>
      <dgm:spPr/>
    </dgm:pt>
    <dgm:pt modelId="{A167CD48-C673-4640-98C1-974E599E9521}" type="pres">
      <dgm:prSet presAssocID="{D473449C-C63D-4C9D-9FBA-69AC8C88D0D5}" presName="connectorText" presStyleLbl="sibTrans2D1" presStyleIdx="5" presStyleCnt="11"/>
      <dgm:spPr/>
    </dgm:pt>
    <dgm:pt modelId="{A509A6BB-D0E8-442B-817F-799B8F3E6E72}" type="pres">
      <dgm:prSet presAssocID="{A2D6C282-8E7A-4E7B-99BF-5A10A3DE34D1}" presName="node" presStyleLbl="node1" presStyleIdx="6" presStyleCnt="12" custScaleX="168392" custScaleY="437877" custLinFactNeighborX="61471" custLinFactNeighborY="-4366">
        <dgm:presLayoutVars>
          <dgm:bulletEnabled val="1"/>
        </dgm:presLayoutVars>
      </dgm:prSet>
      <dgm:spPr/>
    </dgm:pt>
    <dgm:pt modelId="{72ABC3C5-8AEF-476A-B2FC-B65CCA5A10CF}" type="pres">
      <dgm:prSet presAssocID="{32A58FEE-FA92-4689-80DE-E6E28464E618}" presName="sibTrans" presStyleLbl="sibTrans2D1" presStyleIdx="6" presStyleCnt="11" custLinFactNeighborX="-24486" custLinFactNeighborY="-10657"/>
      <dgm:spPr/>
    </dgm:pt>
    <dgm:pt modelId="{110512EB-FEC1-4B88-A588-825AAC43CDE5}" type="pres">
      <dgm:prSet presAssocID="{32A58FEE-FA92-4689-80DE-E6E28464E618}" presName="connectorText" presStyleLbl="sibTrans2D1" presStyleIdx="6" presStyleCnt="11"/>
      <dgm:spPr/>
    </dgm:pt>
    <dgm:pt modelId="{22DE26CE-96E3-45BD-92A2-4E5D8A06AF9C}" type="pres">
      <dgm:prSet presAssocID="{12FA5F3F-7550-49BD-92E6-21EC91DD01AF}" presName="node" presStyleLbl="node1" presStyleIdx="7" presStyleCnt="12" custScaleX="174171" custScaleY="425866" custLinFactNeighborX="-16826" custLinFactNeighborY="2180">
        <dgm:presLayoutVars>
          <dgm:bulletEnabled val="1"/>
        </dgm:presLayoutVars>
      </dgm:prSet>
      <dgm:spPr/>
    </dgm:pt>
    <dgm:pt modelId="{5745EE35-9E24-4304-A65D-14663336DCEE}" type="pres">
      <dgm:prSet presAssocID="{00766BDD-E2EA-493A-B00E-6A2046A50EAC}" presName="sibTrans" presStyleLbl="sibTrans2D1" presStyleIdx="7" presStyleCnt="11" custLinFactNeighborX="-21050" custLinFactNeighborY="-22244"/>
      <dgm:spPr/>
    </dgm:pt>
    <dgm:pt modelId="{52BFE559-E752-46DC-BCF3-A49A4DD74D13}" type="pres">
      <dgm:prSet presAssocID="{00766BDD-E2EA-493A-B00E-6A2046A50EAC}" presName="connectorText" presStyleLbl="sibTrans2D1" presStyleIdx="7" presStyleCnt="11"/>
      <dgm:spPr/>
    </dgm:pt>
    <dgm:pt modelId="{FE5801AC-20A2-43FF-BE1F-5BAF770D153C}" type="pres">
      <dgm:prSet presAssocID="{35FBEA2C-7310-4839-821C-EC1D7656D880}" presName="node" presStyleLbl="node1" presStyleIdx="8" presStyleCnt="12" custScaleX="157290" custScaleY="404454" custLinFactNeighborX="-15877" custLinFactNeighborY="1485">
        <dgm:presLayoutVars>
          <dgm:bulletEnabled val="1"/>
        </dgm:presLayoutVars>
      </dgm:prSet>
      <dgm:spPr/>
    </dgm:pt>
    <dgm:pt modelId="{771494D0-54D9-4B26-9DF8-E708BE0AA79B}" type="pres">
      <dgm:prSet presAssocID="{912988AC-B285-4F51-A043-2C6E7AAB0421}" presName="sibTrans" presStyleLbl="sibTrans2D1" presStyleIdx="8" presStyleCnt="11" custAng="74414" custLinFactNeighborX="-30978" custLinFactNeighborY="-19536"/>
      <dgm:spPr/>
    </dgm:pt>
    <dgm:pt modelId="{7E6D0B3F-1B1B-481C-8710-6AA956657276}" type="pres">
      <dgm:prSet presAssocID="{912988AC-B285-4F51-A043-2C6E7AAB0421}" presName="connectorText" presStyleLbl="sibTrans2D1" presStyleIdx="8" presStyleCnt="11"/>
      <dgm:spPr/>
    </dgm:pt>
    <dgm:pt modelId="{4226AE16-A9FB-441E-83D3-416CA9AFCD63}" type="pres">
      <dgm:prSet presAssocID="{851EC658-81DC-4AE5-9A58-A8224E6B26B4}" presName="node" presStyleLbl="node1" presStyleIdx="9" presStyleCnt="12" custScaleX="128627" custScaleY="301544" custLinFactNeighborX="-19407" custLinFactNeighborY="2308">
        <dgm:presLayoutVars>
          <dgm:bulletEnabled val="1"/>
        </dgm:presLayoutVars>
      </dgm:prSet>
      <dgm:spPr/>
    </dgm:pt>
    <dgm:pt modelId="{8846FFF4-CC8D-4DFC-AF46-788BC9883F1A}" type="pres">
      <dgm:prSet presAssocID="{E601D25C-5BEE-45F9-8537-50B4F5E98DE7}" presName="sibTrans" presStyleLbl="sibTrans2D1" presStyleIdx="9" presStyleCnt="11" custAng="21441052" custLinFactNeighborX="-44312" custLinFactNeighborY="-26613"/>
      <dgm:spPr/>
    </dgm:pt>
    <dgm:pt modelId="{480BE14C-B46E-47D3-AB82-334DF9617AFA}" type="pres">
      <dgm:prSet presAssocID="{E601D25C-5BEE-45F9-8537-50B4F5E98DE7}" presName="connectorText" presStyleLbl="sibTrans2D1" presStyleIdx="9" presStyleCnt="11"/>
      <dgm:spPr/>
    </dgm:pt>
    <dgm:pt modelId="{B1A279B6-33C5-4F61-9E37-D1F9C48BDFAC}" type="pres">
      <dgm:prSet presAssocID="{486464B1-D936-4E6E-9B6D-8AAD1BD116B3}" presName="node" presStyleLbl="node1" presStyleIdx="10" presStyleCnt="12" custScaleX="164756" custScaleY="396817" custLinFactNeighborX="-30442" custLinFactNeighborY="10529">
        <dgm:presLayoutVars>
          <dgm:bulletEnabled val="1"/>
        </dgm:presLayoutVars>
      </dgm:prSet>
      <dgm:spPr/>
    </dgm:pt>
    <dgm:pt modelId="{A046BB4A-460B-48C9-8DCB-9A9178C38CBA}" type="pres">
      <dgm:prSet presAssocID="{AD900117-4F11-4AA4-BB7E-D2AD1DEC5035}" presName="sibTrans" presStyleLbl="sibTrans2D1" presStyleIdx="10" presStyleCnt="11" custAng="198044" custLinFactNeighborX="-54396" custLinFactNeighborY="-21864"/>
      <dgm:spPr/>
    </dgm:pt>
    <dgm:pt modelId="{138A2741-9C4D-4F6D-81F4-1FBB9B7AE11E}" type="pres">
      <dgm:prSet presAssocID="{AD900117-4F11-4AA4-BB7E-D2AD1DEC5035}" presName="connectorText" presStyleLbl="sibTrans2D1" presStyleIdx="10" presStyleCnt="11"/>
      <dgm:spPr/>
    </dgm:pt>
    <dgm:pt modelId="{45820829-20C1-4E22-84A9-0E8ABF04ACB9}" type="pres">
      <dgm:prSet presAssocID="{57A0AE05-91CB-46CA-B03C-6E7483568D07}" presName="node" presStyleLbl="node1" presStyleIdx="11" presStyleCnt="12" custScaleX="155087" custScaleY="291386" custLinFactNeighborX="-35907" custLinFactNeighborY="-2771">
        <dgm:presLayoutVars>
          <dgm:bulletEnabled val="1"/>
        </dgm:presLayoutVars>
      </dgm:prSet>
      <dgm:spPr/>
    </dgm:pt>
  </dgm:ptLst>
  <dgm:cxnLst>
    <dgm:cxn modelId="{8C565503-2E6D-4C6A-9334-0D462EE514BE}" srcId="{CB7DCDE2-D5B9-4CCB-8875-D83431690C85}" destId="{486464B1-D936-4E6E-9B6D-8AAD1BD116B3}" srcOrd="10" destOrd="0" parTransId="{AFD677A4-C8A4-42A0-B538-D0DCC3F825F3}" sibTransId="{AD900117-4F11-4AA4-BB7E-D2AD1DEC5035}"/>
    <dgm:cxn modelId="{559ED509-C080-4BBE-9387-7E83296ED685}" type="presOf" srcId="{E92C71E1-B899-4F85-91A2-E721CFB9E6ED}" destId="{01CF2378-FCF5-4C28-BB4A-4C5DA4F636B3}" srcOrd="1" destOrd="0" presId="urn:microsoft.com/office/officeart/2005/8/layout/process5"/>
    <dgm:cxn modelId="{77793E0A-4E1E-4904-8E4B-A79708A6B82E}" type="presOf" srcId="{E332599E-24FB-41A3-81D5-364FC9F9B39A}" destId="{CE542746-4B06-4C9C-9F19-EBBE8F9297DD}" srcOrd="0" destOrd="0" presId="urn:microsoft.com/office/officeart/2005/8/layout/process5"/>
    <dgm:cxn modelId="{43F1BC0E-B65F-47DB-92CB-D2FD3BDA7117}" srcId="{CB7DCDE2-D5B9-4CCB-8875-D83431690C85}" destId="{57A0AE05-91CB-46CA-B03C-6E7483568D07}" srcOrd="11" destOrd="0" parTransId="{B6AE328D-D243-4166-B609-B32A59AC5EB2}" sibTransId="{F3E59340-2329-47D1-957F-E9245F4F8C97}"/>
    <dgm:cxn modelId="{51ACEB10-25C6-4778-8B4A-42DD090E6FA1}" type="presOf" srcId="{800FB883-EBAC-4C42-9A06-19E50A613D5C}" destId="{2F6E70D8-3377-4972-8602-5676E402E827}" srcOrd="0" destOrd="0" presId="urn:microsoft.com/office/officeart/2005/8/layout/process5"/>
    <dgm:cxn modelId="{901B5114-FF60-415D-9E27-5FA694DB8FD4}" srcId="{CB7DCDE2-D5B9-4CCB-8875-D83431690C85}" destId="{851EC658-81DC-4AE5-9A58-A8224E6B26B4}" srcOrd="9" destOrd="0" parTransId="{54343746-37C3-4F45-8A77-D6539CEE1736}" sibTransId="{E601D25C-5BEE-45F9-8537-50B4F5E98DE7}"/>
    <dgm:cxn modelId="{BD6A0526-5816-474A-8719-14986CE13A2B}" type="presOf" srcId="{486464B1-D936-4E6E-9B6D-8AAD1BD116B3}" destId="{B1A279B6-33C5-4F61-9E37-D1F9C48BDFAC}" srcOrd="0" destOrd="0" presId="urn:microsoft.com/office/officeart/2005/8/layout/process5"/>
    <dgm:cxn modelId="{6198972B-3336-42B3-98C0-F298E1BC0E80}" type="presOf" srcId="{64D96500-6ED8-4FED-9370-94D540C234F1}" destId="{5517EF44-8336-4D93-B497-2770D3F6BC09}" srcOrd="1" destOrd="0" presId="urn:microsoft.com/office/officeart/2005/8/layout/process5"/>
    <dgm:cxn modelId="{A92EE833-F208-4C3C-B967-928891E9AF4E}" srcId="{CB7DCDE2-D5B9-4CCB-8875-D83431690C85}" destId="{35FBEA2C-7310-4839-821C-EC1D7656D880}" srcOrd="8" destOrd="0" parTransId="{645EA2C7-8002-46E7-9C40-D2EF3F74ED31}" sibTransId="{912988AC-B285-4F51-A043-2C6E7AAB0421}"/>
    <dgm:cxn modelId="{28D88A68-8536-45D3-81C6-69C08BF9F1A2}" type="presOf" srcId="{32A58FEE-FA92-4689-80DE-E6E28464E618}" destId="{110512EB-FEC1-4B88-A588-825AAC43CDE5}" srcOrd="1" destOrd="0" presId="urn:microsoft.com/office/officeart/2005/8/layout/process5"/>
    <dgm:cxn modelId="{4D2CB84A-8A73-4F05-9A57-795621FB75CD}" type="presOf" srcId="{AD900117-4F11-4AA4-BB7E-D2AD1DEC5035}" destId="{A046BB4A-460B-48C9-8DCB-9A9178C38CBA}" srcOrd="0" destOrd="0" presId="urn:microsoft.com/office/officeart/2005/8/layout/process5"/>
    <dgm:cxn modelId="{CDB6F96A-4F8B-4B62-93FA-C51672514409}" type="presOf" srcId="{851EC658-81DC-4AE5-9A58-A8224E6B26B4}" destId="{4226AE16-A9FB-441E-83D3-416CA9AFCD63}" srcOrd="0" destOrd="0" presId="urn:microsoft.com/office/officeart/2005/8/layout/process5"/>
    <dgm:cxn modelId="{CEA0866F-CF5A-4C8A-82C7-9D19C003C1D2}" type="presOf" srcId="{90367C2F-26BD-4D1D-A3AB-18BE70CBE79F}" destId="{E8DCDC44-0BC7-4BA9-B824-2AF0A107A99F}" srcOrd="0" destOrd="0" presId="urn:microsoft.com/office/officeart/2005/8/layout/process5"/>
    <dgm:cxn modelId="{E7DA9153-35DF-4A8F-81A2-5BB734D04B1D}" type="presOf" srcId="{AD900117-4F11-4AA4-BB7E-D2AD1DEC5035}" destId="{138A2741-9C4D-4F6D-81F4-1FBB9B7AE11E}" srcOrd="1" destOrd="0" presId="urn:microsoft.com/office/officeart/2005/8/layout/process5"/>
    <dgm:cxn modelId="{3A9DE354-1845-4332-9931-E09B7B752C61}" type="presOf" srcId="{AF17EEBC-7A24-49BD-ABEF-9DBFF42D14E5}" destId="{63C9EFFB-CAA0-42EC-AE5D-2DF72D417DD7}" srcOrd="0" destOrd="0" presId="urn:microsoft.com/office/officeart/2005/8/layout/process5"/>
    <dgm:cxn modelId="{0515BE78-BA76-4EC9-8AC6-C6A6456C152C}" srcId="{CB7DCDE2-D5B9-4CCB-8875-D83431690C85}" destId="{AF17EEBC-7A24-49BD-ABEF-9DBFF42D14E5}" srcOrd="1" destOrd="0" parTransId="{3CFFCE8E-45E2-4323-8806-5F9F6C98B563}" sibTransId="{90367C2F-26BD-4D1D-A3AB-18BE70CBE79F}"/>
    <dgm:cxn modelId="{0391A35A-2169-487B-91A3-51F124A4C0C8}" type="presOf" srcId="{92403C53-3EC2-484E-84AA-1CBA8790F5D2}" destId="{E2CBFA72-2916-4623-BB7A-AEFF9467116F}" srcOrd="1" destOrd="0" presId="urn:microsoft.com/office/officeart/2005/8/layout/process5"/>
    <dgm:cxn modelId="{EF4B497E-2B7C-4F14-81BE-BA3CECAA2B2E}" type="presOf" srcId="{E92C71E1-B899-4F85-91A2-E721CFB9E6ED}" destId="{C360BA92-D431-4913-B7F1-32F9897A052F}" srcOrd="0" destOrd="0" presId="urn:microsoft.com/office/officeart/2005/8/layout/process5"/>
    <dgm:cxn modelId="{7ACC6B7E-3B9A-4343-BE1E-F7D88E83FA05}" type="presOf" srcId="{1C5A1D29-DFA9-4154-877D-00969764E86A}" destId="{3A5F9D83-55CB-4BD0-81B1-F3F857659148}" srcOrd="0" destOrd="0" presId="urn:microsoft.com/office/officeart/2005/8/layout/process5"/>
    <dgm:cxn modelId="{8706F47F-F87B-436B-8820-01773EF0C000}" type="presOf" srcId="{35FBEA2C-7310-4839-821C-EC1D7656D880}" destId="{FE5801AC-20A2-43FF-BE1F-5BAF770D153C}" srcOrd="0" destOrd="0" presId="urn:microsoft.com/office/officeart/2005/8/layout/process5"/>
    <dgm:cxn modelId="{766C4684-1710-44E2-A1C7-508836EDBE1D}" type="presOf" srcId="{90367C2F-26BD-4D1D-A3AB-18BE70CBE79F}" destId="{E9568CEA-1283-4F46-AB9F-BD210DC88EC3}" srcOrd="1" destOrd="0" presId="urn:microsoft.com/office/officeart/2005/8/layout/process5"/>
    <dgm:cxn modelId="{D68B5084-B818-495D-BCA5-0DCE5C8868E1}" type="presOf" srcId="{D473449C-C63D-4C9D-9FBA-69AC8C88D0D5}" destId="{9C02C8BA-B509-455B-BD39-10FC602F3A47}" srcOrd="0" destOrd="0" presId="urn:microsoft.com/office/officeart/2005/8/layout/process5"/>
    <dgm:cxn modelId="{50168F91-4774-4CB8-9204-A30031553F42}" type="presOf" srcId="{64D96500-6ED8-4FED-9370-94D540C234F1}" destId="{A48A69F8-CFB3-4883-8D3B-4D7913BDE981}" srcOrd="0" destOrd="0" presId="urn:microsoft.com/office/officeart/2005/8/layout/process5"/>
    <dgm:cxn modelId="{C4F7E698-5DB2-4CAA-96F1-B148BBEB6408}" type="presOf" srcId="{12FA5F3F-7550-49BD-92E6-21EC91DD01AF}" destId="{22DE26CE-96E3-45BD-92A2-4E5D8A06AF9C}" srcOrd="0" destOrd="0" presId="urn:microsoft.com/office/officeart/2005/8/layout/process5"/>
    <dgm:cxn modelId="{5E16C2A1-8700-46DD-B841-7C29DA6C0CD9}" type="presOf" srcId="{CDA53EBD-27B2-402C-AC15-75AD0944D4B7}" destId="{AE490D67-3E27-471F-9E85-9684A157A701}" srcOrd="1" destOrd="0" presId="urn:microsoft.com/office/officeart/2005/8/layout/process5"/>
    <dgm:cxn modelId="{2637C8A2-FE36-4B5A-8A9F-D8DE24284AB7}" type="presOf" srcId="{92403C53-3EC2-484E-84AA-1CBA8790F5D2}" destId="{65E943AA-7A3D-4254-992A-6F85BBC99CF4}" srcOrd="0" destOrd="0" presId="urn:microsoft.com/office/officeart/2005/8/layout/process5"/>
    <dgm:cxn modelId="{B3EA2AA7-6DCE-46B7-95E5-1C4B7BFF64E7}" type="presOf" srcId="{CB7DCDE2-D5B9-4CCB-8875-D83431690C85}" destId="{057CF5A5-559D-427D-BF3C-0B8116631A6E}" srcOrd="0" destOrd="0" presId="urn:microsoft.com/office/officeart/2005/8/layout/process5"/>
    <dgm:cxn modelId="{78CEE1A7-F63F-4BF0-9D10-A37B449FBA4D}" type="presOf" srcId="{A2D6C282-8E7A-4E7B-99BF-5A10A3DE34D1}" destId="{A509A6BB-D0E8-442B-817F-799B8F3E6E72}" srcOrd="0" destOrd="0" presId="urn:microsoft.com/office/officeart/2005/8/layout/process5"/>
    <dgm:cxn modelId="{2642CBB1-9CD8-4143-A4FE-1A3B16BC0928}" type="presOf" srcId="{E601D25C-5BEE-45F9-8537-50B4F5E98DE7}" destId="{8846FFF4-CC8D-4DFC-AF46-788BC9883F1A}" srcOrd="0" destOrd="0" presId="urn:microsoft.com/office/officeart/2005/8/layout/process5"/>
    <dgm:cxn modelId="{A3D5CDB1-4A6A-455A-86EB-D1E747482D8D}" type="presOf" srcId="{32A58FEE-FA92-4689-80DE-E6E28464E618}" destId="{72ABC3C5-8AEF-476A-B2FC-B65CCA5A10CF}" srcOrd="0" destOrd="0" presId="urn:microsoft.com/office/officeart/2005/8/layout/process5"/>
    <dgm:cxn modelId="{13F8A5B5-597F-4FFC-9060-C8E9A8A825B3}" type="presOf" srcId="{E601D25C-5BEE-45F9-8537-50B4F5E98DE7}" destId="{480BE14C-B46E-47D3-AB82-334DF9617AFA}" srcOrd="1" destOrd="0" presId="urn:microsoft.com/office/officeart/2005/8/layout/process5"/>
    <dgm:cxn modelId="{5C91C7CA-288E-42A5-AA92-4E8B714E7797}" type="presOf" srcId="{77EF20E9-644D-46C2-8318-622600411788}" destId="{127F0681-E74F-43CB-A7D0-40DB2AE14674}" srcOrd="0" destOrd="0" presId="urn:microsoft.com/office/officeart/2005/8/layout/process5"/>
    <dgm:cxn modelId="{A57C8DCD-A025-490E-AE40-74969B88A9DE}" type="presOf" srcId="{18C8CBC4-4712-4E9C-8D0F-B83D351016D7}" destId="{286C9E4A-3D5E-4631-93F5-5D752035B0F2}" srcOrd="0" destOrd="0" presId="urn:microsoft.com/office/officeart/2005/8/layout/process5"/>
    <dgm:cxn modelId="{787E71CE-E06F-4C2E-80AC-260DB2F62B6F}" type="presOf" srcId="{57A0AE05-91CB-46CA-B03C-6E7483568D07}" destId="{45820829-20C1-4E22-84A9-0E8ABF04ACB9}" srcOrd="0" destOrd="0" presId="urn:microsoft.com/office/officeart/2005/8/layout/process5"/>
    <dgm:cxn modelId="{FFD108D3-02AE-43B6-BFB4-D218A3DE15A7}" srcId="{CB7DCDE2-D5B9-4CCB-8875-D83431690C85}" destId="{1C5A1D29-DFA9-4154-877D-00969764E86A}" srcOrd="0" destOrd="0" parTransId="{6874F1ED-8B0D-4FF1-A4D5-668DE23EF978}" sibTransId="{CDA53EBD-27B2-402C-AC15-75AD0944D4B7}"/>
    <dgm:cxn modelId="{78CB74D5-DEE3-4973-AE54-4B695F8B82BB}" srcId="{CB7DCDE2-D5B9-4CCB-8875-D83431690C85}" destId="{E332599E-24FB-41A3-81D5-364FC9F9B39A}" srcOrd="2" destOrd="0" parTransId="{E69D1692-160C-48A7-82C3-59B770D0EBC5}" sibTransId="{E92C71E1-B899-4F85-91A2-E721CFB9E6ED}"/>
    <dgm:cxn modelId="{25E59DE5-59ED-48A2-AF26-E1653850AA39}" type="presOf" srcId="{00766BDD-E2EA-493A-B00E-6A2046A50EAC}" destId="{52BFE559-E752-46DC-BCF3-A49A4DD74D13}" srcOrd="1" destOrd="0" presId="urn:microsoft.com/office/officeart/2005/8/layout/process5"/>
    <dgm:cxn modelId="{826669E7-E0BA-49D6-A849-9F452B860EB7}" srcId="{CB7DCDE2-D5B9-4CCB-8875-D83431690C85}" destId="{77EF20E9-644D-46C2-8318-622600411788}" srcOrd="5" destOrd="0" parTransId="{A4A8A069-B400-4CC9-97D7-A044469B7FDB}" sibTransId="{D473449C-C63D-4C9D-9FBA-69AC8C88D0D5}"/>
    <dgm:cxn modelId="{82124DE8-CB4B-4411-9457-CF8AB119B787}" type="presOf" srcId="{CDA53EBD-27B2-402C-AC15-75AD0944D4B7}" destId="{9DFBCD9A-3CEC-437E-B507-ED1DB8DC3C53}" srcOrd="0" destOrd="0" presId="urn:microsoft.com/office/officeart/2005/8/layout/process5"/>
    <dgm:cxn modelId="{3C42E7EB-13F1-4C83-999B-A13F16490317}" srcId="{CB7DCDE2-D5B9-4CCB-8875-D83431690C85}" destId="{18C8CBC4-4712-4E9C-8D0F-B83D351016D7}" srcOrd="3" destOrd="0" parTransId="{C51D821A-BB6F-45F3-B4AF-1A661DF61E5A}" sibTransId="{64D96500-6ED8-4FED-9370-94D540C234F1}"/>
    <dgm:cxn modelId="{8BF4B8F0-26F8-4D29-9151-EAE0CB7DFF5A}" srcId="{CB7DCDE2-D5B9-4CCB-8875-D83431690C85}" destId="{800FB883-EBAC-4C42-9A06-19E50A613D5C}" srcOrd="4" destOrd="0" parTransId="{8FB7668A-83F1-4227-8C53-1A7C1B3DE2D3}" sibTransId="{92403C53-3EC2-484E-84AA-1CBA8790F5D2}"/>
    <dgm:cxn modelId="{63B9B6F4-99A9-4D58-AEE8-6D8F3BBC3213}" type="presOf" srcId="{912988AC-B285-4F51-A043-2C6E7AAB0421}" destId="{771494D0-54D9-4B26-9DF8-E708BE0AA79B}" srcOrd="0" destOrd="0" presId="urn:microsoft.com/office/officeart/2005/8/layout/process5"/>
    <dgm:cxn modelId="{115468F5-8DEE-4E6E-A9F2-0DE8E407F42A}" type="presOf" srcId="{00766BDD-E2EA-493A-B00E-6A2046A50EAC}" destId="{5745EE35-9E24-4304-A65D-14663336DCEE}" srcOrd="0" destOrd="0" presId="urn:microsoft.com/office/officeart/2005/8/layout/process5"/>
    <dgm:cxn modelId="{446353F7-39E3-42C7-A4A1-957725DCFCEC}" type="presOf" srcId="{912988AC-B285-4F51-A043-2C6E7AAB0421}" destId="{7E6D0B3F-1B1B-481C-8710-6AA956657276}" srcOrd="1" destOrd="0" presId="urn:microsoft.com/office/officeart/2005/8/layout/process5"/>
    <dgm:cxn modelId="{004502F8-C735-4D2A-9A27-F7CCFA76EBFF}" type="presOf" srcId="{D473449C-C63D-4C9D-9FBA-69AC8C88D0D5}" destId="{A167CD48-C673-4640-98C1-974E599E9521}" srcOrd="1" destOrd="0" presId="urn:microsoft.com/office/officeart/2005/8/layout/process5"/>
    <dgm:cxn modelId="{FF596EFC-C0B0-417C-BF43-CA7A60941505}" srcId="{CB7DCDE2-D5B9-4CCB-8875-D83431690C85}" destId="{12FA5F3F-7550-49BD-92E6-21EC91DD01AF}" srcOrd="7" destOrd="0" parTransId="{98B48935-2763-4E70-94D6-DB287C750100}" sibTransId="{00766BDD-E2EA-493A-B00E-6A2046A50EAC}"/>
    <dgm:cxn modelId="{992821FE-2CCF-40A7-BE55-866CDDD700D1}" srcId="{CB7DCDE2-D5B9-4CCB-8875-D83431690C85}" destId="{A2D6C282-8E7A-4E7B-99BF-5A10A3DE34D1}" srcOrd="6" destOrd="0" parTransId="{D145F8BA-051F-486D-B650-F28F84D13F24}" sibTransId="{32A58FEE-FA92-4689-80DE-E6E28464E618}"/>
    <dgm:cxn modelId="{BD05E947-8485-406D-BB00-4F9AE0E03D3B}" type="presParOf" srcId="{057CF5A5-559D-427D-BF3C-0B8116631A6E}" destId="{3A5F9D83-55CB-4BD0-81B1-F3F857659148}" srcOrd="0" destOrd="0" presId="urn:microsoft.com/office/officeart/2005/8/layout/process5"/>
    <dgm:cxn modelId="{D57F4917-CF59-45D5-8503-1682C12461F4}" type="presParOf" srcId="{057CF5A5-559D-427D-BF3C-0B8116631A6E}" destId="{9DFBCD9A-3CEC-437E-B507-ED1DB8DC3C53}" srcOrd="1" destOrd="0" presId="urn:microsoft.com/office/officeart/2005/8/layout/process5"/>
    <dgm:cxn modelId="{F3B6AA99-AE3D-490D-B650-B90763F790A8}" type="presParOf" srcId="{9DFBCD9A-3CEC-437E-B507-ED1DB8DC3C53}" destId="{AE490D67-3E27-471F-9E85-9684A157A701}" srcOrd="0" destOrd="0" presId="urn:microsoft.com/office/officeart/2005/8/layout/process5"/>
    <dgm:cxn modelId="{A25365FB-69F5-473C-A5D7-9C45FEFC52BA}" type="presParOf" srcId="{057CF5A5-559D-427D-BF3C-0B8116631A6E}" destId="{63C9EFFB-CAA0-42EC-AE5D-2DF72D417DD7}" srcOrd="2" destOrd="0" presId="urn:microsoft.com/office/officeart/2005/8/layout/process5"/>
    <dgm:cxn modelId="{F7298E71-C34C-485C-9D1F-FE38D3B41D85}" type="presParOf" srcId="{057CF5A5-559D-427D-BF3C-0B8116631A6E}" destId="{E8DCDC44-0BC7-4BA9-B824-2AF0A107A99F}" srcOrd="3" destOrd="0" presId="urn:microsoft.com/office/officeart/2005/8/layout/process5"/>
    <dgm:cxn modelId="{E47B7F1C-CA5C-4BA4-9B57-753B65D737CB}" type="presParOf" srcId="{E8DCDC44-0BC7-4BA9-B824-2AF0A107A99F}" destId="{E9568CEA-1283-4F46-AB9F-BD210DC88EC3}" srcOrd="0" destOrd="0" presId="urn:microsoft.com/office/officeart/2005/8/layout/process5"/>
    <dgm:cxn modelId="{271A85F0-B9BB-4F36-8F68-4652FA85025C}" type="presParOf" srcId="{057CF5A5-559D-427D-BF3C-0B8116631A6E}" destId="{CE542746-4B06-4C9C-9F19-EBBE8F9297DD}" srcOrd="4" destOrd="0" presId="urn:microsoft.com/office/officeart/2005/8/layout/process5"/>
    <dgm:cxn modelId="{D01092A1-9381-40D8-AD32-4684FEC95221}" type="presParOf" srcId="{057CF5A5-559D-427D-BF3C-0B8116631A6E}" destId="{C360BA92-D431-4913-B7F1-32F9897A052F}" srcOrd="5" destOrd="0" presId="urn:microsoft.com/office/officeart/2005/8/layout/process5"/>
    <dgm:cxn modelId="{412C4B33-7479-42EC-A859-1A7E6AA818C6}" type="presParOf" srcId="{C360BA92-D431-4913-B7F1-32F9897A052F}" destId="{01CF2378-FCF5-4C28-BB4A-4C5DA4F636B3}" srcOrd="0" destOrd="0" presId="urn:microsoft.com/office/officeart/2005/8/layout/process5"/>
    <dgm:cxn modelId="{E7416118-2037-41D1-8FEB-DEF73C90479C}" type="presParOf" srcId="{057CF5A5-559D-427D-BF3C-0B8116631A6E}" destId="{286C9E4A-3D5E-4631-93F5-5D752035B0F2}" srcOrd="6" destOrd="0" presId="urn:microsoft.com/office/officeart/2005/8/layout/process5"/>
    <dgm:cxn modelId="{17676C24-EAEA-4D78-BD07-284A86756DD9}" type="presParOf" srcId="{057CF5A5-559D-427D-BF3C-0B8116631A6E}" destId="{A48A69F8-CFB3-4883-8D3B-4D7913BDE981}" srcOrd="7" destOrd="0" presId="urn:microsoft.com/office/officeart/2005/8/layout/process5"/>
    <dgm:cxn modelId="{EC1A7E20-5B2F-49DA-86E6-2C15AECF67FA}" type="presParOf" srcId="{A48A69F8-CFB3-4883-8D3B-4D7913BDE981}" destId="{5517EF44-8336-4D93-B497-2770D3F6BC09}" srcOrd="0" destOrd="0" presId="urn:microsoft.com/office/officeart/2005/8/layout/process5"/>
    <dgm:cxn modelId="{554DD00B-F42E-4FB9-BEE9-695B41034C65}" type="presParOf" srcId="{057CF5A5-559D-427D-BF3C-0B8116631A6E}" destId="{2F6E70D8-3377-4972-8602-5676E402E827}" srcOrd="8" destOrd="0" presId="urn:microsoft.com/office/officeart/2005/8/layout/process5"/>
    <dgm:cxn modelId="{9FCC4784-1EAB-4712-8763-7310C92C817A}" type="presParOf" srcId="{057CF5A5-559D-427D-BF3C-0B8116631A6E}" destId="{65E943AA-7A3D-4254-992A-6F85BBC99CF4}" srcOrd="9" destOrd="0" presId="urn:microsoft.com/office/officeart/2005/8/layout/process5"/>
    <dgm:cxn modelId="{0FE478C6-2A0E-481D-84BC-A8CC10B79124}" type="presParOf" srcId="{65E943AA-7A3D-4254-992A-6F85BBC99CF4}" destId="{E2CBFA72-2916-4623-BB7A-AEFF9467116F}" srcOrd="0" destOrd="0" presId="urn:microsoft.com/office/officeart/2005/8/layout/process5"/>
    <dgm:cxn modelId="{69F36C4D-883E-4283-BC22-ED89C4C4D7E0}" type="presParOf" srcId="{057CF5A5-559D-427D-BF3C-0B8116631A6E}" destId="{127F0681-E74F-43CB-A7D0-40DB2AE14674}" srcOrd="10" destOrd="0" presId="urn:microsoft.com/office/officeart/2005/8/layout/process5"/>
    <dgm:cxn modelId="{09F1800B-6D20-4032-BAEC-FDF6F822EEAC}" type="presParOf" srcId="{057CF5A5-559D-427D-BF3C-0B8116631A6E}" destId="{9C02C8BA-B509-455B-BD39-10FC602F3A47}" srcOrd="11" destOrd="0" presId="urn:microsoft.com/office/officeart/2005/8/layout/process5"/>
    <dgm:cxn modelId="{C68CE99C-1DF4-489F-9A87-9DC0A7B44D78}" type="presParOf" srcId="{9C02C8BA-B509-455B-BD39-10FC602F3A47}" destId="{A167CD48-C673-4640-98C1-974E599E9521}" srcOrd="0" destOrd="0" presId="urn:microsoft.com/office/officeart/2005/8/layout/process5"/>
    <dgm:cxn modelId="{536DDF18-8134-429A-86DA-C810A95BEA61}" type="presParOf" srcId="{057CF5A5-559D-427D-BF3C-0B8116631A6E}" destId="{A509A6BB-D0E8-442B-817F-799B8F3E6E72}" srcOrd="12" destOrd="0" presId="urn:microsoft.com/office/officeart/2005/8/layout/process5"/>
    <dgm:cxn modelId="{FEE91C7E-BE3D-4AE0-91B3-FDDEB1725698}" type="presParOf" srcId="{057CF5A5-559D-427D-BF3C-0B8116631A6E}" destId="{72ABC3C5-8AEF-476A-B2FC-B65CCA5A10CF}" srcOrd="13" destOrd="0" presId="urn:microsoft.com/office/officeart/2005/8/layout/process5"/>
    <dgm:cxn modelId="{02FDA52C-8174-45DA-A813-C7685EEB235A}" type="presParOf" srcId="{72ABC3C5-8AEF-476A-B2FC-B65CCA5A10CF}" destId="{110512EB-FEC1-4B88-A588-825AAC43CDE5}" srcOrd="0" destOrd="0" presId="urn:microsoft.com/office/officeart/2005/8/layout/process5"/>
    <dgm:cxn modelId="{48BDF1A7-B720-412B-9CC4-514F96CF9F93}" type="presParOf" srcId="{057CF5A5-559D-427D-BF3C-0B8116631A6E}" destId="{22DE26CE-96E3-45BD-92A2-4E5D8A06AF9C}" srcOrd="14" destOrd="0" presId="urn:microsoft.com/office/officeart/2005/8/layout/process5"/>
    <dgm:cxn modelId="{EA69A3A2-C636-4668-A89E-2F39F3C847CA}" type="presParOf" srcId="{057CF5A5-559D-427D-BF3C-0B8116631A6E}" destId="{5745EE35-9E24-4304-A65D-14663336DCEE}" srcOrd="15" destOrd="0" presId="urn:microsoft.com/office/officeart/2005/8/layout/process5"/>
    <dgm:cxn modelId="{A56D1A15-1E06-481D-9F30-61006242FF1F}" type="presParOf" srcId="{5745EE35-9E24-4304-A65D-14663336DCEE}" destId="{52BFE559-E752-46DC-BCF3-A49A4DD74D13}" srcOrd="0" destOrd="0" presId="urn:microsoft.com/office/officeart/2005/8/layout/process5"/>
    <dgm:cxn modelId="{6EA89844-9B88-40E6-A79E-184D664FF937}" type="presParOf" srcId="{057CF5A5-559D-427D-BF3C-0B8116631A6E}" destId="{FE5801AC-20A2-43FF-BE1F-5BAF770D153C}" srcOrd="16" destOrd="0" presId="urn:microsoft.com/office/officeart/2005/8/layout/process5"/>
    <dgm:cxn modelId="{FAFDF9ED-33C6-4B03-933D-B10CADBAD619}" type="presParOf" srcId="{057CF5A5-559D-427D-BF3C-0B8116631A6E}" destId="{771494D0-54D9-4B26-9DF8-E708BE0AA79B}" srcOrd="17" destOrd="0" presId="urn:microsoft.com/office/officeart/2005/8/layout/process5"/>
    <dgm:cxn modelId="{26924A93-11F6-4EC1-BE24-25819A51B190}" type="presParOf" srcId="{771494D0-54D9-4B26-9DF8-E708BE0AA79B}" destId="{7E6D0B3F-1B1B-481C-8710-6AA956657276}" srcOrd="0" destOrd="0" presId="urn:microsoft.com/office/officeart/2005/8/layout/process5"/>
    <dgm:cxn modelId="{2A81A431-5BFD-4D74-A717-4E71A29B9562}" type="presParOf" srcId="{057CF5A5-559D-427D-BF3C-0B8116631A6E}" destId="{4226AE16-A9FB-441E-83D3-416CA9AFCD63}" srcOrd="18" destOrd="0" presId="urn:microsoft.com/office/officeart/2005/8/layout/process5"/>
    <dgm:cxn modelId="{63D33E22-0DA0-415C-A327-8798F741F174}" type="presParOf" srcId="{057CF5A5-559D-427D-BF3C-0B8116631A6E}" destId="{8846FFF4-CC8D-4DFC-AF46-788BC9883F1A}" srcOrd="19" destOrd="0" presId="urn:microsoft.com/office/officeart/2005/8/layout/process5"/>
    <dgm:cxn modelId="{150FC137-B9C7-4DB2-80D3-866342C17FDD}" type="presParOf" srcId="{8846FFF4-CC8D-4DFC-AF46-788BC9883F1A}" destId="{480BE14C-B46E-47D3-AB82-334DF9617AFA}" srcOrd="0" destOrd="0" presId="urn:microsoft.com/office/officeart/2005/8/layout/process5"/>
    <dgm:cxn modelId="{467BC862-E380-4EF8-BE79-8643DFECF774}" type="presParOf" srcId="{057CF5A5-559D-427D-BF3C-0B8116631A6E}" destId="{B1A279B6-33C5-4F61-9E37-D1F9C48BDFAC}" srcOrd="20" destOrd="0" presId="urn:microsoft.com/office/officeart/2005/8/layout/process5"/>
    <dgm:cxn modelId="{F8EEA5D9-4FB7-4878-905E-F67D952BAA73}" type="presParOf" srcId="{057CF5A5-559D-427D-BF3C-0B8116631A6E}" destId="{A046BB4A-460B-48C9-8DCB-9A9178C38CBA}" srcOrd="21" destOrd="0" presId="urn:microsoft.com/office/officeart/2005/8/layout/process5"/>
    <dgm:cxn modelId="{4F58F952-6CC1-4E07-A2E4-0816D787C31A}" type="presParOf" srcId="{A046BB4A-460B-48C9-8DCB-9A9178C38CBA}" destId="{138A2741-9C4D-4F6D-81F4-1FBB9B7AE11E}" srcOrd="0" destOrd="0" presId="urn:microsoft.com/office/officeart/2005/8/layout/process5"/>
    <dgm:cxn modelId="{62E69DD2-EBC8-4A8E-8718-CBB624BF4AD1}" type="presParOf" srcId="{057CF5A5-559D-427D-BF3C-0B8116631A6E}" destId="{45820829-20C1-4E22-84A9-0E8ABF04ACB9}" srcOrd="2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5F9D83-55CB-4BD0-81B1-F3F857659148}">
      <dsp:nvSpPr>
        <dsp:cNvPr id="0" name=""/>
        <dsp:cNvSpPr/>
      </dsp:nvSpPr>
      <dsp:spPr>
        <a:xfrm>
          <a:off x="535858" y="524030"/>
          <a:ext cx="962741" cy="132552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1" kern="1200" dirty="0">
              <a:solidFill>
                <a:schemeClr val="tx1"/>
              </a:solidFill>
            </a:rPr>
            <a:t>5-7/2018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>
              <a:solidFill>
                <a:schemeClr val="tx1"/>
              </a:solidFill>
            </a:rPr>
            <a:t>LOPS-työn aloitus </a:t>
          </a:r>
          <a:r>
            <a:rPr lang="fi-FI" sz="1600" kern="1200" dirty="0" err="1">
              <a:solidFill>
                <a:schemeClr val="tx1"/>
              </a:solidFill>
            </a:rPr>
            <a:t>OPH:ssa</a:t>
          </a:r>
          <a:endParaRPr lang="fi-FI" sz="1600" kern="1200" dirty="0">
            <a:solidFill>
              <a:schemeClr val="tx1"/>
            </a:solidFill>
          </a:endParaRPr>
        </a:p>
      </dsp:txBody>
      <dsp:txXfrm>
        <a:off x="564056" y="552228"/>
        <a:ext cx="906345" cy="1269126"/>
      </dsp:txXfrm>
    </dsp:sp>
    <dsp:sp modelId="{9DFBCD9A-3CEC-437E-B507-ED1DB8DC3C53}">
      <dsp:nvSpPr>
        <dsp:cNvPr id="0" name=""/>
        <dsp:cNvSpPr/>
      </dsp:nvSpPr>
      <dsp:spPr>
        <a:xfrm>
          <a:off x="1636151" y="1067411"/>
          <a:ext cx="331373" cy="2387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000" kern="1200"/>
        </a:p>
      </dsp:txBody>
      <dsp:txXfrm>
        <a:off x="1636151" y="1115163"/>
        <a:ext cx="259745" cy="143255"/>
      </dsp:txXfrm>
    </dsp:sp>
    <dsp:sp modelId="{63C9EFFB-CAA0-42EC-AE5D-2DF72D417DD7}">
      <dsp:nvSpPr>
        <dsp:cNvPr id="0" name=""/>
        <dsp:cNvSpPr/>
      </dsp:nvSpPr>
      <dsp:spPr>
        <a:xfrm>
          <a:off x="2123833" y="72057"/>
          <a:ext cx="1344584" cy="2229467"/>
        </a:xfrm>
        <a:prstGeom prst="roundRect">
          <a:avLst>
            <a:gd name="adj" fmla="val 10000"/>
          </a:avLst>
        </a:prstGeom>
        <a:solidFill>
          <a:schemeClr val="accent2">
            <a:hueOff val="568627"/>
            <a:satOff val="1563"/>
            <a:lumOff val="29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1" kern="1200" dirty="0">
              <a:solidFill>
                <a:schemeClr val="tx1"/>
              </a:solidFill>
            </a:rPr>
            <a:t>8/2018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>
              <a:solidFill>
                <a:schemeClr val="tx1"/>
              </a:solidFill>
            </a:rPr>
            <a:t>Kysely lukioille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>
              <a:solidFill>
                <a:schemeClr val="tx1"/>
              </a:solidFill>
            </a:rPr>
            <a:t>Sidosryhmä-seminaari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>
              <a:solidFill>
                <a:schemeClr val="tx1"/>
              </a:solidFill>
            </a:rPr>
            <a:t>Ohjaus- ja työryhmien asettaminen</a:t>
          </a:r>
        </a:p>
      </dsp:txBody>
      <dsp:txXfrm>
        <a:off x="2163215" y="111439"/>
        <a:ext cx="1265820" cy="2150703"/>
      </dsp:txXfrm>
    </dsp:sp>
    <dsp:sp modelId="{E8DCDC44-0BC7-4BA9-B824-2AF0A107A99F}">
      <dsp:nvSpPr>
        <dsp:cNvPr id="0" name=""/>
        <dsp:cNvSpPr/>
      </dsp:nvSpPr>
      <dsp:spPr>
        <a:xfrm rot="264761">
          <a:off x="3607029" y="1142956"/>
          <a:ext cx="336125" cy="2387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625490"/>
            <a:satOff val="1719"/>
            <a:lumOff val="321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000" kern="1200"/>
        </a:p>
      </dsp:txBody>
      <dsp:txXfrm>
        <a:off x="3607135" y="1187952"/>
        <a:ext cx="264497" cy="143255"/>
      </dsp:txXfrm>
    </dsp:sp>
    <dsp:sp modelId="{CE542746-4B06-4C9C-9F19-EBBE8F9297DD}">
      <dsp:nvSpPr>
        <dsp:cNvPr id="0" name=""/>
        <dsp:cNvSpPr/>
      </dsp:nvSpPr>
      <dsp:spPr>
        <a:xfrm>
          <a:off x="4100736" y="72055"/>
          <a:ext cx="1750187" cy="2565881"/>
        </a:xfrm>
        <a:prstGeom prst="roundRect">
          <a:avLst>
            <a:gd name="adj" fmla="val 10000"/>
          </a:avLst>
        </a:prstGeom>
        <a:solidFill>
          <a:schemeClr val="accent2">
            <a:hueOff val="1137254"/>
            <a:satOff val="3126"/>
            <a:lumOff val="584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i-FI" sz="1600" b="1" kern="1200" dirty="0">
              <a:solidFill>
                <a:schemeClr val="tx1"/>
              </a:solidFill>
            </a:rPr>
            <a:t>9-10/2018</a:t>
          </a: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None/>
          </a:pPr>
          <a:r>
            <a:rPr lang="fi-FI" sz="1600" kern="1200" dirty="0">
              <a:solidFill>
                <a:schemeClr val="tx1"/>
              </a:solidFill>
            </a:rPr>
            <a:t>Maakunta-kiertue, vuoropuhelu kentän kanssa</a:t>
          </a:r>
          <a:endParaRPr lang="fi-FI" sz="1600" b="0" kern="1200" dirty="0">
            <a:solidFill>
              <a:schemeClr val="tx1"/>
            </a:solidFill>
          </a:endParaRP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None/>
          </a:pPr>
          <a:r>
            <a:rPr lang="fi-FI" sz="1600" b="0" kern="1200" dirty="0">
              <a:solidFill>
                <a:schemeClr val="tx1"/>
              </a:solidFill>
            </a:rPr>
            <a:t>Kustannus-yhdistyksen seminaari</a:t>
          </a: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None/>
          </a:pPr>
          <a:r>
            <a:rPr lang="fi-FI" sz="1600" b="0" kern="1200" dirty="0" err="1">
              <a:solidFill>
                <a:schemeClr val="tx1"/>
              </a:solidFill>
            </a:rPr>
            <a:t>ePeruste</a:t>
          </a:r>
          <a:r>
            <a:rPr lang="fi-FI" sz="1600" b="0" kern="1200" dirty="0">
              <a:solidFill>
                <a:schemeClr val="tx1"/>
              </a:solidFill>
            </a:rPr>
            <a:t>-projektin aloitus</a:t>
          </a:r>
        </a:p>
      </dsp:txBody>
      <dsp:txXfrm>
        <a:off x="4151997" y="123316"/>
        <a:ext cx="1647665" cy="2463359"/>
      </dsp:txXfrm>
    </dsp:sp>
    <dsp:sp modelId="{C360BA92-D431-4913-B7F1-32F9897A052F}">
      <dsp:nvSpPr>
        <dsp:cNvPr id="0" name=""/>
        <dsp:cNvSpPr/>
      </dsp:nvSpPr>
      <dsp:spPr>
        <a:xfrm rot="21569662">
          <a:off x="5977123" y="1225437"/>
          <a:ext cx="304051" cy="2387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1250980"/>
            <a:satOff val="3438"/>
            <a:lumOff val="643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000" kern="1200"/>
        </a:p>
      </dsp:txBody>
      <dsp:txXfrm>
        <a:off x="5977124" y="1273505"/>
        <a:ext cx="232423" cy="143255"/>
      </dsp:txXfrm>
    </dsp:sp>
    <dsp:sp modelId="{286C9E4A-3D5E-4631-93F5-5D752035B0F2}">
      <dsp:nvSpPr>
        <dsp:cNvPr id="0" name=""/>
        <dsp:cNvSpPr/>
      </dsp:nvSpPr>
      <dsp:spPr>
        <a:xfrm>
          <a:off x="6424583" y="189080"/>
          <a:ext cx="1237854" cy="2295336"/>
        </a:xfrm>
        <a:prstGeom prst="roundRect">
          <a:avLst>
            <a:gd name="adj" fmla="val 10000"/>
          </a:avLst>
        </a:prstGeom>
        <a:solidFill>
          <a:schemeClr val="accent2">
            <a:hueOff val="1705881"/>
            <a:satOff val="4688"/>
            <a:lumOff val="877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600" b="1" kern="1200" dirty="0">
            <a:solidFill>
              <a:schemeClr val="tx1"/>
            </a:solidFill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600" b="1" kern="1200" dirty="0">
            <a:solidFill>
              <a:schemeClr val="tx1"/>
            </a:solidFill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600" b="1" kern="1200" dirty="0">
            <a:solidFill>
              <a:schemeClr val="tx1"/>
            </a:solidFill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1" kern="1200" dirty="0">
              <a:solidFill>
                <a:schemeClr val="tx1"/>
              </a:solidFill>
            </a:rPr>
            <a:t>9-10/2018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>
              <a:solidFill>
                <a:schemeClr val="tx1"/>
              </a:solidFill>
            </a:rPr>
            <a:t>Perustetyön linjaukset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>
              <a:solidFill>
                <a:schemeClr val="tx1"/>
              </a:solidFill>
            </a:rPr>
            <a:t>Ohjaus-ryhmä aloittaa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>
              <a:solidFill>
                <a:schemeClr val="tx1"/>
              </a:solidFill>
            </a:rPr>
            <a:t>Perusteiden  jäsentely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600" kern="1200" dirty="0">
            <a:solidFill>
              <a:schemeClr val="tx1"/>
            </a:solidFill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600" kern="1200" dirty="0">
            <a:solidFill>
              <a:schemeClr val="tx1"/>
            </a:solidFill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600" kern="1200" dirty="0">
            <a:solidFill>
              <a:schemeClr val="tx1"/>
            </a:solidFill>
          </a:endParaRPr>
        </a:p>
      </dsp:txBody>
      <dsp:txXfrm>
        <a:off x="6460839" y="225336"/>
        <a:ext cx="1165342" cy="2222824"/>
      </dsp:txXfrm>
    </dsp:sp>
    <dsp:sp modelId="{A48A69F8-CFB3-4883-8D3B-4D7913BDE981}">
      <dsp:nvSpPr>
        <dsp:cNvPr id="0" name=""/>
        <dsp:cNvSpPr/>
      </dsp:nvSpPr>
      <dsp:spPr>
        <a:xfrm rot="21585172">
          <a:off x="7744265" y="1213920"/>
          <a:ext cx="197133" cy="2387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1876469"/>
            <a:satOff val="5157"/>
            <a:lumOff val="964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000" kern="1200"/>
        </a:p>
      </dsp:txBody>
      <dsp:txXfrm>
        <a:off x="7744265" y="1261800"/>
        <a:ext cx="137993" cy="143255"/>
      </dsp:txXfrm>
    </dsp:sp>
    <dsp:sp modelId="{2F6E70D8-3377-4972-8602-5676E402E827}">
      <dsp:nvSpPr>
        <dsp:cNvPr id="0" name=""/>
        <dsp:cNvSpPr/>
      </dsp:nvSpPr>
      <dsp:spPr>
        <a:xfrm>
          <a:off x="8034383" y="46517"/>
          <a:ext cx="1350312" cy="2566089"/>
        </a:xfrm>
        <a:prstGeom prst="roundRect">
          <a:avLst>
            <a:gd name="adj" fmla="val 10000"/>
          </a:avLst>
        </a:prstGeom>
        <a:solidFill>
          <a:schemeClr val="accent2">
            <a:hueOff val="2274508"/>
            <a:satOff val="6251"/>
            <a:lumOff val="116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600" b="1" kern="1200" dirty="0">
            <a:solidFill>
              <a:schemeClr val="tx1"/>
            </a:solidFill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1" kern="1200" dirty="0">
              <a:solidFill>
                <a:schemeClr val="tx1"/>
              </a:solidFill>
            </a:rPr>
            <a:t>10-11/2018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>
              <a:solidFill>
                <a:schemeClr val="tx1"/>
              </a:solidFill>
            </a:rPr>
            <a:t>Työryhmien yhteinen aloitus-seminaari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>
              <a:solidFill>
                <a:schemeClr val="tx1"/>
              </a:solidFill>
            </a:rPr>
            <a:t>Perusteiden luonnostelu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>
              <a:solidFill>
                <a:schemeClr val="tx1"/>
              </a:solidFill>
            </a:rPr>
            <a:t>Ensimmäisiä yleisen osan raakaversioita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>
              <a:solidFill>
                <a:schemeClr val="tx1"/>
              </a:solidFill>
            </a:rPr>
            <a:t> </a:t>
          </a:r>
        </a:p>
      </dsp:txBody>
      <dsp:txXfrm>
        <a:off x="8073932" y="86066"/>
        <a:ext cx="1271214" cy="2486991"/>
      </dsp:txXfrm>
    </dsp:sp>
    <dsp:sp modelId="{65E943AA-7A3D-4254-992A-6F85BBC99CF4}">
      <dsp:nvSpPr>
        <dsp:cNvPr id="0" name=""/>
        <dsp:cNvSpPr/>
      </dsp:nvSpPr>
      <dsp:spPr>
        <a:xfrm rot="21593107">
          <a:off x="9484518" y="1208387"/>
          <a:ext cx="240480" cy="2387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2501959"/>
            <a:satOff val="6876"/>
            <a:lumOff val="1286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000" kern="1200"/>
        </a:p>
      </dsp:txBody>
      <dsp:txXfrm>
        <a:off x="9484518" y="1256211"/>
        <a:ext cx="168852" cy="143255"/>
      </dsp:txXfrm>
    </dsp:sp>
    <dsp:sp modelId="{127F0681-E74F-43CB-A7D0-40DB2AE14674}">
      <dsp:nvSpPr>
        <dsp:cNvPr id="0" name=""/>
        <dsp:cNvSpPr/>
      </dsp:nvSpPr>
      <dsp:spPr>
        <a:xfrm>
          <a:off x="9838433" y="141716"/>
          <a:ext cx="1412322" cy="2368333"/>
        </a:xfrm>
        <a:prstGeom prst="roundRect">
          <a:avLst>
            <a:gd name="adj" fmla="val 10000"/>
          </a:avLst>
        </a:prstGeom>
        <a:solidFill>
          <a:schemeClr val="accent2">
            <a:hueOff val="2843135"/>
            <a:satOff val="7814"/>
            <a:lumOff val="146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1" kern="1200" dirty="0">
              <a:solidFill>
                <a:schemeClr val="tx1"/>
              </a:solidFill>
            </a:rPr>
            <a:t>11-12/2018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>
              <a:solidFill>
                <a:schemeClr val="tx1"/>
              </a:solidFill>
            </a:rPr>
            <a:t>YTL- ja SLL/FSS-seminaarit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>
              <a:solidFill>
                <a:schemeClr val="tx1"/>
              </a:solidFill>
            </a:rPr>
            <a:t>Työryhmätyö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>
              <a:solidFill>
                <a:schemeClr val="tx1"/>
              </a:solidFill>
            </a:rPr>
            <a:t>Perusteiden kirjoitustyötä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>
              <a:solidFill>
                <a:schemeClr val="tx1"/>
              </a:solidFill>
            </a:rPr>
            <a:t>1. raakaversio jouluksi</a:t>
          </a:r>
        </a:p>
      </dsp:txBody>
      <dsp:txXfrm>
        <a:off x="9879798" y="183081"/>
        <a:ext cx="1329592" cy="2285603"/>
      </dsp:txXfrm>
    </dsp:sp>
    <dsp:sp modelId="{9C02C8BA-B509-455B-BD39-10FC602F3A47}">
      <dsp:nvSpPr>
        <dsp:cNvPr id="0" name=""/>
        <dsp:cNvSpPr/>
      </dsp:nvSpPr>
      <dsp:spPr>
        <a:xfrm rot="5292025">
          <a:off x="10383505" y="2592898"/>
          <a:ext cx="221139" cy="2387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3127449"/>
            <a:satOff val="8595"/>
            <a:lumOff val="1607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100" kern="1200"/>
        </a:p>
      </dsp:txBody>
      <dsp:txXfrm rot="-5400000">
        <a:off x="10421405" y="2601724"/>
        <a:ext cx="143255" cy="154797"/>
      </dsp:txXfrm>
    </dsp:sp>
    <dsp:sp modelId="{A509A6BB-D0E8-442B-817F-799B8F3E6E72}">
      <dsp:nvSpPr>
        <dsp:cNvPr id="0" name=""/>
        <dsp:cNvSpPr/>
      </dsp:nvSpPr>
      <dsp:spPr>
        <a:xfrm>
          <a:off x="9629576" y="2927017"/>
          <a:ext cx="1621179" cy="2529374"/>
        </a:xfrm>
        <a:prstGeom prst="roundRect">
          <a:avLst>
            <a:gd name="adj" fmla="val 10000"/>
          </a:avLst>
        </a:prstGeom>
        <a:solidFill>
          <a:schemeClr val="accent2">
            <a:hueOff val="3411762"/>
            <a:satOff val="9377"/>
            <a:lumOff val="175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1" kern="1200" dirty="0">
              <a:solidFill>
                <a:schemeClr val="tx1"/>
              </a:solidFill>
            </a:rPr>
            <a:t>1-4/2019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>
              <a:solidFill>
                <a:schemeClr val="tx1"/>
              </a:solidFill>
            </a:rPr>
            <a:t>Kirjoitus- ja työryhmätyö jatkuvat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>
              <a:solidFill>
                <a:schemeClr val="tx1"/>
              </a:solidFill>
            </a:rPr>
            <a:t>Perusteiden      1. versio valmistuu helmikuussa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>
              <a:solidFill>
                <a:schemeClr val="tx1"/>
              </a:solidFill>
            </a:rPr>
            <a:t>Lausunnot ja kommentointi</a:t>
          </a:r>
        </a:p>
      </dsp:txBody>
      <dsp:txXfrm>
        <a:off x="9677059" y="2974500"/>
        <a:ext cx="1526213" cy="2434408"/>
      </dsp:txXfrm>
    </dsp:sp>
    <dsp:sp modelId="{72ABC3C5-8AEF-476A-B2FC-B65CCA5A10CF}">
      <dsp:nvSpPr>
        <dsp:cNvPr id="0" name=""/>
        <dsp:cNvSpPr/>
      </dsp:nvSpPr>
      <dsp:spPr>
        <a:xfrm rot="10743334">
          <a:off x="9062285" y="4065397"/>
          <a:ext cx="341776" cy="2387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3752939"/>
            <a:satOff val="10315"/>
            <a:lumOff val="1929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000" kern="1200"/>
        </a:p>
      </dsp:txBody>
      <dsp:txXfrm rot="10800000">
        <a:off x="9133908" y="4112559"/>
        <a:ext cx="270148" cy="143255"/>
      </dsp:txXfrm>
    </dsp:sp>
    <dsp:sp modelId="{22DE26CE-96E3-45BD-92A2-4E5D8A06AF9C}">
      <dsp:nvSpPr>
        <dsp:cNvPr id="0" name=""/>
        <dsp:cNvSpPr/>
      </dsp:nvSpPr>
      <dsp:spPr>
        <a:xfrm>
          <a:off x="7307985" y="2999520"/>
          <a:ext cx="1676816" cy="2459993"/>
        </a:xfrm>
        <a:prstGeom prst="roundRect">
          <a:avLst>
            <a:gd name="adj" fmla="val 10000"/>
          </a:avLst>
        </a:prstGeom>
        <a:solidFill>
          <a:schemeClr val="accent2">
            <a:hueOff val="3980389"/>
            <a:satOff val="10940"/>
            <a:lumOff val="204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1" kern="1200" dirty="0">
              <a:solidFill>
                <a:schemeClr val="tx1"/>
              </a:solidFill>
            </a:rPr>
            <a:t>4-9/2019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600"/>
            </a:spcAft>
            <a:buClrTx/>
            <a:buSzTx/>
            <a:buFontTx/>
            <a:buNone/>
            <a:tabLst/>
            <a:defRPr/>
          </a:pPr>
          <a:r>
            <a:rPr lang="fi-FI" sz="1600" b="0" kern="1200" dirty="0">
              <a:solidFill>
                <a:schemeClr val="tx1"/>
              </a:solidFill>
            </a:rPr>
            <a:t>Perusteiden viimeistely ja valmistuminen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600"/>
            </a:spcAft>
            <a:buClrTx/>
            <a:buSzTx/>
            <a:buFontTx/>
            <a:buNone/>
            <a:tabLst/>
            <a:defRPr/>
          </a:pPr>
          <a:r>
            <a:rPr lang="fi-FI" sz="1600" b="0" kern="1200" dirty="0">
              <a:solidFill>
                <a:schemeClr val="tx1"/>
              </a:solidFill>
            </a:rPr>
            <a:t>Käännöstyö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600"/>
            </a:spcAft>
            <a:buClrTx/>
            <a:buSzTx/>
            <a:buFontTx/>
            <a:buNone/>
            <a:tabLst/>
            <a:defRPr/>
          </a:pPr>
          <a:r>
            <a:rPr lang="fi-FI" sz="1600" b="0" kern="1200" dirty="0" err="1">
              <a:solidFill>
                <a:schemeClr val="tx1"/>
              </a:solidFill>
            </a:rPr>
            <a:t>OPH:n</a:t>
          </a:r>
          <a:r>
            <a:rPr lang="fi-FI" sz="1600" b="0" kern="1200" dirty="0">
              <a:solidFill>
                <a:schemeClr val="tx1"/>
              </a:solidFill>
            </a:rPr>
            <a:t> johtokunta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600"/>
            </a:spcAft>
            <a:buClrTx/>
            <a:buSzTx/>
            <a:buFontTx/>
            <a:buNone/>
            <a:tabLst/>
            <a:defRPr/>
          </a:pPr>
          <a:r>
            <a:rPr lang="fi-FI" sz="1600" b="0" kern="1200" dirty="0">
              <a:solidFill>
                <a:schemeClr val="tx1"/>
              </a:solidFill>
            </a:rPr>
            <a:t>Pääjohtajan LOPS-päätös</a:t>
          </a:r>
        </a:p>
      </dsp:txBody>
      <dsp:txXfrm>
        <a:off x="7357097" y="3048632"/>
        <a:ext cx="1578592" cy="2361769"/>
      </dsp:txXfrm>
    </dsp:sp>
    <dsp:sp modelId="{5745EE35-9E24-4304-A65D-14663336DCEE}">
      <dsp:nvSpPr>
        <dsp:cNvPr id="0" name=""/>
        <dsp:cNvSpPr/>
      </dsp:nvSpPr>
      <dsp:spPr>
        <a:xfrm rot="10807000">
          <a:off x="6984071" y="4054949"/>
          <a:ext cx="199259" cy="2387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4378428"/>
            <a:satOff val="12034"/>
            <a:lumOff val="2251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000" kern="1200"/>
        </a:p>
      </dsp:txBody>
      <dsp:txXfrm rot="10800000">
        <a:off x="7043849" y="4102762"/>
        <a:ext cx="139481" cy="143255"/>
      </dsp:txXfrm>
    </dsp:sp>
    <dsp:sp modelId="{FE5801AC-20A2-43FF-BE1F-5BAF770D153C}">
      <dsp:nvSpPr>
        <dsp:cNvPr id="0" name=""/>
        <dsp:cNvSpPr/>
      </dsp:nvSpPr>
      <dsp:spPr>
        <a:xfrm>
          <a:off x="5417729" y="3057348"/>
          <a:ext cx="1514296" cy="2336308"/>
        </a:xfrm>
        <a:prstGeom prst="roundRect">
          <a:avLst>
            <a:gd name="adj" fmla="val 10000"/>
          </a:avLst>
        </a:prstGeom>
        <a:solidFill>
          <a:schemeClr val="accent2">
            <a:hueOff val="4549016"/>
            <a:satOff val="12503"/>
            <a:lumOff val="233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1" kern="1200" dirty="0">
              <a:solidFill>
                <a:schemeClr val="tx1"/>
              </a:solidFill>
            </a:rPr>
            <a:t>10-11/2019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>
              <a:solidFill>
                <a:schemeClr val="tx1"/>
              </a:solidFill>
            </a:rPr>
            <a:t>Taitto- ja painotyö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u="sng" kern="1200" dirty="0">
              <a:solidFill>
                <a:schemeClr val="tx1"/>
              </a:solidFill>
            </a:rPr>
            <a:t>LOPS- perusteiden julkaisu Lukiopäivillä marraskuussa</a:t>
          </a:r>
        </a:p>
      </dsp:txBody>
      <dsp:txXfrm>
        <a:off x="5462081" y="3101700"/>
        <a:ext cx="1425592" cy="2247604"/>
      </dsp:txXfrm>
    </dsp:sp>
    <dsp:sp modelId="{771494D0-54D9-4B26-9DF8-E708BE0AA79B}">
      <dsp:nvSpPr>
        <dsp:cNvPr id="0" name=""/>
        <dsp:cNvSpPr/>
      </dsp:nvSpPr>
      <dsp:spPr>
        <a:xfrm rot="10865311">
          <a:off x="5034611" y="4062021"/>
          <a:ext cx="222113" cy="2387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5003918"/>
            <a:satOff val="13753"/>
            <a:lumOff val="2572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000" kern="1200"/>
        </a:p>
      </dsp:txBody>
      <dsp:txXfrm rot="10800000">
        <a:off x="5101239" y="4110406"/>
        <a:ext cx="155479" cy="143255"/>
      </dsp:txXfrm>
    </dsp:sp>
    <dsp:sp modelId="{4226AE16-A9FB-441E-83D3-416CA9AFCD63}">
      <dsp:nvSpPr>
        <dsp:cNvPr id="0" name=""/>
        <dsp:cNvSpPr/>
      </dsp:nvSpPr>
      <dsp:spPr>
        <a:xfrm>
          <a:off x="3760301" y="3359329"/>
          <a:ext cx="1238345" cy="1741853"/>
        </a:xfrm>
        <a:prstGeom prst="roundRect">
          <a:avLst>
            <a:gd name="adj" fmla="val 10000"/>
          </a:avLst>
        </a:prstGeom>
        <a:solidFill>
          <a:schemeClr val="accent2">
            <a:hueOff val="5117643"/>
            <a:satOff val="14065"/>
            <a:lumOff val="263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1" kern="1200" dirty="0">
              <a:solidFill>
                <a:schemeClr val="tx1"/>
              </a:solidFill>
            </a:rPr>
            <a:t>11/2019 – 11/2020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>
              <a:solidFill>
                <a:schemeClr val="tx1"/>
              </a:solidFill>
            </a:rPr>
            <a:t>Paikallisten </a:t>
          </a:r>
          <a:r>
            <a:rPr lang="fi-FI" sz="1600" kern="1200" dirty="0" err="1">
              <a:solidFill>
                <a:schemeClr val="tx1"/>
              </a:solidFill>
            </a:rPr>
            <a:t>LOPSien</a:t>
          </a:r>
          <a:r>
            <a:rPr lang="fi-FI" sz="1600" kern="1200" dirty="0">
              <a:solidFill>
                <a:schemeClr val="tx1"/>
              </a:solidFill>
            </a:rPr>
            <a:t> laadinta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 err="1">
              <a:solidFill>
                <a:schemeClr val="tx1"/>
              </a:solidFill>
            </a:rPr>
            <a:t>ePerusteet</a:t>
          </a:r>
          <a:r>
            <a:rPr lang="fi-FI" sz="1600" kern="1200" dirty="0">
              <a:solidFill>
                <a:schemeClr val="tx1"/>
              </a:solidFill>
            </a:rPr>
            <a:t> käytössä</a:t>
          </a:r>
        </a:p>
      </dsp:txBody>
      <dsp:txXfrm>
        <a:off x="3796571" y="3395599"/>
        <a:ext cx="1165805" cy="1669313"/>
      </dsp:txXfrm>
    </dsp:sp>
    <dsp:sp modelId="{8846FFF4-CC8D-4DFC-AF46-788BC9883F1A}">
      <dsp:nvSpPr>
        <dsp:cNvPr id="0" name=""/>
        <dsp:cNvSpPr/>
      </dsp:nvSpPr>
      <dsp:spPr>
        <a:xfrm rot="10555310">
          <a:off x="3276332" y="4068726"/>
          <a:ext cx="260488" cy="2387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5629407"/>
            <a:satOff val="15472"/>
            <a:lumOff val="2894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000" kern="1200"/>
        </a:p>
      </dsp:txBody>
      <dsp:txXfrm rot="10800000">
        <a:off x="3347869" y="4113931"/>
        <a:ext cx="188860" cy="143255"/>
      </dsp:txXfrm>
    </dsp:sp>
    <dsp:sp modelId="{B1A279B6-33C5-4F61-9E37-D1F9C48BDFAC}">
      <dsp:nvSpPr>
        <dsp:cNvPr id="0" name=""/>
        <dsp:cNvSpPr/>
      </dsp:nvSpPr>
      <dsp:spPr>
        <a:xfrm>
          <a:off x="1682791" y="3131648"/>
          <a:ext cx="1586174" cy="2292193"/>
        </a:xfrm>
        <a:prstGeom prst="roundRect">
          <a:avLst>
            <a:gd name="adj" fmla="val 10000"/>
          </a:avLst>
        </a:prstGeom>
        <a:solidFill>
          <a:schemeClr val="accent2">
            <a:hueOff val="5686271"/>
            <a:satOff val="15628"/>
            <a:lumOff val="2923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1" kern="1200" dirty="0">
              <a:solidFill>
                <a:schemeClr val="tx1"/>
              </a:solidFill>
            </a:rPr>
            <a:t>11/2020-6/2021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>
              <a:solidFill>
                <a:schemeClr val="tx1"/>
              </a:solidFill>
            </a:rPr>
            <a:t>Koulut esittelevät uudistunutta lukiokoulutusta peruskoulun päättäville</a:t>
          </a:r>
        </a:p>
      </dsp:txBody>
      <dsp:txXfrm>
        <a:off x="1729248" y="3178105"/>
        <a:ext cx="1493260" cy="2199279"/>
      </dsp:txXfrm>
    </dsp:sp>
    <dsp:sp modelId="{A046BB4A-460B-48C9-8DCB-9A9178C38CBA}">
      <dsp:nvSpPr>
        <dsp:cNvPr id="0" name=""/>
        <dsp:cNvSpPr/>
      </dsp:nvSpPr>
      <dsp:spPr>
        <a:xfrm rot="11150668">
          <a:off x="1485718" y="4066841"/>
          <a:ext cx="100642" cy="2387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6254897"/>
            <a:satOff val="17191"/>
            <a:lumOff val="3215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000" kern="1200"/>
        </a:p>
      </dsp:txBody>
      <dsp:txXfrm rot="10800000">
        <a:off x="1515833" y="4116130"/>
        <a:ext cx="70449" cy="143255"/>
      </dsp:txXfrm>
    </dsp:sp>
    <dsp:sp modelId="{45820829-20C1-4E22-84A9-0E8ABF04ACB9}">
      <dsp:nvSpPr>
        <dsp:cNvPr id="0" name=""/>
        <dsp:cNvSpPr/>
      </dsp:nvSpPr>
      <dsp:spPr>
        <a:xfrm>
          <a:off x="0" y="3359329"/>
          <a:ext cx="1493087" cy="1683176"/>
        </a:xfrm>
        <a:prstGeom prst="roundRect">
          <a:avLst>
            <a:gd name="adj" fmla="val 10000"/>
          </a:avLst>
        </a:prstGeom>
        <a:solidFill>
          <a:schemeClr val="accent2">
            <a:hueOff val="6254897"/>
            <a:satOff val="17191"/>
            <a:lumOff val="321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1" kern="1200">
              <a:solidFill>
                <a:schemeClr val="tx1"/>
              </a:solidFill>
            </a:rPr>
            <a:t>8/2021</a:t>
          </a:r>
          <a:endParaRPr lang="fi-FI" sz="1600" b="1" kern="1200" dirty="0">
            <a:solidFill>
              <a:schemeClr val="tx1"/>
            </a:solidFill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>
              <a:solidFill>
                <a:schemeClr val="tx1"/>
              </a:solidFill>
            </a:rPr>
            <a:t>Uusien </a:t>
          </a:r>
          <a:r>
            <a:rPr lang="fi-FI" sz="1600" kern="1200" dirty="0" err="1">
              <a:solidFill>
                <a:schemeClr val="tx1"/>
              </a:solidFill>
            </a:rPr>
            <a:t>LOPSien</a:t>
          </a:r>
          <a:r>
            <a:rPr lang="fi-FI" sz="1600" kern="1200" dirty="0">
              <a:solidFill>
                <a:schemeClr val="tx1"/>
              </a:solidFill>
            </a:rPr>
            <a:t> mukaisen opinnot alkavat</a:t>
          </a:r>
        </a:p>
      </dsp:txBody>
      <dsp:txXfrm>
        <a:off x="43731" y="3403060"/>
        <a:ext cx="1405625" cy="15957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147873-B102-4514-94B5-8ED60A2BCB51}" type="datetimeFigureOut">
              <a:rPr lang="fi-FI" smtClean="0"/>
              <a:t>1.11.2018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B5F506-64A6-4FE0-831B-F6F4FBCF80D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838693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1287AB-2206-4F77-A423-85FD97404A4D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4A3D8-BBC7-401E-A6FA-1769658283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641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4A3D8-BBC7-401E-A6FA-17696582833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207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3217" y="0"/>
            <a:ext cx="446095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87940" y="2221590"/>
            <a:ext cx="7149830" cy="2387600"/>
          </a:xfr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5000"/>
            </a:lvl1pPr>
          </a:lstStyle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787940" y="4688731"/>
            <a:ext cx="7149830" cy="162938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 dirty="0"/>
          </a:p>
        </p:txBody>
      </p:sp>
      <p:pic>
        <p:nvPicPr>
          <p:cNvPr id="10" name="Kuv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04" y="555999"/>
            <a:ext cx="2716907" cy="820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448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dian paikkamerkki 5"/>
          <p:cNvSpPr>
            <a:spLocks noGrp="1"/>
          </p:cNvSpPr>
          <p:nvPr>
            <p:ph type="media" sz="quarter" idx="14"/>
          </p:nvPr>
        </p:nvSpPr>
        <p:spPr>
          <a:xfrm>
            <a:off x="887209" y="612775"/>
            <a:ext cx="10435785" cy="5224463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Lisää medialeike napsauttamalla kuvaketta</a:t>
            </a: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B7CE-E7D2-4D7E-BC43-EB944411322E}" type="datetime1">
              <a:rPr lang="en-GB" smtClean="0"/>
              <a:t>01/11/2018</a:t>
            </a:fld>
            <a:endParaRPr lang="en-GB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Opetushallitus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1DE-DA31-4CDF-828A-8EB206A3CD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175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a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788400" y="2304000"/>
            <a:ext cx="3501498" cy="387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B201E-BC91-47F6-BBE7-A638C5C85BC2}" type="datetime1">
              <a:rPr lang="en-GB" smtClean="0"/>
              <a:t>01/11/2018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Opetushallitus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1DE-DA31-4CDF-828A-8EB206A3CD12}" type="slidenum">
              <a:rPr lang="en-GB" smtClean="0"/>
              <a:t>‹#›</a:t>
            </a:fld>
            <a:endParaRPr lang="en-GB"/>
          </a:p>
        </p:txBody>
      </p:sp>
      <p:sp>
        <p:nvSpPr>
          <p:cNvPr id="9" name="Kaavion paikkamerkki 8"/>
          <p:cNvSpPr>
            <a:spLocks noGrp="1"/>
          </p:cNvSpPr>
          <p:nvPr>
            <p:ph type="chart" sz="quarter" idx="13"/>
          </p:nvPr>
        </p:nvSpPr>
        <p:spPr>
          <a:xfrm>
            <a:off x="4435813" y="2303463"/>
            <a:ext cx="6937442" cy="3870325"/>
          </a:xfrm>
        </p:spPr>
        <p:txBody>
          <a:bodyPr/>
          <a:lstStyle>
            <a:lvl1pPr marL="0" indent="0">
              <a:buFontTx/>
              <a:buNone/>
              <a:defRPr sz="2000"/>
            </a:lvl1pPr>
          </a:lstStyle>
          <a:p>
            <a:r>
              <a:rPr lang="fi-FI"/>
              <a:t>Lisää kaavio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8362762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5407-8F7B-4224-8961-BF3EBA368BAE}" type="datetime1">
              <a:rPr lang="en-GB" smtClean="0"/>
              <a:t>01/11/2018</a:t>
            </a:fld>
            <a:endParaRPr lang="en-GB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Opetushallitus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1DE-DA31-4CDF-828A-8EB206A3CD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6667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FD6E-9D7D-45BF-8A1B-8D32E89EAEED}" type="datetime1">
              <a:rPr lang="en-GB" smtClean="0"/>
              <a:t>01/11/2018</a:t>
            </a:fld>
            <a:endParaRPr lang="en-GB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Opetushallitus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1DE-DA31-4CDF-828A-8EB206A3CD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9988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sivu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6" y="1016"/>
            <a:ext cx="12188388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87940" y="1637931"/>
            <a:ext cx="8297694" cy="1416555"/>
          </a:xfr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5000"/>
            </a:lvl1pPr>
          </a:lstStyle>
          <a:p>
            <a:r>
              <a:rPr lang="fi-FI"/>
              <a:t>Muokkaa ots. perustyyl. napsautt.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3117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siv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8788" y="0"/>
            <a:ext cx="5127249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87940" y="1637931"/>
            <a:ext cx="8297694" cy="1416555"/>
          </a:xfr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5000"/>
            </a:lvl1pPr>
          </a:lstStyle>
          <a:p>
            <a:r>
              <a:rPr lang="fi-FI"/>
              <a:t>Muokkaa ots. perustyyl. napsautt.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3000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sivu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600"/>
            <a:ext cx="12188388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87940" y="1060315"/>
            <a:ext cx="6391073" cy="2286000"/>
          </a:xfr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5000"/>
            </a:lvl1pPr>
          </a:lstStyle>
          <a:p>
            <a:r>
              <a:rPr lang="fi-FI"/>
              <a:t>Muokkaa ots. perustyyl. napsautt.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2478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3217" y="0"/>
            <a:ext cx="4460950" cy="6858000"/>
          </a:xfrm>
          <a:prstGeom prst="rect">
            <a:avLst/>
          </a:prstGeom>
        </p:spPr>
      </p:pic>
      <p:pic>
        <p:nvPicPr>
          <p:cNvPr id="11" name="Kuv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04" y="555999"/>
            <a:ext cx="2716907" cy="820371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87940" y="2853888"/>
            <a:ext cx="8239328" cy="930172"/>
          </a:xfrm>
        </p:spPr>
        <p:txBody>
          <a:bodyPr anchor="b" anchorCtr="0">
            <a:noAutofit/>
          </a:bodyPr>
          <a:lstStyle>
            <a:lvl1pPr algn="l">
              <a:lnSpc>
                <a:spcPct val="90000"/>
              </a:lnSpc>
              <a:defRPr sz="5000"/>
            </a:lvl1pPr>
          </a:lstStyle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787940" y="4027251"/>
            <a:ext cx="8239328" cy="229086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9754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Otsikko, teksti ja ClipArt-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219200" y="277813"/>
            <a:ext cx="10363200" cy="1143000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sz="half" idx="1"/>
          </p:nvPr>
        </p:nvSpPr>
        <p:spPr>
          <a:xfrm>
            <a:off x="1219200" y="1600203"/>
            <a:ext cx="5080000" cy="453072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ClipArt-paikkamerkki 3"/>
          <p:cNvSpPr>
            <a:spLocks noGrp="1"/>
          </p:cNvSpPr>
          <p:nvPr>
            <p:ph type="clipArt" sz="half" idx="2"/>
          </p:nvPr>
        </p:nvSpPr>
        <p:spPr>
          <a:xfrm>
            <a:off x="6502400" y="1600203"/>
            <a:ext cx="5080000" cy="4530725"/>
          </a:xfrm>
        </p:spPr>
        <p:txBody>
          <a:bodyPr/>
          <a:lstStyle/>
          <a:p>
            <a:pPr lvl="0"/>
            <a:endParaRPr lang="fi-FI" noProof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Petri Lehikoinen &amp; Vesa Raasumaa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AD23B-EBA1-497E-9D71-99AF3B514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994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3E190-C3B8-4F0D-BC5A-414A6F0316F6}" type="datetime1">
              <a:rPr lang="en-GB" smtClean="0"/>
              <a:t>01/11/2018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Opetushallitus</a:t>
            </a:r>
            <a:endParaRPr lang="en-GB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1DE-DA31-4CDF-828A-8EB206A3CD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071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kaa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3380" y="5972452"/>
            <a:ext cx="3695374" cy="883285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3E190-C3B8-4F0D-BC5A-414A6F0316F6}" type="datetime1">
              <a:rPr lang="en-GB" smtClean="0"/>
              <a:t>01/11/2018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Opetushallitus</a:t>
            </a:r>
            <a:endParaRPr lang="en-GB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1DE-DA31-4CDF-828A-8EB206A3CD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275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umeroitu sisältö kaa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3380" y="5972452"/>
            <a:ext cx="3695374" cy="883285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5600" indent="-355600">
              <a:buFont typeface="+mj-lt"/>
              <a:buAutoNum type="arabicPeriod"/>
              <a:defRPr/>
            </a:lvl1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1DD6-A57F-432F-B3DA-3FB44A7235C5}" type="datetime1">
              <a:rPr lang="en-GB" smtClean="0"/>
              <a:t>01/11/2018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Opetushallitus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1DE-DA31-4CDF-828A-8EB206A3CD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108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ä kaa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3380" y="5972452"/>
            <a:ext cx="3695374" cy="883285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788400" y="2304000"/>
            <a:ext cx="5320570" cy="387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2304000"/>
            <a:ext cx="5530174" cy="387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98F3-4007-4DAB-AE93-8719731555AB}" type="datetime1">
              <a:rPr lang="en-GB" smtClean="0"/>
              <a:t>01/11/2018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Opetushallitus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1DE-DA31-4CDF-828A-8EB206A3CD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0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eni kuv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788400" y="2304000"/>
            <a:ext cx="5320570" cy="387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58CC6-DA49-4941-84B4-31EA1C59D22D}" type="datetime1">
              <a:rPr lang="en-GB" smtClean="0"/>
              <a:t>01/11/2018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Opetushallitus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1DE-DA31-4CDF-828A-8EB206A3CD12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6303963" y="2403475"/>
            <a:ext cx="5000625" cy="3443288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40300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eni kuv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788400" y="2304000"/>
            <a:ext cx="5320570" cy="387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375B-2A7A-47FC-AFAA-0D464918E174}" type="datetime1">
              <a:rPr lang="en-GB" smtClean="0"/>
              <a:t>01/11/2018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Opetushallitus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1DE-DA31-4CDF-828A-8EB206A3CD12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6303963" y="2403475"/>
            <a:ext cx="5888037" cy="3443288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4206033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eni kuv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89560" y="822328"/>
            <a:ext cx="5319410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788400" y="2304000"/>
            <a:ext cx="5320570" cy="387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375B-2A7A-47FC-AFAA-0D464918E174}" type="datetime1">
              <a:rPr lang="en-GB" smtClean="0"/>
              <a:t>01/11/2018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Opetushallitus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1DE-DA31-4CDF-828A-8EB206A3CD12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6303963" y="612775"/>
            <a:ext cx="5019031" cy="5233988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121706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B7CE-E7D2-4D7E-BC43-EB944411322E}" type="datetime1">
              <a:rPr lang="en-GB" smtClean="0"/>
              <a:t>01/11/2018</a:t>
            </a:fld>
            <a:endParaRPr lang="en-GB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Opetushallitus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1DE-DA31-4CDF-828A-8EB206A3CD12}" type="slidenum">
              <a:rPr lang="en-GB" smtClean="0"/>
              <a:t>‹#›</a:t>
            </a:fld>
            <a:endParaRPr lang="en-GB"/>
          </a:p>
        </p:txBody>
      </p:sp>
      <p:sp>
        <p:nvSpPr>
          <p:cNvPr id="7" name="Kuvan paikkamerkki 6"/>
          <p:cNvSpPr>
            <a:spLocks noGrp="1"/>
          </p:cNvSpPr>
          <p:nvPr>
            <p:ph type="pic" sz="quarter" idx="13"/>
          </p:nvPr>
        </p:nvSpPr>
        <p:spPr>
          <a:xfrm>
            <a:off x="887209" y="612775"/>
            <a:ext cx="10435785" cy="5224463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560004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789560" y="8223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GB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89560" y="2305455"/>
            <a:ext cx="10515600" cy="38715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GB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96568" y="6305687"/>
            <a:ext cx="883594" cy="26230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1pPr>
          </a:lstStyle>
          <a:p>
            <a:fld id="{01A38EDB-82B5-47B3-B9C1-99B3AA4BAD8E}" type="datetime1">
              <a:rPr lang="en-GB" smtClean="0"/>
              <a:t>01/11/2018</a:t>
            </a:fld>
            <a:endParaRPr lang="en-GB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780162" y="6305687"/>
            <a:ext cx="4328808" cy="26230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1pPr>
          </a:lstStyle>
          <a:p>
            <a:r>
              <a:rPr lang="en-GB"/>
              <a:t>Opetushallitus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554508" y="6305687"/>
            <a:ext cx="818748" cy="26230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1pPr>
          </a:lstStyle>
          <a:p>
            <a:fld id="{A6E131DE-DA31-4CDF-828A-8EB206A3CD12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0" name="Suora yhdysviiva 9"/>
          <p:cNvCxnSpPr/>
          <p:nvPr userDrawn="1"/>
        </p:nvCxnSpPr>
        <p:spPr>
          <a:xfrm>
            <a:off x="1704975" y="6411384"/>
            <a:ext cx="0" cy="72000"/>
          </a:xfrm>
          <a:prstGeom prst="line">
            <a:avLst/>
          </a:prstGeom>
          <a:ln w="15875">
            <a:solidFill>
              <a:srgbClr val="5BCA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2693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7" r:id="rId3"/>
    <p:sldLayoutId id="2147483656" r:id="rId4"/>
    <p:sldLayoutId id="2147483652" r:id="rId5"/>
    <p:sldLayoutId id="2147483657" r:id="rId6"/>
    <p:sldLayoutId id="2147483658" r:id="rId7"/>
    <p:sldLayoutId id="2147483668" r:id="rId8"/>
    <p:sldLayoutId id="2147483659" r:id="rId9"/>
    <p:sldLayoutId id="2147483666" r:id="rId10"/>
    <p:sldLayoutId id="2147483660" r:id="rId11"/>
    <p:sldLayoutId id="2147483654" r:id="rId12"/>
    <p:sldLayoutId id="2147483655" r:id="rId13"/>
    <p:sldLayoutId id="2147483661" r:id="rId14"/>
    <p:sldLayoutId id="2147483665" r:id="rId15"/>
    <p:sldLayoutId id="2147483662" r:id="rId16"/>
    <p:sldLayoutId id="2147483663" r:id="rId17"/>
    <p:sldLayoutId id="2147483669" r:id="rId1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0363" indent="-360363" algn="l" defTabSz="914400" rtl="0" eaLnBrk="1" latinLnBrk="0" hangingPunct="1">
        <a:lnSpc>
          <a:spcPct val="95000"/>
        </a:lnSpc>
        <a:spcBef>
          <a:spcPts val="0"/>
        </a:spcBef>
        <a:spcAft>
          <a:spcPts val="15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895350" indent="-447675" algn="l" defTabSz="914400" rtl="0" eaLnBrk="1" latinLnBrk="0" hangingPunct="1">
        <a:lnSpc>
          <a:spcPct val="95000"/>
        </a:lnSpc>
        <a:spcBef>
          <a:spcPts val="0"/>
        </a:spcBef>
        <a:spcAft>
          <a:spcPts val="15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439863" indent="-457200" algn="l" defTabSz="914400" rtl="0" eaLnBrk="1" latinLnBrk="0" hangingPunct="1">
        <a:lnSpc>
          <a:spcPct val="95000"/>
        </a:lnSpc>
        <a:spcBef>
          <a:spcPts val="0"/>
        </a:spcBef>
        <a:spcAft>
          <a:spcPts val="1500"/>
        </a:spcAft>
        <a:buClr>
          <a:schemeClr val="tx2"/>
        </a:buClr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701800" indent="-261938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74850" indent="-27305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h.fi/lops2021" TargetMode="External"/><Relationship Id="rId2" Type="http://schemas.openxmlformats.org/officeDocument/2006/relationships/hyperlink" Target="mailto:petri.lehikoinen@oph.fi" TargetMode="Externa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8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21489" y="1391300"/>
            <a:ext cx="7149830" cy="2917988"/>
          </a:xfrm>
        </p:spPr>
        <p:txBody>
          <a:bodyPr/>
          <a:lstStyle/>
          <a:p>
            <a:r>
              <a:rPr lang="fi-FI" sz="3200" dirty="0">
                <a:solidFill>
                  <a:srgbClr val="5BCA13"/>
                </a:solidFill>
                <a:latin typeface="Brush Script MT" panose="03060802040406070304" pitchFamily="66" charset="0"/>
              </a:rPr>
              <a:t>Oodi lukiokoulutukselle</a:t>
            </a:r>
            <a:br>
              <a:rPr lang="fi-FI" dirty="0">
                <a:solidFill>
                  <a:srgbClr val="5BCA13"/>
                </a:solidFill>
                <a:latin typeface="Brush Script MT" panose="03060802040406070304" pitchFamily="66" charset="0"/>
              </a:rPr>
            </a:br>
            <a:r>
              <a:rPr lang="fi-FI" dirty="0">
                <a:solidFill>
                  <a:schemeClr val="accent1"/>
                </a:solidFill>
                <a:latin typeface="+mn-lt"/>
              </a:rPr>
              <a:t>Uuden</a:t>
            </a:r>
            <a:br>
              <a:rPr lang="fi-FI" dirty="0">
                <a:solidFill>
                  <a:srgbClr val="5BCA13"/>
                </a:solidFill>
                <a:latin typeface="Brush Script MT" panose="03060802040406070304" pitchFamily="66" charset="0"/>
              </a:rPr>
            </a:br>
            <a:br>
              <a:rPr lang="fi-FI" dirty="0"/>
            </a:br>
            <a:r>
              <a:rPr lang="fi-FI" dirty="0"/>
              <a:t>-prosessin kynnyksellä </a:t>
            </a:r>
            <a:endParaRPr lang="en-GB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521489" y="4435123"/>
            <a:ext cx="7149830" cy="1629383"/>
          </a:xfrm>
        </p:spPr>
        <p:txBody>
          <a:bodyPr/>
          <a:lstStyle/>
          <a:p>
            <a:r>
              <a:rPr lang="it-IT" dirty="0"/>
              <a:t>Petri Lehikoinen</a:t>
            </a:r>
          </a:p>
          <a:p>
            <a:r>
              <a:rPr lang="it-IT" dirty="0"/>
              <a:t>Opetusneuvos,</a:t>
            </a:r>
          </a:p>
          <a:p>
            <a:r>
              <a:rPr lang="it-IT" dirty="0"/>
              <a:t>Lukiokoulutus ja taiteen perusopetus –yksikön päällikkö</a:t>
            </a:r>
            <a:endParaRPr lang="en-GB" dirty="0"/>
          </a:p>
          <a:p>
            <a:pPr>
              <a:spcAft>
                <a:spcPts val="0"/>
              </a:spcAft>
            </a:pPr>
            <a:endParaRPr lang="en-GB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F20BF40B-A46B-4E3C-A378-A6F99F0273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650" y="2773988"/>
            <a:ext cx="4070798" cy="541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342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88311" y="42032"/>
            <a:ext cx="11239033" cy="1109017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fi-FI" sz="3100" b="1" dirty="0">
                <a:solidFill>
                  <a:srgbClr val="FF0000"/>
                </a:solidFill>
                <a:highlight>
                  <a:srgbClr val="FFFF00"/>
                </a:highlight>
                <a:latin typeface="+mn-lt"/>
              </a:rPr>
              <a:t>Luonnos</a:t>
            </a:r>
            <a:r>
              <a:rPr lang="fi-FI" sz="31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fi-FI" sz="3100" b="1" dirty="0">
                <a:solidFill>
                  <a:srgbClr val="00B050"/>
                </a:solidFill>
                <a:latin typeface="+mn-lt"/>
              </a:rPr>
              <a:t>Laaja-alainen osaaminen lukiossa, vol. 8 (21.10.2018)</a:t>
            </a:r>
            <a:br>
              <a:rPr lang="fi-FI" sz="2400" b="1" dirty="0">
                <a:solidFill>
                  <a:srgbClr val="0CE43F"/>
                </a:solidFill>
                <a:latin typeface="+mn-lt"/>
              </a:rPr>
            </a:br>
            <a:r>
              <a:rPr lang="fi-FI" sz="2000" b="1" dirty="0">
                <a:solidFill>
                  <a:srgbClr val="0070C0"/>
                </a:solidFill>
                <a:latin typeface="+mn-lt"/>
              </a:rPr>
              <a:t>Tavoitteina hyvä yleissivistys, vahvat jatko-opinto- ja työelämävalmiudet sekä kestävän tulevaisuuden rakentaminen</a:t>
            </a:r>
            <a:br>
              <a:rPr lang="fi-FI" sz="2400" b="1" dirty="0">
                <a:solidFill>
                  <a:srgbClr val="0070C0"/>
                </a:solidFill>
                <a:latin typeface="+mn-lt"/>
              </a:rPr>
            </a:br>
            <a:endParaRPr lang="fi-FI" sz="36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52578" name="Tekstin paikkamerkki 2"/>
          <p:cNvSpPr>
            <a:spLocks noGrp="1"/>
          </p:cNvSpPr>
          <p:nvPr>
            <p:ph type="body" sz="half" idx="1"/>
          </p:nvPr>
        </p:nvSpPr>
        <p:spPr>
          <a:xfrm>
            <a:off x="10989628" y="5452844"/>
            <a:ext cx="515291" cy="487981"/>
          </a:xfrm>
        </p:spPr>
        <p:txBody>
          <a:bodyPr/>
          <a:lstStyle/>
          <a:p>
            <a:pPr eaLnBrk="1" hangingPunct="1"/>
            <a:endParaRPr lang="fi-FI" dirty="0"/>
          </a:p>
        </p:txBody>
      </p:sp>
      <p:sp>
        <p:nvSpPr>
          <p:cNvPr id="152579" name="ClipArt-paikkamerkki 3"/>
          <p:cNvSpPr>
            <a:spLocks noGrp="1"/>
          </p:cNvSpPr>
          <p:nvPr>
            <p:ph type="clipArt" sz="half" idx="2"/>
          </p:nvPr>
        </p:nvSpPr>
        <p:spPr>
          <a:xfrm>
            <a:off x="9953626" y="1600201"/>
            <a:ext cx="257175" cy="4530725"/>
          </a:xfrm>
        </p:spPr>
      </p:sp>
      <p:sp>
        <p:nvSpPr>
          <p:cNvPr id="152580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773298" y="6325026"/>
            <a:ext cx="4114800" cy="365125"/>
          </a:xfrm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152581" name="Dian numeron paikkamerkki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CAD969-1779-49A6-9530-9994A288286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Ellipsi 6"/>
          <p:cNvSpPr/>
          <p:nvPr/>
        </p:nvSpPr>
        <p:spPr>
          <a:xfrm>
            <a:off x="444618" y="707492"/>
            <a:ext cx="11481496" cy="5800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fi-FI" sz="1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yhteistyöhön</a:t>
            </a:r>
            <a:endParaRPr lang="fi-FI" sz="16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llipsi 7"/>
          <p:cNvSpPr/>
          <p:nvPr/>
        </p:nvSpPr>
        <p:spPr>
          <a:xfrm>
            <a:off x="3749509" y="677346"/>
            <a:ext cx="5025007" cy="181888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 sz="1600" b="1" dirty="0">
              <a:solidFill>
                <a:srgbClr val="0CE4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fi-FI" sz="1600" b="1" dirty="0">
                <a:solidFill>
                  <a:srgbClr val="0CE4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Yhteiskunnallinen osaaminen</a:t>
            </a:r>
            <a:endParaRPr lang="fi-FI" b="1" dirty="0">
              <a:solidFill>
                <a:srgbClr val="0CE4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fi-FI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Arvolähtöisyys ja eettiset valinnat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fi-FI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Vaikuttaminen turvallisen ja kestävän tulevaisuuden puolesta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fi-FI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Osaamisen käyttäminen sekä omaksi että yhteiskunnan hyväksi</a:t>
            </a:r>
          </a:p>
          <a:p>
            <a:pPr algn="ctr">
              <a:defRPr/>
            </a:pPr>
            <a:endParaRPr lang="fi-FI" dirty="0">
              <a:solidFill>
                <a:schemeClr val="tx2"/>
              </a:solidFill>
            </a:endParaRPr>
          </a:p>
        </p:txBody>
      </p:sp>
      <p:sp>
        <p:nvSpPr>
          <p:cNvPr id="9" name="Ellipsi 8"/>
          <p:cNvSpPr/>
          <p:nvPr/>
        </p:nvSpPr>
        <p:spPr>
          <a:xfrm>
            <a:off x="687081" y="3229013"/>
            <a:ext cx="4092881" cy="209826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fi-FI" sz="1600" b="1" dirty="0">
                <a:solidFill>
                  <a:srgbClr val="0CE4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Hyvinvointiosaaminen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fi-FI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Huolenpito itsestä ja muista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fi-FI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Omien vahvuuksien tunnistaminen ja käyttäminen, urasuunnittelu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fi-FI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Sinnikkyys muutosten ja yllätysten maailmassa</a:t>
            </a:r>
            <a:endParaRPr lang="fi-FI" sz="1400" dirty="0">
              <a:solidFill>
                <a:schemeClr val="accent1"/>
              </a:solidFill>
            </a:endParaRPr>
          </a:p>
        </p:txBody>
      </p:sp>
      <p:sp>
        <p:nvSpPr>
          <p:cNvPr id="10" name="Ellipsi 9"/>
          <p:cNvSpPr/>
          <p:nvPr/>
        </p:nvSpPr>
        <p:spPr>
          <a:xfrm>
            <a:off x="7607677" y="1793362"/>
            <a:ext cx="3897242" cy="203697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i-FI" b="1" dirty="0">
                <a:solidFill>
                  <a:srgbClr val="0CE4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pPr algn="ctr">
              <a:defRPr/>
            </a:pPr>
            <a:endParaRPr lang="fi-FI" sz="1600" b="1" dirty="0">
              <a:solidFill>
                <a:srgbClr val="0CE4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fi-FI" sz="1600" b="1" dirty="0">
              <a:solidFill>
                <a:srgbClr val="0CE4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fi-FI" sz="1600" b="1" dirty="0">
              <a:solidFill>
                <a:srgbClr val="0CE4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fi-FI" sz="1600" b="1" dirty="0">
              <a:solidFill>
                <a:srgbClr val="0CE4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fi-FI" sz="1600" b="1" dirty="0">
              <a:solidFill>
                <a:srgbClr val="0CE4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fi-FI" sz="1600" b="1" dirty="0">
                <a:solidFill>
                  <a:srgbClr val="0CE4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Luova osaaminen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fi-FI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Kyky löytää merkityksiä ja yhdistellä asioita uudenlaisella tavalla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fi-FI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Kyky luovaan toimintaan ja innovatiivisiin ratkaisuihin 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fi-FI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Yrittäjämäinen asenne</a:t>
            </a:r>
          </a:p>
          <a:p>
            <a:pPr algn="ctr"/>
            <a:endParaRPr lang="fi-FI" b="1" dirty="0">
              <a:solidFill>
                <a:srgbClr val="0CE4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b="1" dirty="0">
                <a:solidFill>
                  <a:srgbClr val="0CE4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r>
              <a:rPr lang="fi-FI" sz="1400" b="1" dirty="0">
                <a:solidFill>
                  <a:srgbClr val="0CE4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fi-FI" b="1" dirty="0">
              <a:solidFill>
                <a:srgbClr val="0CE4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i-FI" b="1" dirty="0">
              <a:solidFill>
                <a:srgbClr val="0CE4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i-FI" b="1" dirty="0">
              <a:solidFill>
                <a:srgbClr val="0CE4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i-FI" dirty="0">
              <a:solidFill>
                <a:srgbClr val="0CE4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Ellipsi 11"/>
          <p:cNvSpPr/>
          <p:nvPr/>
        </p:nvSpPr>
        <p:spPr>
          <a:xfrm>
            <a:off x="4552798" y="2351331"/>
            <a:ext cx="3397100" cy="209571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b="1" dirty="0">
                <a:solidFill>
                  <a:srgbClr val="0066FF"/>
                </a:solidFill>
              </a:rPr>
              <a:t>Hyvä, tasapainoinen ja sivistynyt ihminen</a:t>
            </a:r>
          </a:p>
        </p:txBody>
      </p:sp>
      <p:sp>
        <p:nvSpPr>
          <p:cNvPr id="14" name="Ellipsi 13"/>
          <p:cNvSpPr/>
          <p:nvPr/>
        </p:nvSpPr>
        <p:spPr>
          <a:xfrm>
            <a:off x="3942178" y="4174612"/>
            <a:ext cx="4482753" cy="230532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i-FI" b="1" i="1" dirty="0">
              <a:solidFill>
                <a:srgbClr val="0CE4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fi-FI" sz="1600" b="1" dirty="0">
              <a:solidFill>
                <a:srgbClr val="0CE4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fi-FI" sz="1600" b="1" dirty="0">
                <a:solidFill>
                  <a:srgbClr val="0CE4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Kansainvälisyys- ja kulttuuriosaaminen </a:t>
            </a:r>
            <a:endParaRPr lang="fi-FI" sz="14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fi-FI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Maailmankansalaisen asenne ja vastuunkanto maapallon tilasta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fi-FI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Kulttuurisen moninaisuuden  ja kulttuuristen merkitysten ymmärtäminen 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fi-FI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Oman identiteetin rakentaminen ja toisten arvostaminen</a:t>
            </a:r>
          </a:p>
          <a:p>
            <a:pPr>
              <a:defRPr/>
            </a:pPr>
            <a:endParaRPr lang="fi-FI" sz="14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endParaRPr lang="fi-FI" sz="14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fi-FI" sz="1600" b="1" dirty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7" name="Ellipsi 16"/>
          <p:cNvSpPr/>
          <p:nvPr/>
        </p:nvSpPr>
        <p:spPr>
          <a:xfrm>
            <a:off x="976544" y="1654240"/>
            <a:ext cx="4045881" cy="185062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 b="1" dirty="0">
              <a:solidFill>
                <a:srgbClr val="0CE4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fi-FI" b="1" dirty="0">
              <a:solidFill>
                <a:srgbClr val="0CE4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fi-FI" b="1" dirty="0">
              <a:solidFill>
                <a:srgbClr val="0CE4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fi-FI" b="1" dirty="0">
              <a:solidFill>
                <a:srgbClr val="0CE4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fi-FI" b="1" dirty="0">
              <a:solidFill>
                <a:srgbClr val="0CE4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fi-FI" b="1" dirty="0">
                <a:solidFill>
                  <a:srgbClr val="0CE4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algn="ctr">
              <a:defRPr/>
            </a:pPr>
            <a:endParaRPr lang="fi-FI" b="1" dirty="0">
              <a:solidFill>
                <a:srgbClr val="0CE4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fi-FI" b="1" dirty="0">
              <a:solidFill>
                <a:srgbClr val="0CE4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fi-FI" sz="1600" b="1" dirty="0">
              <a:solidFill>
                <a:srgbClr val="0CE4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fi-FI" sz="1600" b="1" dirty="0">
                <a:solidFill>
                  <a:srgbClr val="0CE4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Vuorovaikutusosaaminen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fi-FI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Tunnetaidot, kyky empatiaan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fi-FI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Sosiaaliset taidot, kyky yhteistyöhön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fi-FI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Kielitietoisuus ja rakentavan viestinnän taito</a:t>
            </a:r>
          </a:p>
          <a:p>
            <a:pPr algn="ctr">
              <a:defRPr/>
            </a:pPr>
            <a:endParaRPr lang="fi-FI" sz="14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Wingdings" panose="05000000000000000000" pitchFamily="2" charset="2"/>
              <a:buChar char="Ø"/>
              <a:defRPr/>
            </a:pPr>
            <a:endParaRPr lang="fi-FI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fi-FI" b="1" dirty="0">
              <a:solidFill>
                <a:srgbClr val="0CE4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fi-FI" b="1" dirty="0">
              <a:solidFill>
                <a:srgbClr val="0CE4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fi-FI" b="1" dirty="0">
              <a:solidFill>
                <a:srgbClr val="0CE4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fi-FI" b="1" dirty="0">
              <a:solidFill>
                <a:srgbClr val="0CE4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fi-FI" b="1" dirty="0">
              <a:solidFill>
                <a:srgbClr val="0CE4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fi-FI" dirty="0">
              <a:solidFill>
                <a:srgbClr val="0CE4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fi-FI" dirty="0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CCB262AD-29CE-45A3-BE28-138DDA4779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5236" y="6507499"/>
            <a:ext cx="2382441" cy="316717"/>
          </a:xfrm>
          <a:prstGeom prst="rect">
            <a:avLst/>
          </a:prstGeom>
        </p:spPr>
      </p:pic>
      <p:sp>
        <p:nvSpPr>
          <p:cNvPr id="20" name="Ellipsi 19">
            <a:extLst>
              <a:ext uri="{FF2B5EF4-FFF2-40B4-BE49-F238E27FC236}">
                <a16:creationId xmlns:a16="http://schemas.microsoft.com/office/drawing/2014/main" id="{B198A8B0-E0E2-4097-BA87-24CEF87E98DF}"/>
              </a:ext>
            </a:extLst>
          </p:cNvPr>
          <p:cNvSpPr/>
          <p:nvPr/>
        </p:nvSpPr>
        <p:spPr>
          <a:xfrm>
            <a:off x="7780229" y="3633050"/>
            <a:ext cx="3724690" cy="209826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fi-FI" sz="1600" b="1" dirty="0">
                <a:solidFill>
                  <a:srgbClr val="0CE4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Ajattelu- ja    </a:t>
            </a:r>
          </a:p>
          <a:p>
            <a:r>
              <a:rPr lang="fi-FI" sz="1600" b="1" dirty="0">
                <a:solidFill>
                  <a:srgbClr val="0CE4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opiskelutaidot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Monilukutaito digiajassa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Kyky tulkita kriittisesti, soveltaa ja tuottaa uutta tietoa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Akateeminen itsetunto</a:t>
            </a:r>
          </a:p>
        </p:txBody>
      </p:sp>
    </p:spTree>
    <p:extLst>
      <p:ext uri="{BB962C8B-B14F-4D97-AF65-F5344CB8AC3E}">
        <p14:creationId xmlns:p14="http://schemas.microsoft.com/office/powerpoint/2010/main" val="791743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EB367C-6CBB-4B21-88FD-2409EF7BE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282" y="177507"/>
            <a:ext cx="10515600" cy="1325563"/>
          </a:xfrm>
        </p:spPr>
        <p:txBody>
          <a:bodyPr/>
          <a:lstStyle/>
          <a:p>
            <a:r>
              <a:rPr lang="fi-FI" sz="2400" dirty="0">
                <a:solidFill>
                  <a:schemeClr val="accent2"/>
                </a:solidFill>
              </a:rPr>
              <a:t>Opintojen jäsentely 			-perusteisiin</a:t>
            </a:r>
            <a:br>
              <a:rPr lang="fi-FI" sz="2400" dirty="0">
                <a:solidFill>
                  <a:schemeClr val="accent2"/>
                </a:solidFill>
              </a:rPr>
            </a:br>
            <a:r>
              <a:rPr lang="fi-FI" sz="3200" dirty="0"/>
              <a:t>Moduuleista opintojaksojen raaka-ainetta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D0B0B4C-A0BE-4A51-BF94-DC37255EB5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4616" y="916951"/>
            <a:ext cx="6669832" cy="6377279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</a:pPr>
            <a:r>
              <a:rPr lang="fi-FI" b="1" u="sng" dirty="0"/>
              <a:t>Tavoitteena onnistumisen mahdollistaminen</a:t>
            </a:r>
          </a:p>
          <a:p>
            <a:pPr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</a:pPr>
            <a:r>
              <a:rPr lang="fi-FI" dirty="0"/>
              <a:t>Pyrkimys selkeän ja hyvän virkakielen käyttöön sekä napakkaan esitystapaan, jotta LOPS2021 pysyy kompaktina, helposti luettavana kokonaisuutena</a:t>
            </a:r>
          </a:p>
          <a:p>
            <a:pPr lvl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</a:pPr>
            <a:r>
              <a:rPr lang="fi-FI" dirty="0"/>
              <a:t>Muistettava samalla, että kyse on normitekstistä</a:t>
            </a:r>
          </a:p>
          <a:p>
            <a:pPr lvl="0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</a:pPr>
            <a:r>
              <a:rPr lang="fi-FI" b="1" u="sng" dirty="0"/>
              <a:t>Oppiainekohtaisesti pakolliset opinnot jäsennetään 1 – 4 opintopisteen laajuisiksi moduuleiksi</a:t>
            </a:r>
            <a:endParaRPr lang="fi-FI" sz="1800" b="1" u="sng" dirty="0"/>
          </a:p>
          <a:p>
            <a:pPr lvl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</a:pPr>
            <a:r>
              <a:rPr lang="fi-FI" dirty="0"/>
              <a:t>Moduulit ovat raaka-ainetta, josta koulut voivat rakentaa mieleisensä opintojaksot</a:t>
            </a:r>
          </a:p>
          <a:p>
            <a:pPr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</a:pPr>
            <a:r>
              <a:rPr lang="fi-FI" dirty="0"/>
              <a:t>Valinnaiset opinnot jäsennetään pääsääntöisesti  2 opintopisteen laajuisiksi moduuleiksi</a:t>
            </a:r>
          </a:p>
          <a:p>
            <a:pPr lvl="0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</a:pPr>
            <a:r>
              <a:rPr lang="fi-FI" dirty="0"/>
              <a:t>Rakenne oppiaineittain </a:t>
            </a:r>
            <a:r>
              <a:rPr lang="fi-FI" dirty="0" err="1"/>
              <a:t>Lops</a:t>
            </a:r>
            <a:r>
              <a:rPr lang="fi-FI" dirty="0"/>
              <a:t>-perusteissa </a:t>
            </a:r>
          </a:p>
          <a:p>
            <a:pPr lvl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</a:pPr>
            <a:r>
              <a:rPr lang="fi-FI" dirty="0"/>
              <a:t>oppiaineen tehtävä</a:t>
            </a:r>
          </a:p>
          <a:p>
            <a:pPr lvl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</a:pPr>
            <a:r>
              <a:rPr lang="fi-FI" dirty="0"/>
              <a:t>laaja-alaisen osaamisen toteutuminen</a:t>
            </a:r>
          </a:p>
          <a:p>
            <a:pPr lvl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</a:pPr>
            <a:r>
              <a:rPr lang="fi-FI" dirty="0"/>
              <a:t>tavoitteet</a:t>
            </a:r>
          </a:p>
          <a:p>
            <a:pPr lvl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</a:pPr>
            <a:r>
              <a:rPr lang="fi-FI" dirty="0"/>
              <a:t>keskeiset sisällöt ja</a:t>
            </a:r>
          </a:p>
          <a:p>
            <a:pPr lvl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</a:pPr>
            <a:r>
              <a:rPr lang="fi-FI" dirty="0"/>
              <a:t>arviointi</a:t>
            </a:r>
          </a:p>
          <a:p>
            <a:pPr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</a:pPr>
            <a:r>
              <a:rPr lang="fi-FI" dirty="0"/>
              <a:t>Moduuleittain esitetään tavoitteet ja sisällöt sekä mahdollisesti laaja-alainen osaaminen</a:t>
            </a:r>
          </a:p>
          <a:p>
            <a:pPr marL="447675" lvl="1" indent="0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None/>
            </a:pPr>
            <a:endParaRPr lang="fi-FI" dirty="0"/>
          </a:p>
          <a:p>
            <a:pPr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</a:pPr>
            <a:endParaRPr lang="fi-FI" dirty="0"/>
          </a:p>
          <a:p>
            <a:pPr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</a:pPr>
            <a:endParaRPr lang="fi-FI" dirty="0"/>
          </a:p>
          <a:p>
            <a:pPr lvl="1">
              <a:lnSpc>
                <a:spcPct val="100000"/>
              </a:lnSpc>
              <a:spcAft>
                <a:spcPts val="0"/>
              </a:spcAft>
              <a:buClr>
                <a:srgbClr val="00B050"/>
              </a:buClr>
            </a:pPr>
            <a:endParaRPr lang="fi-FI" sz="1800" dirty="0"/>
          </a:p>
          <a:p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492589B-C8F3-418F-A0F2-5CE364ECAE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61826" y="989561"/>
            <a:ext cx="5530174" cy="3870000"/>
          </a:xfrm>
        </p:spPr>
        <p:txBody>
          <a:bodyPr/>
          <a:lstStyle/>
          <a:p>
            <a:pPr lvl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</a:pPr>
            <a:r>
              <a:rPr lang="fi-FI" dirty="0"/>
              <a:t>Mitkä ovat perustelut moduulimallille? </a:t>
            </a:r>
            <a:endParaRPr lang="fi-FI" sz="1800" dirty="0"/>
          </a:p>
          <a:p>
            <a:pPr lvl="2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i-FI" dirty="0"/>
              <a:t>Perusteiden laatimisen näkökulmasta tämä menettely ottaa huomioon riittävän tasapuolisesti eri oppiaineiden tarpeet</a:t>
            </a:r>
            <a:endParaRPr lang="fi-FI" sz="1600" dirty="0"/>
          </a:p>
          <a:p>
            <a:pPr lvl="2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i-FI" dirty="0"/>
              <a:t>Mahdollistaa yksilöllistämisen</a:t>
            </a:r>
            <a:endParaRPr lang="fi-FI" sz="1600" dirty="0"/>
          </a:p>
          <a:p>
            <a:pPr lvl="2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i-FI" dirty="0"/>
              <a:t>On valtakunnallinen perusta opintojaksojen kokoamiselle</a:t>
            </a:r>
            <a:endParaRPr lang="fi-FI" sz="1600" dirty="0"/>
          </a:p>
          <a:p>
            <a:pPr lvl="2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i-FI" dirty="0"/>
              <a:t>Tiedetään täsmällisesti, mitä opiskelija on opiskellut</a:t>
            </a:r>
            <a:endParaRPr lang="fi-FI" sz="1600" dirty="0"/>
          </a:p>
          <a:p>
            <a:pPr lvl="2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i-FI" dirty="0"/>
              <a:t>Osaamisen tunnistamisen ja tunnustamisen näkökulma</a:t>
            </a:r>
            <a:endParaRPr lang="fi-FI" sz="1600" dirty="0"/>
          </a:p>
          <a:p>
            <a:pPr lvl="2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i-FI" dirty="0"/>
              <a:t>Oppimateriaalien tuottamiseen saadaan selkeyttä</a:t>
            </a:r>
            <a:endParaRPr lang="fi-FI" sz="1600" dirty="0"/>
          </a:p>
          <a:p>
            <a:pPr lvl="2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i-FI" dirty="0"/>
              <a:t>Tietojärjestelmiä varten tarvitaan jäsentely</a:t>
            </a:r>
            <a:endParaRPr lang="fi-FI" sz="1600" dirty="0"/>
          </a:p>
          <a:p>
            <a:pPr lvl="2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i-FI" dirty="0"/>
              <a:t>Tämä sopii kaikenlaisille lukioille moninaisessa lukiokentässämme</a:t>
            </a:r>
            <a:endParaRPr lang="fi-FI" sz="1600" dirty="0"/>
          </a:p>
          <a:p>
            <a:pPr lvl="2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i-FI" dirty="0"/>
              <a:t>Tukee oppilaitosten yhteistyötä: toinen aste ja korkea aste</a:t>
            </a:r>
            <a:endParaRPr lang="fi-FI" sz="1600" dirty="0"/>
          </a:p>
          <a:p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E5D55A5-92F7-4C62-967A-CB77429712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685" y="6421257"/>
            <a:ext cx="883594" cy="399913"/>
          </a:xfrm>
        </p:spPr>
        <p:txBody>
          <a:bodyPr/>
          <a:lstStyle/>
          <a:p>
            <a:fld id="{C47398F3-4007-4DAB-AE93-8719731555AB}" type="datetime1">
              <a:rPr lang="en-GB" smtClean="0"/>
              <a:t>01/11/2018</a:t>
            </a:fld>
            <a:endParaRPr lang="en-GB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E8E8238-9C11-4484-8197-6013A4E03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3788" y="6505642"/>
            <a:ext cx="4328808" cy="262309"/>
          </a:xfrm>
        </p:spPr>
        <p:txBody>
          <a:bodyPr/>
          <a:lstStyle/>
          <a:p>
            <a:r>
              <a:rPr lang="en-GB" dirty="0" err="1"/>
              <a:t>Opetushallitus</a:t>
            </a:r>
            <a:endParaRPr lang="en-GB" dirty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1809B01-5329-42D5-AE5F-4530F15CE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1DE-DA31-4CDF-828A-8EB206A3CD12}" type="slidenum">
              <a:rPr lang="en-GB" smtClean="0"/>
              <a:t>11</a:t>
            </a:fld>
            <a:endParaRPr lang="en-GB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0AAB100C-7A3C-4136-8557-1F2796896E3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231" y="250345"/>
            <a:ext cx="1886138" cy="25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916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24976" y="4530675"/>
            <a:ext cx="8239328" cy="930172"/>
          </a:xfrm>
        </p:spPr>
        <p:txBody>
          <a:bodyPr/>
          <a:lstStyle/>
          <a:p>
            <a:r>
              <a:rPr lang="fi-FI" dirty="0"/>
              <a:t>Kiitos.</a:t>
            </a:r>
            <a:br>
              <a:rPr lang="fi-FI" dirty="0"/>
            </a:br>
            <a:r>
              <a:rPr lang="fi-FI" sz="3200" dirty="0">
                <a:hlinkClick r:id="rId2"/>
              </a:rPr>
              <a:t>petri.lehikoinen@oph.fi</a:t>
            </a:r>
            <a:br>
              <a:rPr lang="fi-FI" sz="3200" dirty="0"/>
            </a:br>
            <a:r>
              <a:rPr lang="fi-FI" sz="3200" dirty="0">
                <a:hlinkClick r:id="rId3"/>
              </a:rPr>
              <a:t>www.oph.fi/lops2021</a:t>
            </a:r>
            <a:r>
              <a:rPr lang="fi-FI" sz="3200" dirty="0"/>
              <a:t>  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829885" y="1619610"/>
            <a:ext cx="6703429" cy="2290863"/>
          </a:xfrm>
        </p:spPr>
        <p:txBody>
          <a:bodyPr>
            <a:normAutofit/>
          </a:bodyPr>
          <a:lstStyle/>
          <a:p>
            <a:endParaRPr lang="it-IT" sz="4400" b="1" dirty="0">
              <a:solidFill>
                <a:srgbClr val="00B050"/>
              </a:solidFill>
            </a:endParaRPr>
          </a:p>
          <a:p>
            <a:r>
              <a:rPr lang="it-IT" sz="4400" b="1" dirty="0">
                <a:solidFill>
                  <a:srgbClr val="00B050"/>
                </a:solidFill>
              </a:rPr>
              <a:t>Tehdään tästä hyvä juttu </a:t>
            </a:r>
            <a:r>
              <a:rPr lang="it-IT" sz="4400" b="1" dirty="0">
                <a:solidFill>
                  <a:srgbClr val="00B050"/>
                </a:solidFill>
                <a:sym typeface="Wingdings" panose="05000000000000000000" pitchFamily="2" charset="2"/>
              </a:rPr>
              <a:t></a:t>
            </a:r>
            <a:endParaRPr lang="it-IT" sz="4400" b="1" dirty="0">
              <a:solidFill>
                <a:srgbClr val="00B050"/>
              </a:solidFill>
            </a:endParaRP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022FDBD3-A02B-4B8D-8EF8-D1FC2F7B922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9254" y="759807"/>
            <a:ext cx="3343501" cy="444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506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52DB77-CD27-4D0A-B103-DC693E423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899" y="0"/>
            <a:ext cx="10515600" cy="1325563"/>
          </a:xfrm>
        </p:spPr>
        <p:txBody>
          <a:bodyPr/>
          <a:lstStyle/>
          <a:p>
            <a:r>
              <a:rPr lang="fi-FI" dirty="0"/>
              <a:t>Tavoitteena innostava, osallistava ja lukio-opetusta eheyttävä                             -prosessi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9AB4442-33E2-45A0-AFE6-14B6C11E02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0345" y="1066465"/>
            <a:ext cx="10028774" cy="4108968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fi-FI" dirty="0"/>
              <a:t>Tavoitteena uudistaa lukion </a:t>
            </a:r>
            <a:r>
              <a:rPr lang="fi-FI" dirty="0" err="1"/>
              <a:t>ops</a:t>
            </a:r>
            <a:r>
              <a:rPr lang="fi-FI" dirty="0"/>
              <a:t>-prosessia 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fi-FI" dirty="0"/>
              <a:t>Samaa raikasta henkeä kuin </a:t>
            </a:r>
            <a:r>
              <a:rPr lang="fi-FI" dirty="0" err="1"/>
              <a:t>OKM:n</a:t>
            </a:r>
            <a:r>
              <a:rPr lang="fi-FI" dirty="0"/>
              <a:t> lukiolakivalmistelussa #uusilukio 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fi-FI" dirty="0"/>
              <a:t>Panostus viestintään ja vuorovaikutukseen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fi-FI" dirty="0"/>
              <a:t>Vuoropuhelu, selkeä kielen käyttö, monikanavaisuus</a:t>
            </a:r>
            <a:r>
              <a:rPr lang="fi-FI"/>
              <a:t>, palvelumuotoiluhaastattelut</a:t>
            </a:r>
            <a:endParaRPr lang="fi-FI" dirty="0"/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fi-FI" dirty="0"/>
              <a:t>Lukioväen ja sidosryhmien osallistaminen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fi-FI" dirty="0"/>
              <a:t>Aloituskysely kaikille lukioille, maakuntakiertue, sidosryhmäseminaari, </a:t>
            </a:r>
            <a:r>
              <a:rPr lang="fi-FI" dirty="0" err="1"/>
              <a:t>SLL:n</a:t>
            </a:r>
            <a:r>
              <a:rPr lang="fi-FI" dirty="0"/>
              <a:t> ja </a:t>
            </a:r>
            <a:r>
              <a:rPr lang="fi-FI" dirty="0" err="1"/>
              <a:t>YTL:n</a:t>
            </a:r>
            <a:r>
              <a:rPr lang="fi-FI" dirty="0"/>
              <a:t> kanssa järjestettävät seminaarit, lausuntopyynnöt, verkkokommentointi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fi-FI" dirty="0" err="1"/>
              <a:t>Lops</a:t>
            </a:r>
            <a:r>
              <a:rPr lang="fi-FI" dirty="0"/>
              <a:t>-perusteiden työryhmät, joissa asiantuntijoita keskeisiltä lukiokoulutuksen asiantuntijatahoilta</a:t>
            </a:r>
          </a:p>
          <a:p>
            <a:pPr lvl="2">
              <a:lnSpc>
                <a:spcPct val="100000"/>
              </a:lnSpc>
              <a:spcAft>
                <a:spcPts val="0"/>
              </a:spcAft>
            </a:pPr>
            <a:r>
              <a:rPr lang="fi-FI" dirty="0"/>
              <a:t>23 työryhmää, joissa </a:t>
            </a:r>
            <a:r>
              <a:rPr lang="fi-FI" dirty="0" err="1"/>
              <a:t>Oph:n</a:t>
            </a:r>
            <a:r>
              <a:rPr lang="fi-FI" dirty="0"/>
              <a:t> omien asiantuntijoiden lisäksi 200 ulkopuolista asiantuntijaa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fi-FI" dirty="0"/>
              <a:t>Ohjausryhmä, jossa 20 jäsentä</a:t>
            </a:r>
          </a:p>
          <a:p>
            <a:pPr lvl="2">
              <a:lnSpc>
                <a:spcPct val="100000"/>
              </a:lnSpc>
              <a:spcAft>
                <a:spcPts val="0"/>
              </a:spcAft>
            </a:pPr>
            <a:r>
              <a:rPr lang="fi-FI" dirty="0"/>
              <a:t>Tuo </a:t>
            </a:r>
            <a:r>
              <a:rPr lang="fi-FI" dirty="0" err="1"/>
              <a:t>asiantuntuntemuksensa</a:t>
            </a:r>
            <a:r>
              <a:rPr lang="fi-FI" dirty="0"/>
              <a:t> ja evästyksensä LOPS-prosessiin</a:t>
            </a:r>
          </a:p>
          <a:p>
            <a:pPr lvl="2">
              <a:lnSpc>
                <a:spcPct val="100000"/>
              </a:lnSpc>
              <a:spcAft>
                <a:spcPts val="0"/>
              </a:spcAft>
            </a:pPr>
            <a:r>
              <a:rPr lang="fi-FI" dirty="0"/>
              <a:t>Toimii LOPS-prosessin tuki- ja seurantaryhmänä</a:t>
            </a:r>
          </a:p>
          <a:p>
            <a:pPr lvl="2">
              <a:lnSpc>
                <a:spcPct val="100000"/>
              </a:lnSpc>
              <a:spcAft>
                <a:spcPts val="0"/>
              </a:spcAft>
            </a:pPr>
            <a:r>
              <a:rPr lang="fi-FI" dirty="0"/>
              <a:t>Sparraa Opetushallituksen asiantuntijoita LOPS-linjausten teossa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fi-FI" dirty="0"/>
              <a:t>Lukioiden kehittämisverkosto, jolle esitetään kahden vuoden jatkoa Lops2021-prosessia varten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fi-FI" dirty="0" err="1"/>
              <a:t>ePerusteet</a:t>
            </a:r>
            <a:r>
              <a:rPr lang="fi-FI" dirty="0"/>
              <a:t>-palvelu, joka muotoillaan paikallista </a:t>
            </a:r>
            <a:r>
              <a:rPr lang="fi-FI" dirty="0" err="1"/>
              <a:t>Lops</a:t>
            </a:r>
            <a:r>
              <a:rPr lang="fi-FI" dirty="0"/>
              <a:t>-työtä varten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it-IT" dirty="0"/>
              <a:t>Jatketaan askel eteenpäin edellisestä uudistuksesta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fi-FI" sz="2200" dirty="0"/>
          </a:p>
          <a:p>
            <a:pPr marL="534987" lvl="1" indent="0">
              <a:lnSpc>
                <a:spcPct val="100000"/>
              </a:lnSpc>
              <a:spcAft>
                <a:spcPts val="0"/>
              </a:spcAft>
              <a:buNone/>
            </a:pPr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389F770-D412-4373-B47D-CC435FCB05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40069" y="6393596"/>
            <a:ext cx="883594" cy="262309"/>
          </a:xfrm>
        </p:spPr>
        <p:txBody>
          <a:bodyPr/>
          <a:lstStyle/>
          <a:p>
            <a:r>
              <a:rPr lang="en-GB" dirty="0"/>
              <a:t>2/10/2018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A2C4ED4-6D46-425B-BFA4-34E884967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39974" y="6459174"/>
            <a:ext cx="4230725" cy="131154"/>
          </a:xfrm>
        </p:spPr>
        <p:txBody>
          <a:bodyPr/>
          <a:lstStyle/>
          <a:p>
            <a:r>
              <a:rPr lang="en-GB" dirty="0" err="1"/>
              <a:t>Opetushallitus</a:t>
            </a:r>
            <a:endParaRPr lang="en-GB" dirty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C376DD7-2168-48DD-8958-AAAAB5BF2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1DE-DA31-4CDF-828A-8EB206A3CD12}" type="slidenum">
              <a:rPr lang="en-GB" smtClean="0"/>
              <a:t>2</a:t>
            </a:fld>
            <a:endParaRPr lang="en-GB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E5242350-BC42-47CB-B046-9EE6072CB7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2543" y="654437"/>
            <a:ext cx="3098139" cy="412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792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96C9EB17-54A1-4FEF-B12E-328F2438C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569" y="-92253"/>
            <a:ext cx="10515600" cy="1006472"/>
          </a:xfrm>
        </p:spPr>
        <p:txBody>
          <a:bodyPr/>
          <a:lstStyle/>
          <a:p>
            <a:r>
              <a:rPr lang="fi-FI" sz="3600" dirty="0"/>
              <a:t>Lukion opetussuunnitelmaprosessin eteneminen </a:t>
            </a: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65C26637-57B8-42EF-9618-E9F97727D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FD6E-9D7D-45BF-8A1B-8D32E89EAEED}" type="datetime1">
              <a:rPr lang="en-GB" smtClean="0"/>
              <a:t>01/11/2018</a:t>
            </a:fld>
            <a:endParaRPr lang="en-GB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8D949317-8C8E-42D8-AE1F-22F4C7C65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Opetushallitus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30C0F3F8-3D62-4306-89D9-46C53F4F2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1DE-DA31-4CDF-828A-8EB206A3CD12}" type="slidenum">
              <a:rPr lang="en-GB" smtClean="0"/>
              <a:t>3</a:t>
            </a:fld>
            <a:endParaRPr lang="en-GB"/>
          </a:p>
        </p:txBody>
      </p:sp>
      <p:graphicFrame>
        <p:nvGraphicFramePr>
          <p:cNvPr id="5" name="Kaaviokuva 4">
            <a:extLst>
              <a:ext uri="{FF2B5EF4-FFF2-40B4-BE49-F238E27FC236}">
                <a16:creationId xmlns:a16="http://schemas.microsoft.com/office/drawing/2014/main" id="{4FF3323E-AF52-44B2-AAD4-EDE338A4079C}"/>
              </a:ext>
            </a:extLst>
          </p:cNvPr>
          <p:cNvGraphicFramePr/>
          <p:nvPr>
            <p:extLst/>
          </p:nvPr>
        </p:nvGraphicFramePr>
        <p:xfrm>
          <a:off x="359607" y="364464"/>
          <a:ext cx="11250756" cy="5482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Kuva 5">
            <a:extLst>
              <a:ext uri="{FF2B5EF4-FFF2-40B4-BE49-F238E27FC236}">
                <a16:creationId xmlns:a16="http://schemas.microsoft.com/office/drawing/2014/main" id="{8C6ACA02-9EA3-44E0-9BB0-55F85259849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4193" y="6301999"/>
            <a:ext cx="2259976" cy="300437"/>
          </a:xfrm>
          <a:prstGeom prst="rect">
            <a:avLst/>
          </a:prstGeom>
        </p:spPr>
      </p:pic>
      <p:sp>
        <p:nvSpPr>
          <p:cNvPr id="8" name="Nuoli: Oikea 7">
            <a:extLst>
              <a:ext uri="{FF2B5EF4-FFF2-40B4-BE49-F238E27FC236}">
                <a16:creationId xmlns:a16="http://schemas.microsoft.com/office/drawing/2014/main" id="{E352F300-D064-4246-A57D-1152B223E596}"/>
              </a:ext>
            </a:extLst>
          </p:cNvPr>
          <p:cNvSpPr/>
          <p:nvPr/>
        </p:nvSpPr>
        <p:spPr>
          <a:xfrm>
            <a:off x="349230" y="2954691"/>
            <a:ext cx="9598126" cy="541420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OPH LOPS-perustetyö</a:t>
            </a:r>
          </a:p>
        </p:txBody>
      </p:sp>
      <p:sp>
        <p:nvSpPr>
          <p:cNvPr id="10" name="Nuoli: Vasen 9">
            <a:extLst>
              <a:ext uri="{FF2B5EF4-FFF2-40B4-BE49-F238E27FC236}">
                <a16:creationId xmlns:a16="http://schemas.microsoft.com/office/drawing/2014/main" id="{282DA012-2EEB-4BB1-9DA3-A9278A01DE93}"/>
              </a:ext>
            </a:extLst>
          </p:cNvPr>
          <p:cNvSpPr/>
          <p:nvPr/>
        </p:nvSpPr>
        <p:spPr>
          <a:xfrm>
            <a:off x="5889073" y="5820852"/>
            <a:ext cx="5484183" cy="530971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OPH LOPS-perustetyö</a:t>
            </a:r>
          </a:p>
        </p:txBody>
      </p:sp>
      <p:sp>
        <p:nvSpPr>
          <p:cNvPr id="11" name="Nuoli: Vasen 10">
            <a:extLst>
              <a:ext uri="{FF2B5EF4-FFF2-40B4-BE49-F238E27FC236}">
                <a16:creationId xmlns:a16="http://schemas.microsoft.com/office/drawing/2014/main" id="{DC05E3A6-F3C2-4DCE-AA9B-55B23E1DC0D0}"/>
              </a:ext>
            </a:extLst>
          </p:cNvPr>
          <p:cNvSpPr/>
          <p:nvPr/>
        </p:nvSpPr>
        <p:spPr>
          <a:xfrm>
            <a:off x="349230" y="5847127"/>
            <a:ext cx="5077327" cy="574352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OPH:n</a:t>
            </a:r>
            <a:r>
              <a:rPr lang="fi-FI" dirty="0"/>
              <a:t> tuki LOPS-toimeenpanolle</a:t>
            </a:r>
          </a:p>
        </p:txBody>
      </p:sp>
    </p:spTree>
    <p:extLst>
      <p:ext uri="{BB962C8B-B14F-4D97-AF65-F5344CB8AC3E}">
        <p14:creationId xmlns:p14="http://schemas.microsoft.com/office/powerpoint/2010/main" val="1014936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227AE9D-70A8-4B94-9917-F4F839A62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Lähtökohta: Ymmärrys yleissivistyksen syvimmästä olemuksesta laajenemassa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5A4E41B-52CA-4DC7-A679-7C82B402F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fi-FI" sz="2400" b="1" dirty="0"/>
              <a:t>Sekä</a:t>
            </a:r>
            <a:r>
              <a:rPr lang="fi-FI" sz="2400" dirty="0"/>
              <a:t> oppiaineiden tavoitteiden ja keskeisten sisältöjen hallintaa </a:t>
            </a:r>
            <a:r>
              <a:rPr lang="fi-FI" sz="2400" b="1" dirty="0"/>
              <a:t>että</a:t>
            </a:r>
            <a:r>
              <a:rPr lang="fi-FI" sz="2400" dirty="0"/>
              <a:t> laaja-alaista osaamista, kuten 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fi-FI" dirty="0"/>
              <a:t>oppimaan oppimisen ja ajattelun taitoja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fi-FI" dirty="0"/>
              <a:t>kriittistä ja luovaa ajattelua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fi-FI" dirty="0"/>
              <a:t>yhteistyö- ja vuorovaikutustaitoja 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fi-FI" dirty="0"/>
              <a:t>kulttuurisia ja eettisiä taitoja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fi-FI" dirty="0"/>
              <a:t>tiedonhallintataitoja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fi-FI" dirty="0"/>
              <a:t>digitaitoja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fi-FI" dirty="0"/>
              <a:t>oppiainerajat </a:t>
            </a:r>
            <a:r>
              <a:rPr lang="fi-FI" sz="2400" dirty="0"/>
              <a:t>ylittävien kokonaisuuksien hallintaa ja ymmärtämistä</a:t>
            </a:r>
          </a:p>
          <a:p>
            <a:pPr marL="447675" lvl="1" indent="0">
              <a:lnSpc>
                <a:spcPct val="100000"/>
              </a:lnSpc>
              <a:spcAft>
                <a:spcPts val="0"/>
              </a:spcAft>
              <a:buNone/>
            </a:pPr>
            <a:endParaRPr lang="fi-FI" sz="2400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16CA3AE-6579-4F6E-8D77-F4DEE2D64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/>
              <a:t>2/8/2018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E6FDA35-C6EA-45DC-BAEE-F3CCCD916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Opetushallitus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264A7D0-48DA-4410-8BCB-77D62A8F0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1DE-DA31-4CDF-828A-8EB206A3CD12}" type="slidenum">
              <a:rPr lang="en-GB" smtClean="0"/>
              <a:t>4</a:t>
            </a:fld>
            <a:endParaRPr lang="en-GB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A61DE421-4EB3-4A03-96AC-6A6DD2F83C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4193" y="6184307"/>
            <a:ext cx="2259976" cy="30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08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227AE9D-70A8-4B94-9917-F4F839A62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Lähtökohta: Ymmärrys yleissivistyksen syvimmästä olemuksesta laajenemassa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5A4E41B-52CA-4DC7-A679-7C82B402F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fi-FI" sz="2400" dirty="0"/>
              <a:t>Korkeakoulutuksessa kaivataan lukiolaisilta vahvempaa osaamista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fi-FI" dirty="0"/>
              <a:t>lähteiden kriittisen tulkitsemisen taidoissa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fi-FI" sz="2400" dirty="0"/>
              <a:t>keskenään ristiriitaisten lähteiden tulkinnassa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fi-FI" sz="2400" dirty="0"/>
              <a:t>Lisäksi sydämen sivistyksen ulottuvuus: mitä jää jäljelle, kun olen unohtanut kaiken opettelemani?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fi-FI" sz="2400" dirty="0"/>
              <a:t>Yhteisöllisen ja osallistavan toimintakulttuurin merkitys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fi-FI" sz="2400" dirty="0"/>
              <a:t>Yhteydet ympäröivään maailmaan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fi-FI" sz="2400" dirty="0"/>
              <a:t>Elämänhallinnan taidot</a:t>
            </a:r>
          </a:p>
          <a:p>
            <a:pPr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fi-FI" sz="2400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16CA3AE-6579-4F6E-8D77-F4DEE2D64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/>
              <a:t>2/8/2018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E6FDA35-C6EA-45DC-BAEE-F3CCCD916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Opetushallitus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264A7D0-48DA-4410-8BCB-77D62A8F0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1DE-DA31-4CDF-828A-8EB206A3CD12}" type="slidenum">
              <a:rPr lang="en-GB" smtClean="0"/>
              <a:t>5</a:t>
            </a:fld>
            <a:endParaRPr lang="en-GB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3F34EFBA-3E19-4FC3-940A-C20DFB3374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4193" y="6193099"/>
            <a:ext cx="2259976" cy="30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036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54C2261-D079-4B71-B66C-3366D920B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250" y="58235"/>
            <a:ext cx="10515600" cy="1325563"/>
          </a:xfrm>
        </p:spPr>
        <p:txBody>
          <a:bodyPr/>
          <a:lstStyle/>
          <a:p>
            <a:r>
              <a:rPr lang="fi-FI" dirty="0"/>
              <a:t>Miksi uudistus, kun vasta otettiin käyttöön uudet opetussuunnitelmat?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15B1B3D-8CF6-4FCA-AA9C-778688C029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5250" y="1090241"/>
            <a:ext cx="10444461" cy="4026109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fi-FI" dirty="0"/>
              <a:t>Nykylukio vastaa hyvin nykymaailman haasteisiin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fi-FI" dirty="0"/>
              <a:t>Tavoitteena on, että </a:t>
            </a:r>
            <a:r>
              <a:rPr lang="fi-FI" b="1" u="sng" dirty="0"/>
              <a:t>uusi lukio vastaisi vielä vähän paremmin tulevaisuuden tarpeisiin</a:t>
            </a:r>
            <a:r>
              <a:rPr lang="fi-FI" dirty="0"/>
              <a:t> </a:t>
            </a:r>
          </a:p>
          <a:p>
            <a:pPr lvl="1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fi-FI" dirty="0"/>
              <a:t>Suomen menestymisen ja suomalaisten hyvinvoinnin kannalta keskeisenä pidetään koulutus- ja osaamistason nostamista</a:t>
            </a:r>
          </a:p>
          <a:p>
            <a:pPr lvl="2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i-FI" sz="2000" b="1" u="sng" dirty="0"/>
              <a:t>Tavoite v. 2030: 50 %:lla 25 – 34 –vuotiaista korkea-asteen tutkinto (nyt osuus 41 %)</a:t>
            </a:r>
          </a:p>
          <a:p>
            <a:pPr lvl="1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fi-FI" dirty="0"/>
              <a:t>Huolenaiheina hidas siirtymä lukiokoulutuksesta jatko-opintoihin sekä opintojen pirstaleisuus ja kuormittavuus</a:t>
            </a:r>
          </a:p>
          <a:p>
            <a:pPr lvl="2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i-FI" sz="2000" dirty="0"/>
              <a:t>Esim. </a:t>
            </a:r>
            <a:r>
              <a:rPr lang="fi-FI" sz="2000" b="1" u="sng" dirty="0"/>
              <a:t>vuoden 2016 ylioppilaista </a:t>
            </a:r>
            <a:r>
              <a:rPr lang="fi-FI" sz="2000" dirty="0"/>
              <a:t>75 % haki ja </a:t>
            </a:r>
            <a:r>
              <a:rPr lang="fi-FI" sz="2000" b="1" u="sng" dirty="0"/>
              <a:t>29 % sijoittui välittömästi tutkintotavoitteisiin jatko-opintoihin</a:t>
            </a:r>
          </a:p>
          <a:p>
            <a:pPr lvl="3">
              <a:lnSpc>
                <a:spcPct val="100000"/>
              </a:lnSpc>
              <a:spcBef>
                <a:spcPts val="0"/>
              </a:spcBef>
            </a:pPr>
            <a:r>
              <a:rPr lang="fi-FI" sz="2000" dirty="0"/>
              <a:t>Yliopistot 15 %</a:t>
            </a:r>
          </a:p>
          <a:p>
            <a:pPr lvl="3">
              <a:lnSpc>
                <a:spcPct val="100000"/>
              </a:lnSpc>
              <a:spcBef>
                <a:spcPts val="0"/>
              </a:spcBef>
            </a:pPr>
            <a:r>
              <a:rPr lang="fi-FI" sz="2000" dirty="0"/>
              <a:t>Ammattikorkeakoulut 10 %</a:t>
            </a:r>
          </a:p>
          <a:p>
            <a:pPr lvl="3">
              <a:lnSpc>
                <a:spcPct val="100000"/>
              </a:lnSpc>
              <a:spcBef>
                <a:spcPts val="0"/>
              </a:spcBef>
            </a:pPr>
            <a:r>
              <a:rPr lang="fi-FI" sz="2000" dirty="0"/>
              <a:t>Ammatillinen koulutus 4 %</a:t>
            </a:r>
          </a:p>
          <a:p>
            <a:pPr lvl="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fi-FI" sz="2000" dirty="0"/>
              <a:t>Yliopistot: ylioppilaita hakijoista 89 % ja paikan vastaanottajista 95 % (2016)</a:t>
            </a:r>
          </a:p>
          <a:p>
            <a:pPr lvl="3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fi-FI" sz="2000" dirty="0"/>
              <a:t>Ammattikorkeakoulut: ylioppilaita 57 % hakijoista ja  62 % paikan vastaanottajista (2016)</a:t>
            </a:r>
          </a:p>
          <a:p>
            <a:pPr lvl="2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i-FI" sz="2000" b="1" u="sng" dirty="0"/>
              <a:t>Vuoteen 2020 mennessä yo-todistusvalinnasta pääasiallinen väylä korkeakouluihin </a:t>
            </a:r>
          </a:p>
          <a:p>
            <a:pPr marL="982663" lvl="2" indent="0">
              <a:lnSpc>
                <a:spcPct val="100000"/>
              </a:lnSpc>
              <a:spcAft>
                <a:spcPts val="0"/>
              </a:spcAft>
              <a:buNone/>
            </a:pP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0A190BE-3DD3-4563-96C0-561A1D92A8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23945" y="1725159"/>
            <a:ext cx="2273148" cy="3870000"/>
          </a:xfrm>
        </p:spPr>
        <p:txBody>
          <a:bodyPr/>
          <a:lstStyle/>
          <a:p>
            <a:pPr marL="0" indent="0">
              <a:buNone/>
            </a:pPr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3C9F47E-2F6B-4A73-9307-8FD958D61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98F3-4007-4DAB-AE93-8719731555AB}" type="datetime1">
              <a:rPr lang="en-GB" smtClean="0"/>
              <a:t>01/11/2018</a:t>
            </a:fld>
            <a:endParaRPr lang="en-GB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3953FC6-F069-46B8-8DEA-9E8D5AB2D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Opetushallitus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0F6510A-A1B8-445D-BB89-ED8EBD86E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1DE-DA31-4CDF-828A-8EB206A3CD1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683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CBA03E-8696-402E-91B7-03542A324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448" y="79936"/>
            <a:ext cx="10515600" cy="1325563"/>
          </a:xfrm>
        </p:spPr>
        <p:txBody>
          <a:bodyPr/>
          <a:lstStyle/>
          <a:p>
            <a:r>
              <a:rPr lang="fi-FI" dirty="0"/>
              <a:t>Lukiouudistuksen tavoitteet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26BFFEC-3859-43AD-AA19-DB938EF402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5235" y="614665"/>
            <a:ext cx="10162161" cy="3870000"/>
          </a:xfrm>
        </p:spPr>
        <p:txBody>
          <a:bodyPr/>
          <a:lstStyle/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fi-FI" sz="2400" dirty="0"/>
              <a:t>Lisätä lukion vetovoimaa yleissivistävänä, korkeakouluihin jatko-opintokelpoisuuden antavana koulutusmuotona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fi-FI" sz="2400" dirty="0"/>
              <a:t>Edistää lukiolaisten hyvinvointia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fi-FI" sz="2400" dirty="0"/>
              <a:t>Tukea lukioiden toimintakulttuurin kehittymistä </a:t>
            </a:r>
          </a:p>
          <a:p>
            <a:pPr lvl="2">
              <a:lnSpc>
                <a:spcPct val="100000"/>
              </a:lnSpc>
              <a:spcAft>
                <a:spcPts val="0"/>
              </a:spcAft>
            </a:pPr>
            <a:r>
              <a:rPr lang="fi-FI" sz="2200" dirty="0"/>
              <a:t>vahvemmin opiskelijoiden osallisuuteen, yhteistyöhön ja yhteisöllisyyteen perustuvaksi,</a:t>
            </a:r>
          </a:p>
          <a:p>
            <a:pPr lvl="2">
              <a:lnSpc>
                <a:spcPct val="100000"/>
              </a:lnSpc>
              <a:spcAft>
                <a:spcPts val="0"/>
              </a:spcAft>
            </a:pPr>
            <a:r>
              <a:rPr lang="fi-FI" sz="2200" dirty="0"/>
              <a:t>yksilölliset tarpeet huomioivaksi ja </a:t>
            </a:r>
          </a:p>
          <a:p>
            <a:pPr lvl="2">
              <a:lnSpc>
                <a:spcPct val="100000"/>
              </a:lnSpc>
              <a:spcAft>
                <a:spcPts val="0"/>
              </a:spcAft>
            </a:pPr>
            <a:r>
              <a:rPr lang="fi-FI" sz="2200" dirty="0"/>
              <a:t>monimuotoisemmaksi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fi-FI" sz="2400" dirty="0"/>
              <a:t>Vahvistaa opiskelijalähtöisyyttä ja opintojen henkilökohtaistamista ja lisätä sen avulla opiskelumotivaatiota ja opintojen mielekkyyttä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fi-FI" sz="2400" dirty="0"/>
              <a:t>Vahvistaa koulutuksen laatua ja oppimistuloksia 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fi-FI" sz="2400" dirty="0"/>
              <a:t>Edistää nykyistä laajempien opintojaksojen ja oppiainerajat ylittävien opintojen järjestämistä ja opiskelijoiden laaja-alaisen osaamisen kehittymistä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fi-FI" sz="2400" dirty="0"/>
              <a:t>Sujuvoittaa siirtymistä toisen asteen opinnoista korkea-asteelle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fi-FI" sz="2400" dirty="0"/>
              <a:t>Vastata yhteiskunnallisiin osaamistarpeisiin (korkeakoulut, työelämä)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endParaRPr lang="fi-FI" sz="2800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AB6AA30-48DC-46A6-888A-BDDC5D0058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81418" y="1684567"/>
            <a:ext cx="1820955" cy="3870000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B5A542F-A8BF-4229-BC91-D0333B442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98F3-4007-4DAB-AE93-8719731555AB}" type="datetime1">
              <a:rPr lang="en-GB" smtClean="0"/>
              <a:t>01/11/2018</a:t>
            </a:fld>
            <a:endParaRPr lang="en-GB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F3FFD99-6504-4579-A5B1-E6A764F5E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Opetushallitus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8ABF83C-EB08-4013-9DF0-E970B15B2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1DE-DA31-4CDF-828A-8EB206A3CD1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528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AD897DC-376E-4B2C-8E3F-7177A17B4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229" y="344827"/>
            <a:ext cx="10515600" cy="1325563"/>
          </a:xfrm>
        </p:spPr>
        <p:txBody>
          <a:bodyPr/>
          <a:lstStyle/>
          <a:p>
            <a:r>
              <a:rPr lang="fi-FI" dirty="0"/>
              <a:t>Lukiouudistuksen keskeiset muutokset 1/2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349C712-21EE-4133-ADE0-B1F5135AB2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6541" y="1016775"/>
            <a:ext cx="5790639" cy="6121813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fi-FI" sz="2400" dirty="0"/>
              <a:t>Kurssit muuttuvat opintopisteiksi:</a:t>
            </a:r>
          </a:p>
          <a:p>
            <a:pPr lvl="1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fi-FI" sz="2400" dirty="0"/>
              <a:t>1 kurssi = 2 opintopistettä</a:t>
            </a:r>
          </a:p>
          <a:p>
            <a:pPr lvl="1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fi-FI" sz="2400" dirty="0"/>
              <a:t>Helpottaa laajempien, ainerajat ylittävien opintokokonaisuuksien rakentamista</a:t>
            </a:r>
          </a:p>
          <a:p>
            <a:pPr lvl="2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i-FI" sz="2000" dirty="0"/>
              <a:t>Kurssin sijaan käytetään nimitystä opintojakso, jonka laajuus voi olla muutakin kuin 2 opintopistettä</a:t>
            </a:r>
          </a:p>
          <a:p>
            <a:pPr lvl="2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i-FI" sz="2000" dirty="0"/>
              <a:t>Valtakunnalliset valinnaiset opinnot voitava opiskella 2 opintopisteen laajuisina, lukiodiplomit 2 op</a:t>
            </a:r>
          </a:p>
          <a:p>
            <a:pPr lvl="1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fi-FI" sz="2400" dirty="0"/>
              <a:t>Arviointi:</a:t>
            </a:r>
          </a:p>
          <a:p>
            <a:pPr lvl="2">
              <a:spcAft>
                <a:spcPts val="0"/>
              </a:spcAft>
            </a:pPr>
            <a:r>
              <a:rPr lang="fi-FI" sz="2200" dirty="0"/>
              <a:t>opintojen aikana opintojaksoittain</a:t>
            </a:r>
          </a:p>
          <a:p>
            <a:pPr lvl="2">
              <a:spcAft>
                <a:spcPts val="0"/>
              </a:spcAft>
            </a:pPr>
            <a:r>
              <a:rPr lang="fi-FI" sz="2200" dirty="0"/>
              <a:t>päättöarviointi oppiaineittain</a:t>
            </a:r>
          </a:p>
          <a:p>
            <a:pPr>
              <a:spcAft>
                <a:spcPts val="0"/>
              </a:spcAft>
            </a:pPr>
            <a:endParaRPr lang="fi-FI" sz="2400" dirty="0"/>
          </a:p>
          <a:p>
            <a:pPr marL="447675" lvl="1" indent="0">
              <a:spcAft>
                <a:spcPts val="0"/>
              </a:spcAft>
              <a:buNone/>
            </a:pPr>
            <a:endParaRPr lang="fi-FI" sz="2400" dirty="0"/>
          </a:p>
          <a:p>
            <a:pPr lvl="1"/>
            <a:endParaRPr lang="fi-FI" dirty="0"/>
          </a:p>
          <a:p>
            <a:pPr lvl="1"/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06B9B2A-F9CA-446F-AB66-A66F5E3BAF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51237" y="987228"/>
            <a:ext cx="5404222" cy="520517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fi-FI" sz="2400" dirty="0"/>
              <a:t>Lukio-opintojen laajuus 75 kurssin sijaan 150 opintopistettä</a:t>
            </a:r>
          </a:p>
          <a:p>
            <a:pPr>
              <a:spcAft>
                <a:spcPts val="0"/>
              </a:spcAft>
            </a:pPr>
            <a:r>
              <a:rPr lang="fi-FI" sz="2400" dirty="0"/>
              <a:t>Entistä kattavampi henkilökohtainen opintosuunnitelma jokaiselle jo lukion alussa</a:t>
            </a:r>
          </a:p>
          <a:p>
            <a:pPr lvl="1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fi-FI" sz="2400" dirty="0"/>
              <a:t>Lukio-opintojen tavoitteet </a:t>
            </a:r>
          </a:p>
          <a:p>
            <a:pPr lvl="1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fi-FI" sz="2400" dirty="0"/>
              <a:t>Yo-tutkinnon tavoitteet</a:t>
            </a:r>
          </a:p>
          <a:p>
            <a:pPr lvl="1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fi-FI" sz="2400" dirty="0"/>
              <a:t>Jatko-opintojen tavoitteet</a:t>
            </a:r>
          </a:p>
          <a:p>
            <a:pPr>
              <a:spcAft>
                <a:spcPts val="0"/>
              </a:spcAft>
            </a:pPr>
            <a:r>
              <a:rPr lang="fi-FI" sz="2400" dirty="0"/>
              <a:t>Oikeus ohjaukseen ja opiskelun tukeen</a:t>
            </a:r>
          </a:p>
          <a:p>
            <a:pPr lvl="1">
              <a:spcAft>
                <a:spcPts val="0"/>
              </a:spcAft>
            </a:pPr>
            <a:r>
              <a:rPr lang="fi-FI" sz="2400" dirty="0"/>
              <a:t>jälkiohjausvelvoite</a:t>
            </a:r>
          </a:p>
          <a:p>
            <a:pPr lvl="1">
              <a:spcAft>
                <a:spcPts val="0"/>
              </a:spcAft>
            </a:pPr>
            <a:r>
              <a:rPr lang="fi-FI" sz="2400" dirty="0"/>
              <a:t>erityisopetus</a:t>
            </a:r>
          </a:p>
          <a:p>
            <a:pPr>
              <a:spcAft>
                <a:spcPts val="0"/>
              </a:spcAft>
            </a:pPr>
            <a:r>
              <a:rPr lang="fi-FI" sz="2400" dirty="0"/>
              <a:t>Oikeus turvalliseen opiskeluympäristöön</a:t>
            </a:r>
          </a:p>
          <a:p>
            <a:pPr>
              <a:spcAft>
                <a:spcPts val="0"/>
              </a:spcAft>
            </a:pPr>
            <a:endParaRPr lang="fi-FI" sz="2400" dirty="0"/>
          </a:p>
          <a:p>
            <a:pPr marL="0" indent="0">
              <a:spcAft>
                <a:spcPts val="0"/>
              </a:spcAft>
              <a:buNone/>
            </a:pPr>
            <a:endParaRPr lang="fi-FI" sz="2400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0B0505A-10BF-40D4-9E10-93B782CA8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98F3-4007-4DAB-AE93-8719731555AB}" type="datetime1">
              <a:rPr lang="en-GB" smtClean="0"/>
              <a:t>01/11/2018</a:t>
            </a:fld>
            <a:endParaRPr lang="en-GB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7F3E786-731C-46BB-97C4-AC57729C0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Opetushallitus</a:t>
            </a:r>
            <a:endParaRPr lang="en-GB" dirty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759F41F-0194-4491-B25F-5503F78A1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1DE-DA31-4CDF-828A-8EB206A3CD1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304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711CDD2-C222-4D61-B116-B37C4071F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738" y="421458"/>
            <a:ext cx="10515600" cy="1325563"/>
          </a:xfrm>
        </p:spPr>
        <p:txBody>
          <a:bodyPr/>
          <a:lstStyle/>
          <a:p>
            <a:r>
              <a:rPr lang="fi-FI" dirty="0"/>
              <a:t>Lukiouudistuksen keskeiset muutokset 2/2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820961B-F9B7-4836-9C72-B3049982C8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2500" y="1621766"/>
            <a:ext cx="5703827" cy="4178141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fi-FI" sz="2400" dirty="0"/>
              <a:t>Yhä enemmän yhteyksiä  ympäröivään yhteiskuntaan, maailmaan ja korkeakouluihin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i-FI" dirty="0"/>
              <a:t>Jokaiselle mahdollisuus kehittää työelämä- ja yrittäjyysosaamista lukioaikana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i-FI" dirty="0"/>
              <a:t>Jokaiselle mahdollisuus kansainvälisiin kokemuksiin lukioaikana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i-FI" dirty="0"/>
              <a:t>Jokaiselle mahdollisuus ”korkeakoulukurkistukseen”</a:t>
            </a:r>
          </a:p>
          <a:p>
            <a:pPr lvl="1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fi-FI" dirty="0"/>
              <a:t>Muualla hankittu osaaminen tunnistetaan ja tunnustetaan entistä paremmin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90C8B89-3ECA-4BF3-A28B-BAF42672B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6089" y="1620291"/>
            <a:ext cx="5530174" cy="4179618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fi-FI" sz="2400" dirty="0"/>
              <a:t>Yo-kokeen muutokset</a:t>
            </a:r>
          </a:p>
          <a:p>
            <a:pPr lvl="1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fi-FI" dirty="0"/>
              <a:t>Yo-kokeen painoarvo korkeakouluvalinnoissa kasvaa</a:t>
            </a:r>
          </a:p>
          <a:p>
            <a:pPr lvl="1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fi-FI" dirty="0"/>
              <a:t>Kirjoitettavien aineiden määrä kasvanee</a:t>
            </a:r>
          </a:p>
          <a:p>
            <a:pPr lvl="1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fi-FI" dirty="0"/>
              <a:t>Uusintakerrat lisääntyvät</a:t>
            </a:r>
          </a:p>
          <a:p>
            <a:pPr lvl="1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fi-FI" dirty="0"/>
              <a:t>Myös englanninkielinen yo-koe tulossa</a:t>
            </a:r>
          </a:p>
          <a:p>
            <a:pPr>
              <a:spcAft>
                <a:spcPts val="600"/>
              </a:spcAft>
            </a:pPr>
            <a:endParaRPr lang="fi-FI" sz="2400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7A19FC5-FA8D-4517-9075-429C370B0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398F3-4007-4DAB-AE93-8719731555AB}" type="datetime1">
              <a:rPr lang="en-GB" smtClean="0"/>
              <a:t>01/11/2018</a:t>
            </a:fld>
            <a:endParaRPr lang="en-GB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64E1D5F-5AAF-48EE-BDF0-518B46759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Opetushallitus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342AA1C-F211-4847-8BAD-EA69849CE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131DE-DA31-4CDF-828A-8EB206A3CD1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897016"/>
      </p:ext>
    </p:extLst>
  </p:cSld>
  <p:clrMapOvr>
    <a:masterClrMapping/>
  </p:clrMapOvr>
</p:sld>
</file>

<file path=ppt/theme/theme1.xml><?xml version="1.0" encoding="utf-8"?>
<a:theme xmlns:a="http://schemas.openxmlformats.org/drawingml/2006/main" name="Opetushallitus">
  <a:themeElements>
    <a:clrScheme name="OPH">
      <a:dk1>
        <a:sysClr val="windowText" lastClr="000000"/>
      </a:dk1>
      <a:lt1>
        <a:sysClr val="window" lastClr="FFFFFF"/>
      </a:lt1>
      <a:dk2>
        <a:srgbClr val="0041DC"/>
      </a:dk2>
      <a:lt2>
        <a:srgbClr val="E7E6E6"/>
      </a:lt2>
      <a:accent1>
        <a:srgbClr val="0041DC"/>
      </a:accent1>
      <a:accent2>
        <a:srgbClr val="5BCA13"/>
      </a:accent2>
      <a:accent3>
        <a:srgbClr val="82D4FF"/>
      </a:accent3>
      <a:accent4>
        <a:srgbClr val="FFE500"/>
      </a:accent4>
      <a:accent5>
        <a:srgbClr val="FF5000"/>
      </a:accent5>
      <a:accent6>
        <a:srgbClr val="C227B9"/>
      </a:accent6>
      <a:hlink>
        <a:srgbClr val="0563C1"/>
      </a:hlink>
      <a:folHlink>
        <a:srgbClr val="954F72"/>
      </a:folHlink>
    </a:clrScheme>
    <a:fontScheme name="OPHpowerpoint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PH_malliesitys_v2016-12-27.potx" id="{33B8A95F-A2FD-4DF9-92B2-42FF91268AB1}" vid="{1518D60F-0F21-4C63-A737-55D117EA71EE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OPH_malliesitys_v2017-01-11</Template>
  <TotalTime>11346</TotalTime>
  <Words>1000</Words>
  <Application>Microsoft Office PowerPoint</Application>
  <PresentationFormat>Laajakuva</PresentationFormat>
  <Paragraphs>262</Paragraphs>
  <Slides>12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8" baseType="lpstr">
      <vt:lpstr>Arial</vt:lpstr>
      <vt:lpstr>Book Antiqua</vt:lpstr>
      <vt:lpstr>Brush Script MT</vt:lpstr>
      <vt:lpstr>Calibri</vt:lpstr>
      <vt:lpstr>Wingdings</vt:lpstr>
      <vt:lpstr>Opetushallitus</vt:lpstr>
      <vt:lpstr>Oodi lukiokoulutukselle Uuden  -prosessin kynnyksellä </vt:lpstr>
      <vt:lpstr>Tavoitteena innostava, osallistava ja lukio-opetusta eheyttävä                             -prosessi</vt:lpstr>
      <vt:lpstr>Lukion opetussuunnitelmaprosessin eteneminen </vt:lpstr>
      <vt:lpstr>Lähtökohta: Ymmärrys yleissivistyksen syvimmästä olemuksesta laajenemassa</vt:lpstr>
      <vt:lpstr>Lähtökohta: Ymmärrys yleissivistyksen syvimmästä olemuksesta laajenemassa</vt:lpstr>
      <vt:lpstr>Miksi uudistus, kun vasta otettiin käyttöön uudet opetussuunnitelmat?</vt:lpstr>
      <vt:lpstr>Lukiouudistuksen tavoitteet</vt:lpstr>
      <vt:lpstr>Lukiouudistuksen keskeiset muutokset 1/2</vt:lpstr>
      <vt:lpstr>Lukiouudistuksen keskeiset muutokset 2/2</vt:lpstr>
      <vt:lpstr>Luonnos Laaja-alainen osaaminen lukiossa, vol. 8 (21.10.2018) Tavoitteina hyvä yleissivistys, vahvat jatko-opinto- ja työelämävalmiudet sekä kestävän tulevaisuuden rakentaminen </vt:lpstr>
      <vt:lpstr>Opintojen jäsentely    -perusteisiin Moduuleista opintojaksojen raaka-ainetta </vt:lpstr>
      <vt:lpstr>Kiitos. petri.lehikoinen@oph.fi www.oph.fi/lops2021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Esityksen aloitussivun otsikko, max 3 riviä Calibri Bold</dc:title>
  <dc:creator>Lehikoinen Petri</dc:creator>
  <cp:lastModifiedBy>Lehikoinen Petri</cp:lastModifiedBy>
  <cp:revision>285</cp:revision>
  <cp:lastPrinted>2018-11-01T06:15:06Z</cp:lastPrinted>
  <dcterms:created xsi:type="dcterms:W3CDTF">2018-03-16T08:37:59Z</dcterms:created>
  <dcterms:modified xsi:type="dcterms:W3CDTF">2018-11-01T06:15:37Z</dcterms:modified>
</cp:coreProperties>
</file>