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3c54bb96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3c54bb96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421dc7b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421dc7b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6a2782d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6a2782d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6a2782d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6a2782d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6a2782d2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6a2782d2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a2782d2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6a2782d2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734b38f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734b38f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valokuva&#10;&#10;Kuvaus luotu, korkea luotettavuus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3"/>
            <a:ext cx="9143998" cy="514335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ctrTitle"/>
          </p:nvPr>
        </p:nvSpPr>
        <p:spPr>
          <a:xfrm>
            <a:off x="1143000" y="1049240"/>
            <a:ext cx="6858000" cy="179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3300"/>
              <a:buFont typeface="Arial"/>
              <a:buNone/>
              <a:defRPr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143000" y="2839940"/>
            <a:ext cx="6858000" cy="1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showMasterSp="0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628650" y="273844"/>
            <a:ext cx="7335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 rot="5400000">
            <a:off x="3008250" y="-1010381"/>
            <a:ext cx="31275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showMasterSp="0" type="vertTitleAndTx">
  <p:cSld name="VERTICAL_TITLE_AND_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showMasterSp="0">
  <p:cSld name="Otsikko ja sisältö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335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showMasterSp="0" type="twoTxTwoObj">
  <p:cSld name="TWO_OBJECTS_WITH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" name="Google Shape;25;p4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showMasterSp="0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650" y="273844"/>
            <a:ext cx="7335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showMasterSp="0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showMasterSp="0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28650" y="273844"/>
            <a:ext cx="7335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" showMasterSp="0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kuva" showMasterSp="0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10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gif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335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395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457950" y="4767263"/>
            <a:ext cx="116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28650" y="1369219"/>
            <a:ext cx="78867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395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39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23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1045560" y="4767263"/>
            <a:ext cx="164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Kuva, joka sisältää kohteen vektorigrafiikka&#10;&#10;Kuvaus luotu, erittäin korkea luotettavuus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03859" y="326532"/>
            <a:ext cx="622980" cy="8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4743" l="630" r="0" t="74038"/>
          <a:stretch/>
        </p:blipFill>
        <p:spPr>
          <a:xfrm>
            <a:off x="31086" y="4496824"/>
            <a:ext cx="9086366" cy="6466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1143000" y="1049240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OAJ Jyväskylän jäsenkysely 2022</a:t>
            </a:r>
            <a:endParaRPr/>
          </a:p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143000" y="2839940"/>
            <a:ext cx="6858000" cy="131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fi"/>
              <a:t>Tulokset ja palautteiden koonti, joulukuu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Kyselyn taustatiedot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fi"/>
              <a:t>vastausaika 22.11.-11.12.2022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/>
              <a:t>vastaajia 115 (2021: 249, 2020: 200)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Palautetta pyydettiin kahdeksalla monivalintakysymyksellä ja yhdellä avoimella kysymyksellä. Keskiarvo kaikista vastauksista on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8,59 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(2021: 8,23).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8775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50"/>
              <a:buChar char="-"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Vastaajien kesken arvottiin kolme 50 euron arvoista lahjakorttia Yöpuuyhtiöiden palveluihin.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Voittajat olivat </a:t>
            </a:r>
            <a:r>
              <a:rPr b="1" lang="fi" sz="1900">
                <a:solidFill>
                  <a:schemeClr val="dk1"/>
                </a:solidFill>
              </a:rPr>
              <a:t>Satu Kuosmanen, Sini Pentinniemi ja Eriikka Kontio.</a:t>
            </a:r>
            <a:endParaRPr b="1" sz="28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059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Poikkeukset aiempiin kyselyihin</a:t>
            </a:r>
            <a:endParaRPr/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fi"/>
              <a:t>tällä kertaa yhdistyksen edunvalvonta- ja vaikutustyötä oli taustoitettu enemmän kuin koskaan aiemmin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/>
              <a:t>lopussa kysyttiin perustelua, jos oli antanut arvosanan 4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viisi vastausta oli arvosanalla 4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lähinnä liittyen viestintään -&gt; syynä somettomuus tai juuri paikkakunnalle muutto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/>
              <a:t>vastausprosentti tipahti roimasti edellisvuosista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voidaanko tehdä johtopäätös, että porukka on aivan liian väsynyt?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Kouluarvosanoin kysytyt (suluissa v.2021, 2020)</a:t>
            </a:r>
            <a:endParaRPr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OAJ JKL on onnistunut ottamaan Jyväskylässä esille epäkohtia kasvatuksessa ja koulutuksessa ja puuttumaan niihin sekä muuttamaan niitä.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 7,9 (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2021: 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7,4;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2020: 7,78)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OAJ JKL on pystynyt vaikuttamaan kasvatuksen ja koulutuksen resursointiin yhteydenpidollaan päättäjien suuntaan.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7,6 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(2021: 7,3;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2020: 7,65)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Luottamusmiehet ovat olleet aktiivisia, hyvin tavoitettavissa ja vastanneet yhteydenottoihin.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8,9 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(56 ei tarvetta)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  <a:highlight>
                  <a:schemeClr val="lt1"/>
                </a:highlight>
              </a:rPr>
              <a:t>8,38 (25 EOS) Luottamusmiehet ovat olleet aktiivisia ja ajan tasalla. 8,55 (2 EOS)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Olen saanut apua palkkaukseeni, työsuhteeseeni liittyviin ongelmiini tai vastauksia kysymyksiini. Minua on palveltu hyvin yhdistyksen toimijoiden puolelta.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8,8 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(68 ei tarvetta)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000">
                <a:solidFill>
                  <a:schemeClr val="dk1"/>
                </a:solidFill>
                <a:highlight>
                  <a:schemeClr val="lt1"/>
                </a:highlight>
              </a:rPr>
              <a:t>8,35, (60 EOS) (8,68, jolloin 45 vastasi, että ei tarvetta)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Oman päiväkotini/kouluni/oppilaitokseni yhteysopettaja on ollut aktiivinen ja ajan tasalla.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9,0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8775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50"/>
              <a:buChar char="-"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22 vastaajista oli itse yhteysopettaja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-"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3 ei tiennyt kuka on yhteysopettaja, mutta aikoo ottaa selvää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i" sz="1000">
                <a:solidFill>
                  <a:schemeClr val="dk1"/>
                </a:solidFill>
                <a:highlight>
                  <a:schemeClr val="lt1"/>
                </a:highlight>
              </a:rPr>
              <a:t>8,56 (8 itse yhteysopettajia, 3 ei tiennyt kuka on yhteysopettaja) 8,92 (9 ei vastannut, koska oli yhteysope tai “ei koululla töissä”)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OAJ Jyväskylän tiedotteet ja viestit ovat tavoittaneet minut.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9,2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 (2021: 9,11; 2020: 9,25)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OAJ Jyväskylän omat jäsentiedotteet ovat olleet ymmärrettäviä ja ajankohtaisia.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9,16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 (2 En ole lukenut tiedotteita) (2021: 8,9; 2020: 9,09)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OAJ Jyväskylän viestintäkanavat ovat minulle tuttuja (sähköposti, nettisivut, facebook, instagram) ja seuraan niitä säännöllisesti. </a:t>
            </a:r>
            <a:r>
              <a:rPr b="1" lang="fi" sz="2050">
                <a:solidFill>
                  <a:schemeClr val="dk1"/>
                </a:solidFill>
                <a:highlight>
                  <a:schemeClr val="lt1"/>
                </a:highlight>
              </a:rPr>
              <a:t>8,16 </a:t>
            </a:r>
            <a:r>
              <a:rPr lang="fi" sz="2050">
                <a:solidFill>
                  <a:schemeClr val="dk1"/>
                </a:solidFill>
                <a:highlight>
                  <a:schemeClr val="lt1"/>
                </a:highlight>
              </a:rPr>
              <a:t>(2021: 7,84; 2020: 7,995)</a:t>
            </a: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Avoimet palautteet</a:t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fi"/>
              <a:t>Yleisesti positiivinen sävy ja kiitoksia sateli aktiivisuudesta sekä lakkokeväästä muutaman negatiivisen palautteen lisäksi. 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t/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i"/>
              <a:t>Avoimet vastaukset: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i"/>
              <a:t>https://docs.google.com/document/d/15ku3MmdVbWMQ70ufkB2JJRm0uDCscGePFEye49QKE5c/edit?usp=sharing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