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317" r:id="rId5"/>
    <p:sldId id="272" r:id="rId6"/>
    <p:sldId id="276" r:id="rId7"/>
    <p:sldId id="305" r:id="rId8"/>
    <p:sldId id="315" r:id="rId9"/>
    <p:sldId id="332" r:id="rId10"/>
    <p:sldId id="259" r:id="rId11"/>
    <p:sldId id="262" r:id="rId12"/>
    <p:sldId id="263" r:id="rId13"/>
    <p:sldId id="270" r:id="rId14"/>
    <p:sldId id="264" r:id="rId15"/>
    <p:sldId id="265" r:id="rId16"/>
    <p:sldId id="266" r:id="rId17"/>
    <p:sldId id="314" r:id="rId18"/>
    <p:sldId id="316" r:id="rId19"/>
    <p:sldId id="331" r:id="rId2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" y="1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6A5519-715D-4510-B81E-7A7B78F548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DDD6D58-41D3-473E-97F4-CC46D03797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E3A1F2F-7B49-4C58-BB82-F689B1889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D544C-59B8-405B-AC57-968143EB336B}" type="datetimeFigureOut">
              <a:rPr lang="fi-FI" smtClean="0"/>
              <a:t>5.2.2019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E493CBC-1B3B-41A0-92D2-0E73A51D8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776CB3C-E633-4B07-929E-A17C3476F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E413E-B994-4AC5-9945-B62A5EBBBFB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2237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CC28AA-48DC-4E78-A5D6-E950D15D2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267F11D7-B978-4850-AF14-91FCA0DD88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ECF42A7-641F-4315-AD00-95033F36E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D544C-59B8-405B-AC57-968143EB336B}" type="datetimeFigureOut">
              <a:rPr lang="fi-FI" smtClean="0"/>
              <a:t>5.2.2019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3860B8A-4415-44A3-820C-F3165EF9E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E2E3D54-D7A6-4691-B02D-6823475A1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E413E-B994-4AC5-9945-B62A5EBBBFB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91434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BD1353C4-7EE4-457E-9D35-44FD397258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567DE036-8805-48C0-804C-831E4D4DC0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BE8DEA0-6E18-4BF5-9083-9B1C9099F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D544C-59B8-405B-AC57-968143EB336B}" type="datetimeFigureOut">
              <a:rPr lang="fi-FI" smtClean="0"/>
              <a:t>5.2.2019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3499026-9FE8-48C1-970D-BDBD614ED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A04999E-3411-42BF-8803-504BD1790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E413E-B994-4AC5-9945-B62A5EBBBFB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6250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5443BD1-44C4-4FC2-B06A-678269A54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8816F3C-31C6-4953-B2D9-84C9C1E771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A94FAA1-8274-42B5-A4C8-66BC46618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D544C-59B8-405B-AC57-968143EB336B}" type="datetimeFigureOut">
              <a:rPr lang="fi-FI" smtClean="0"/>
              <a:t>5.2.2019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3BB5B22-3752-4AF9-8931-7839E0D02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AB45D60-72F9-45F3-A4E2-3E5F83360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E413E-B994-4AC5-9945-B62A5EBBBFB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1850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3F8887-F71F-43DF-8280-3427B0008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A16BAEB-6A56-4CB3-A6A3-3156AECE44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E75DB51-DE81-43CF-8A5A-9A5AC3BAC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D544C-59B8-405B-AC57-968143EB336B}" type="datetimeFigureOut">
              <a:rPr lang="fi-FI" smtClean="0"/>
              <a:t>5.2.2019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4D25E50-9E0D-408D-AF0D-59D16D635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1E5804C-1A19-4676-BE2B-441C05D2E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E413E-B994-4AC5-9945-B62A5EBBBFB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2011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742600-0976-4EC3-A058-4B5FAC060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6368072-EDB1-4664-97F6-648D634779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44E56FA-EBCC-4FDC-8E44-2F82BECDD2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023296B-57D7-43B8-B7D6-E9208C4F9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D544C-59B8-405B-AC57-968143EB336B}" type="datetimeFigureOut">
              <a:rPr lang="fi-FI" smtClean="0"/>
              <a:t>5.2.2019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3631F6D-69D6-46FD-A731-B595D6F52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2D054FE-663F-4DF5-B0DA-26A1179A6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E413E-B994-4AC5-9945-B62A5EBBBFB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0235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1DC88E-7ADE-4D02-93A3-E10BA4E5A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52D0145-4494-4BEF-9524-3CC099AD8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64C786F-8326-419F-8783-5A77185E8A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6E0774C2-3609-41CB-B23B-EBED6F05B3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D4C65619-071F-4E67-9CA1-477DA9368C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82E63D7-B85D-40E2-93FA-BC6E10A29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D544C-59B8-405B-AC57-968143EB336B}" type="datetimeFigureOut">
              <a:rPr lang="fi-FI" smtClean="0"/>
              <a:t>5.2.2019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D14BB3-236F-4399-8937-98E106DD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EC620870-D1CF-44F8-81DA-09DC7787D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E413E-B994-4AC5-9945-B62A5EBBBFB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7819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7A0CEB-CD44-40C1-A993-BBAB48B83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45531AD1-DAB7-4487-9D76-09F812A1D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D544C-59B8-405B-AC57-968143EB336B}" type="datetimeFigureOut">
              <a:rPr lang="fi-FI" smtClean="0"/>
              <a:t>5.2.2019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BB0D7A5-6EF1-4E5B-A629-5B8AAEE1A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A586408-0128-42DB-B230-DBC335A2A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E413E-B994-4AC5-9945-B62A5EBBBFB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4335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83A593F-3202-44EC-9515-3D291F516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D544C-59B8-405B-AC57-968143EB336B}" type="datetimeFigureOut">
              <a:rPr lang="fi-FI" smtClean="0"/>
              <a:t>5.2.2019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AE61480-20DA-4D0B-A625-55A198502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2C3423C-0048-46A1-8041-026916C27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E413E-B994-4AC5-9945-B62A5EBBBFB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3964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F411E28-3D13-476A-992B-76A1C62A0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8771646-D421-4C07-A7C6-BD35BCB24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C5B3421-A62A-485E-B97F-77DB82AC9F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05F4FA2-B619-4BD4-89D7-849383718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D544C-59B8-405B-AC57-968143EB336B}" type="datetimeFigureOut">
              <a:rPr lang="fi-FI" smtClean="0"/>
              <a:t>5.2.2019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513904F-271F-441D-8AF2-9AEA0962B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C44256D-6F49-4B92-931B-0C7BBE9CA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E413E-B994-4AC5-9945-B62A5EBBBFB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4911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87A7988-154B-4B03-9D98-1A704E42D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DE2885E0-8447-45C9-91B4-6185F7D93D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4490496-0654-4B4B-B160-DEDC40E6D4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E0C2C81-90E9-49A1-AA4D-3ABCDBD60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D544C-59B8-405B-AC57-968143EB336B}" type="datetimeFigureOut">
              <a:rPr lang="fi-FI" smtClean="0"/>
              <a:t>5.2.2019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75A95CF-ECC3-4358-9FB1-175B13793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59372C2-397D-4CF8-9DEF-59FE99BB4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E413E-B994-4AC5-9945-B62A5EBBBFB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6858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28A47B6-180E-45B1-8BE6-62742B6C5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1746138-4BCD-46B7-82DA-734D182237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76C4C4D-EEB3-42C7-8DC3-47753C8C43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D544C-59B8-405B-AC57-968143EB336B}" type="datetimeFigureOut">
              <a:rPr lang="fi-FI" smtClean="0"/>
              <a:t>5.2.2019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56AC1A8-2EB2-4B71-B013-9A93FDB5F2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E866DC2-08F9-4F68-A188-1DCD031907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E413E-B994-4AC5-9945-B62A5EBBBFB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0731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492NKa1tqo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0D70BBB-C286-4F75-BF2C-4DAF332356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8740" y="4936634"/>
            <a:ext cx="9144000" cy="1132523"/>
          </a:xfrm>
        </p:spPr>
        <p:txBody>
          <a:bodyPr/>
          <a:lstStyle/>
          <a:p>
            <a:r>
              <a:rPr lang="fi-FI" dirty="0"/>
              <a:t>- VASTAMAINOSTYÖPAJA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141F48A0-E10A-4DA9-9D62-714CE2BB1D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05" y="676302"/>
            <a:ext cx="10804070" cy="432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695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BCB535-ABB8-42B3-80D3-86D740D7B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485" y="2674778"/>
            <a:ext cx="10515600" cy="1325563"/>
          </a:xfrm>
        </p:spPr>
        <p:txBody>
          <a:bodyPr>
            <a:noAutofit/>
          </a:bodyPr>
          <a:lstStyle/>
          <a:p>
            <a:r>
              <a:rPr lang="fi-FI" sz="6000" dirty="0"/>
              <a:t>1. MIHIN MAINOKSILLA YLEENSÄ PYRITÄÄN?</a:t>
            </a:r>
            <a:br>
              <a:rPr lang="fi-FI" sz="6000" dirty="0"/>
            </a:br>
            <a:br>
              <a:rPr lang="fi-FI" sz="6000" dirty="0"/>
            </a:br>
            <a:r>
              <a:rPr lang="fi-FI" sz="6000" dirty="0"/>
              <a:t>2. MITKÄ ASIAT SINUA PUHUTTELEVAT MAINOKSISSA?</a:t>
            </a:r>
          </a:p>
        </p:txBody>
      </p:sp>
    </p:spTree>
    <p:extLst>
      <p:ext uri="{BB962C8B-B14F-4D97-AF65-F5344CB8AC3E}">
        <p14:creationId xmlns:p14="http://schemas.microsoft.com/office/powerpoint/2010/main" val="656926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BCB535-ABB8-42B3-80D3-86D740D7B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80" y="441886"/>
            <a:ext cx="6238702" cy="1325563"/>
          </a:xfrm>
        </p:spPr>
        <p:txBody>
          <a:bodyPr/>
          <a:lstStyle/>
          <a:p>
            <a:r>
              <a:rPr lang="fi-FI" dirty="0"/>
              <a:t>MAINOKSEN VIESTIT JA VAIKUTUSKEINOT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829EB63-B9C2-4405-B222-5DEC3F0A8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4776"/>
            <a:ext cx="5257800" cy="4351338"/>
          </a:xfrm>
        </p:spPr>
        <p:txBody>
          <a:bodyPr/>
          <a:lstStyle/>
          <a:p>
            <a:pPr marL="342900" indent="-342900"/>
            <a:r>
              <a:rPr lang="fi-FI" dirty="0">
                <a:latin typeface="+mj-lt"/>
              </a:rPr>
              <a:t>Mikä tuote ja brändi mainoksessa näkyy?</a:t>
            </a:r>
          </a:p>
          <a:p>
            <a:pPr marL="0" indent="0">
              <a:buNone/>
            </a:pPr>
            <a:r>
              <a:rPr lang="fi-FI" dirty="0">
                <a:latin typeface="+mj-lt"/>
              </a:rPr>
              <a:t> </a:t>
            </a:r>
          </a:p>
          <a:p>
            <a:pPr marL="342900" indent="-342900"/>
            <a:r>
              <a:rPr lang="fi-FI" dirty="0">
                <a:latin typeface="+mj-lt"/>
              </a:rPr>
              <a:t>Käytetäänkö kuvassa tehokeinoa, joka kiinnittää katseesi?</a:t>
            </a:r>
          </a:p>
          <a:p>
            <a:endParaRPr lang="fi-FI" dirty="0">
              <a:latin typeface="+mj-lt"/>
            </a:endParaRPr>
          </a:p>
          <a:p>
            <a:pPr marL="342900" indent="-342900"/>
            <a:r>
              <a:rPr lang="fi-FI" dirty="0">
                <a:latin typeface="+mj-lt"/>
              </a:rPr>
              <a:t>Millaista kuvaa ja sanomaa mainos välittää katsojalle?</a:t>
            </a:r>
          </a:p>
          <a:p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5E2EFE2-EB05-470D-BA89-EE67D16E96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82" b="6243"/>
          <a:stretch/>
        </p:blipFill>
        <p:spPr>
          <a:xfrm>
            <a:off x="6257779" y="207498"/>
            <a:ext cx="4799428" cy="644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466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BCB535-ABB8-42B3-80D3-86D740D7B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5" y="533937"/>
            <a:ext cx="5203874" cy="1325563"/>
          </a:xfrm>
        </p:spPr>
        <p:txBody>
          <a:bodyPr>
            <a:normAutofit fontScale="90000"/>
          </a:bodyPr>
          <a:lstStyle/>
          <a:p>
            <a:r>
              <a:rPr lang="fi-FI" dirty="0"/>
              <a:t>VASTAMAINOSTEN VIESTI JA VAIKUTUSKEINOT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829EB63-B9C2-4405-B222-5DEC3F0A8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642" y="2280364"/>
            <a:ext cx="5527431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i-FI" i="1" spc="-1" dirty="0">
                <a:uFill>
                  <a:solidFill>
                    <a:srgbClr val="FFFFFF"/>
                  </a:solidFill>
                </a:uFill>
                <a:latin typeface="+mj-lt"/>
                <a:ea typeface="DejaVu Sans"/>
              </a:rPr>
              <a:t>Vastamainoksen tekijä</a:t>
            </a:r>
            <a:br>
              <a:rPr lang="fi-FI" i="1" spc="-1" dirty="0">
                <a:uFill>
                  <a:solidFill>
                    <a:srgbClr val="FFFFFF"/>
                  </a:solidFill>
                </a:uFill>
                <a:latin typeface="+mj-lt"/>
                <a:ea typeface="DejaVu Sans"/>
              </a:rPr>
            </a:br>
            <a:r>
              <a:rPr lang="fi-FI" spc="-1" dirty="0">
                <a:uFill>
                  <a:solidFill>
                    <a:srgbClr val="FFFFFF"/>
                  </a:solidFill>
                </a:uFill>
                <a:latin typeface="+mj-lt"/>
                <a:ea typeface="DejaVu Sans"/>
              </a:rPr>
              <a:t>pohtii mainoksen sanomaa</a:t>
            </a:r>
            <a:br>
              <a:rPr lang="fi-FI" spc="-1" dirty="0">
                <a:uFill>
                  <a:solidFill>
                    <a:srgbClr val="FFFFFF"/>
                  </a:solidFill>
                </a:uFill>
                <a:latin typeface="+mj-lt"/>
                <a:ea typeface="DejaVu Sans"/>
              </a:rPr>
            </a:br>
            <a:r>
              <a:rPr lang="fi-FI" spc="-1" dirty="0">
                <a:uFill>
                  <a:solidFill>
                    <a:srgbClr val="FFFFFF"/>
                  </a:solidFill>
                </a:uFill>
                <a:latin typeface="+mj-lt"/>
                <a:ea typeface="DejaVu Sans"/>
              </a:rPr>
              <a:t>ja vaikutuskeinoja</a:t>
            </a:r>
          </a:p>
          <a:p>
            <a:pPr marL="0" indent="0">
              <a:lnSpc>
                <a:spcPct val="100000"/>
              </a:lnSpc>
              <a:buNone/>
            </a:pPr>
            <a:endParaRPr lang="fi-FI" spc="-1" dirty="0">
              <a:uFill>
                <a:solidFill>
                  <a:srgbClr val="FFFFFF"/>
                </a:solidFill>
              </a:uFill>
              <a:latin typeface="+mj-lt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Font typeface="Wingdings" charset="2"/>
              <a:buChar char=""/>
            </a:pPr>
            <a:r>
              <a:rPr lang="fi-FI" spc="-1" dirty="0">
                <a:uFill>
                  <a:solidFill>
                    <a:srgbClr val="FFFFFF"/>
                  </a:solidFill>
                </a:uFill>
                <a:latin typeface="+mj-lt"/>
                <a:ea typeface="DejaVu Sans"/>
              </a:rPr>
              <a:t> muuttaa kuvaa, logoa</a:t>
            </a:r>
            <a:r>
              <a:rPr lang="fi-FI" spc="-1" dirty="0"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fi-FI" spc="-1" dirty="0">
                <a:uFill>
                  <a:solidFill>
                    <a:srgbClr val="FFFFFF"/>
                  </a:solidFill>
                </a:uFill>
                <a:latin typeface="+mj-lt"/>
                <a:ea typeface="DejaVu Sans"/>
              </a:rPr>
              <a:t>tai tekstiä</a:t>
            </a:r>
            <a:endParaRPr lang="fi-FI" spc="-1" dirty="0">
              <a:uFill>
                <a:solidFill>
                  <a:srgbClr val="FFFFFF"/>
                </a:solidFill>
              </a:uFill>
              <a:latin typeface="+mj-lt"/>
            </a:endParaRPr>
          </a:p>
          <a:p>
            <a:pPr marL="0" indent="0">
              <a:lnSpc>
                <a:spcPct val="100000"/>
              </a:lnSpc>
              <a:buClr>
                <a:srgbClr val="FFFFFF"/>
              </a:buClr>
              <a:buNone/>
            </a:pPr>
            <a:r>
              <a:rPr lang="fi-FI" spc="-1" dirty="0">
                <a:uFill>
                  <a:solidFill>
                    <a:srgbClr val="FFFFFF"/>
                  </a:solidFill>
                </a:uFill>
                <a:latin typeface="+mj-lt"/>
                <a:ea typeface="DejaVu Sans"/>
                <a:sym typeface="Wingdings" panose="05000000000000000000" pitchFamily="2" charset="2"/>
              </a:rPr>
              <a:t> </a:t>
            </a:r>
            <a:r>
              <a:rPr lang="fi-FI" spc="-1" dirty="0">
                <a:uFill>
                  <a:solidFill>
                    <a:srgbClr val="FFFFFF"/>
                  </a:solidFill>
                </a:uFill>
                <a:latin typeface="+mj-lt"/>
                <a:ea typeface="DejaVu Sans"/>
              </a:rPr>
              <a:t>esittää kommentin tai kysymyksen</a:t>
            </a:r>
            <a:endParaRPr lang="fi-FI" spc="-1" dirty="0">
              <a:uFill>
                <a:solidFill>
                  <a:srgbClr val="FFFFFF"/>
                </a:solidFill>
              </a:uFill>
              <a:latin typeface="+mj-l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fi-FI" spc="-1" dirty="0">
                <a:uFill>
                  <a:solidFill>
                    <a:srgbClr val="FFFFFF"/>
                  </a:solidFill>
                </a:uFill>
                <a:ea typeface="DejaVu Sans"/>
                <a:sym typeface="Wingdings" panose="05000000000000000000" pitchFamily="2" charset="2"/>
              </a:rPr>
              <a:t></a:t>
            </a:r>
            <a:r>
              <a:rPr lang="fi-FI" spc="-1" dirty="0">
                <a:uFill>
                  <a:solidFill>
                    <a:srgbClr val="FFFFFF"/>
                  </a:solidFill>
                </a:uFill>
                <a:latin typeface="+mj-lt"/>
                <a:ea typeface="DejaVu Sans"/>
              </a:rPr>
              <a:t> naurattaa tai haastaa miettimään</a:t>
            </a:r>
            <a:br>
              <a:rPr lang="fi-FI" spc="-1" dirty="0">
                <a:uFill>
                  <a:solidFill>
                    <a:srgbClr val="FFFFFF"/>
                  </a:solidFill>
                </a:uFill>
                <a:latin typeface="+mj-lt"/>
                <a:ea typeface="DejaVu Sans"/>
              </a:rPr>
            </a:br>
            <a:r>
              <a:rPr lang="fi-FI" spc="-1" dirty="0">
                <a:uFill>
                  <a:solidFill>
                    <a:srgbClr val="FFFFFF"/>
                  </a:solidFill>
                </a:uFill>
                <a:latin typeface="+mj-lt"/>
                <a:ea typeface="DejaVu Sans"/>
              </a:rPr>
              <a:t>piilotettuja asioita</a:t>
            </a:r>
            <a:endParaRPr lang="fi-FI" spc="-1" dirty="0">
              <a:uFill>
                <a:solidFill>
                  <a:srgbClr val="FFFFFF"/>
                </a:solidFill>
              </a:uFill>
              <a:latin typeface="+mj-lt"/>
            </a:endParaRPr>
          </a:p>
          <a:p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D67B97FB-2206-4B9D-9CBF-4A7DD9D67F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887" y="7565"/>
            <a:ext cx="4761913" cy="684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650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266AAB4-F7CD-4127-9408-7BB1349D1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8175" y="1842868"/>
            <a:ext cx="7541455" cy="4600136"/>
          </a:xfrm>
        </p:spPr>
        <p:txBody>
          <a:bodyPr>
            <a:normAutofit/>
          </a:bodyPr>
          <a:lstStyle/>
          <a:p>
            <a:r>
              <a:rPr lang="fi-FI" sz="3200" b="1" dirty="0"/>
              <a:t>Mainonnan</a:t>
            </a:r>
            <a:r>
              <a:rPr lang="fi-FI" sz="3200" dirty="0"/>
              <a:t> avulla pyritään vaikuttamaan laajan ihmisjoukon kulutuskäyttäytymiseen.</a:t>
            </a:r>
            <a:br>
              <a:rPr lang="fi-FI" sz="3200" dirty="0"/>
            </a:br>
            <a:br>
              <a:rPr lang="fi-FI" sz="3200" dirty="0"/>
            </a:br>
            <a:r>
              <a:rPr lang="fi-FI" sz="3200" b="1" dirty="0" err="1"/>
              <a:t>Vastamainonnan</a:t>
            </a:r>
            <a:r>
              <a:rPr lang="fi-FI" sz="3200" dirty="0"/>
              <a:t> avulla pyritään vaikuttamaan laajan ihmisjoukon kulutuskäyttäytymiseen ja mainostavien yritysten toimintatapoihin.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C2AF63BE-FBDF-4C73-8A78-BDA087FE3D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79" y="406790"/>
            <a:ext cx="3278945" cy="327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608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BCB535-ABB8-42B3-80D3-86D740D7B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VASTAMAINOSGALLERIA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829EB63-B9C2-4405-B222-5DEC3F0A8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78526" cy="4351338"/>
          </a:xfrm>
        </p:spPr>
        <p:txBody>
          <a:bodyPr/>
          <a:lstStyle/>
          <a:p>
            <a:r>
              <a:rPr lang="fi-FI" dirty="0">
                <a:latin typeface="+mj-lt"/>
              </a:rPr>
              <a:t>Mikä tuote tai brändi kuvassa on muokattu?</a:t>
            </a:r>
            <a:br>
              <a:rPr lang="fi-FI" dirty="0">
                <a:latin typeface="+mj-lt"/>
              </a:rPr>
            </a:br>
            <a:r>
              <a:rPr lang="fi-FI" dirty="0">
                <a:latin typeface="+mj-lt"/>
              </a:rPr>
              <a:t>Onko muuntelu hauska vai vakava?</a:t>
            </a:r>
            <a:endParaRPr lang="fi-FI" b="0" dirty="0">
              <a:effectLst/>
              <a:latin typeface="+mj-lt"/>
            </a:endParaRPr>
          </a:p>
          <a:p>
            <a:r>
              <a:rPr lang="fi-FI" dirty="0">
                <a:latin typeface="+mj-lt"/>
              </a:rPr>
              <a:t>Mikä on vastamainoksen sanoma? Mihin kuvalla yritetään vaikuttaa?</a:t>
            </a:r>
            <a:endParaRPr lang="fi-FI" b="0" dirty="0">
              <a:effectLst/>
              <a:latin typeface="+mj-lt"/>
            </a:endParaRPr>
          </a:p>
          <a:p>
            <a:r>
              <a:rPr lang="fi-FI" dirty="0">
                <a:latin typeface="+mj-lt"/>
              </a:rPr>
              <a:t>Onko vastamainos toteutettu hyvällä maulla?</a:t>
            </a:r>
          </a:p>
          <a:p>
            <a:r>
              <a:rPr lang="fi-FI" dirty="0">
                <a:latin typeface="+mj-lt"/>
              </a:rPr>
              <a:t>Mistä vastamainoksesta pidät ja mistä et pidä? Miksi?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D1A4C437-C1DA-40F0-AED7-5751DEC1D0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572" y="948396"/>
            <a:ext cx="4377901" cy="437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94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BCB535-ABB8-42B3-80D3-86D740D7B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TEE OMA VASTAMAINOS!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829EB63-B9C2-4405-B222-5DEC3F0A8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>
                <a:latin typeface="+mj-lt"/>
              </a:rPr>
              <a:t>Valitse kiinnostava tai tunteita herättävä mainos tai </a:t>
            </a:r>
            <a:br>
              <a:rPr lang="fi-FI" dirty="0">
                <a:latin typeface="+mj-lt"/>
              </a:rPr>
            </a:br>
            <a:r>
              <a:rPr lang="fi-FI" dirty="0">
                <a:latin typeface="+mj-lt"/>
              </a:rPr>
              <a:t>muutama vaihtoehto. Mitä asiaa haluat kommentoida</a:t>
            </a:r>
            <a:br>
              <a:rPr lang="fi-FI" dirty="0">
                <a:latin typeface="+mj-lt"/>
              </a:rPr>
            </a:br>
            <a:r>
              <a:rPr lang="fi-FI" dirty="0">
                <a:latin typeface="+mj-lt"/>
              </a:rPr>
              <a:t>alkuperäisestä tuotteesta tai mainoksesta? </a:t>
            </a:r>
          </a:p>
          <a:p>
            <a:r>
              <a:rPr lang="fi-FI" dirty="0">
                <a:latin typeface="+mj-lt"/>
              </a:rPr>
              <a:t>Mieti miten mainoksen sanomaa voisi muokata: logoa,  kuvaa tai tekstiä muuntelemalla? Jotain lisäämällä tai poistamalla? Miten teet muokkaukset tyylillä?</a:t>
            </a:r>
            <a:endParaRPr lang="fi-FI" b="0" dirty="0">
              <a:effectLst/>
              <a:latin typeface="+mj-lt"/>
            </a:endParaRPr>
          </a:p>
          <a:p>
            <a:r>
              <a:rPr lang="fi-FI" dirty="0">
                <a:latin typeface="+mj-lt"/>
              </a:rPr>
              <a:t>Muita vaihtoehtoja: </a:t>
            </a:r>
          </a:p>
          <a:p>
            <a:pPr lvl="1"/>
            <a:r>
              <a:rPr lang="fi-FI" dirty="0">
                <a:latin typeface="+mj-lt"/>
              </a:rPr>
              <a:t>Tyhjälle paperille tehty parodia, joka kommentoi mainosten kieltä yleisellä tasolla</a:t>
            </a:r>
          </a:p>
          <a:p>
            <a:pPr lvl="1"/>
            <a:r>
              <a:rPr lang="fi-FI" dirty="0">
                <a:latin typeface="+mj-lt"/>
              </a:rPr>
              <a:t>Leikkaa mainoksista osia ja kokoa niistä kollaasi tai yhdistele niitä itse tuotettuun materiaaliin luomaan uusi sanoma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D1A4C437-C1DA-40F0-AED7-5751DEC1D0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151" y="365125"/>
            <a:ext cx="2397340" cy="239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790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4648CD8D-3FC8-4F9E-8A7B-AF69F11DB0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311" y="372719"/>
            <a:ext cx="3819378" cy="3819378"/>
          </a:xfrm>
          <a:prstGeom prst="rect">
            <a:avLst/>
          </a:prstGeom>
        </p:spPr>
      </p:pic>
      <p:sp>
        <p:nvSpPr>
          <p:cNvPr id="8" name="Otsikko 7">
            <a:extLst>
              <a:ext uri="{FF2B5EF4-FFF2-40B4-BE49-F238E27FC236}">
                <a16:creationId xmlns:a16="http://schemas.microsoft.com/office/drawing/2014/main" id="{639B4228-7F10-4268-B132-53417CAA8D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584209"/>
            <a:ext cx="9144000" cy="2387600"/>
          </a:xfrm>
        </p:spPr>
        <p:txBody>
          <a:bodyPr/>
          <a:lstStyle/>
          <a:p>
            <a:r>
              <a:rPr lang="fi-FI" dirty="0"/>
              <a:t>ON AIKA ESITELLÄ TYÖNNE TULOKSET!</a:t>
            </a:r>
          </a:p>
        </p:txBody>
      </p:sp>
    </p:spTree>
    <p:extLst>
      <p:ext uri="{BB962C8B-B14F-4D97-AF65-F5344CB8AC3E}">
        <p14:creationId xmlns:p14="http://schemas.microsoft.com/office/powerpoint/2010/main" val="1470776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4803B0-6296-4271-802E-00CC1E8D7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167" y="799023"/>
            <a:ext cx="8854440" cy="1325563"/>
          </a:xfrm>
        </p:spPr>
        <p:txBody>
          <a:bodyPr>
            <a:normAutofit/>
          </a:bodyPr>
          <a:lstStyle/>
          <a:p>
            <a:r>
              <a:rPr lang="fi-FI" dirty="0"/>
              <a:t>LINKITETÄÄN VASTAMAINOKSET YMPÄRÖIVÄÄN MAAILMAAN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9089381-68EE-4FE2-ACE9-E791CF96B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642" y="2558483"/>
            <a:ext cx="10822715" cy="4807292"/>
          </a:xfrm>
        </p:spPr>
        <p:txBody>
          <a:bodyPr>
            <a:normAutofit/>
          </a:bodyPr>
          <a:lstStyle/>
          <a:p>
            <a:r>
              <a:rPr lang="fi-FI" dirty="0">
                <a:latin typeface="+mj-lt"/>
              </a:rPr>
              <a:t>Missä tuote tai sen osat on tuotettu? </a:t>
            </a:r>
            <a:br>
              <a:rPr lang="fi-FI" dirty="0">
                <a:latin typeface="+mj-lt"/>
              </a:rPr>
            </a:br>
            <a:r>
              <a:rPr lang="fi-FI" dirty="0">
                <a:latin typeface="+mj-lt"/>
              </a:rPr>
              <a:t>Ketkä sen tuottamiseen ovat osallistuneet?</a:t>
            </a:r>
          </a:p>
          <a:p>
            <a:r>
              <a:rPr lang="fi-FI" dirty="0">
                <a:latin typeface="+mj-lt"/>
              </a:rPr>
              <a:t>Mitä hyötyä tai iloa tuotteesta tai palvelusta on minulle ja maailmalle?</a:t>
            </a:r>
          </a:p>
          <a:p>
            <a:r>
              <a:rPr lang="fi-FI" dirty="0">
                <a:latin typeface="+mj-lt"/>
              </a:rPr>
              <a:t>Mitä haittaa tuotteesta on minulle ja maailmalle?</a:t>
            </a:r>
          </a:p>
          <a:p>
            <a:r>
              <a:rPr lang="fi-FI" dirty="0">
                <a:latin typeface="+mj-lt"/>
              </a:rPr>
              <a:t>Miten tuote tai palvelu voisi olla parempi minulle tai maailmalle? </a:t>
            </a:r>
          </a:p>
          <a:p>
            <a:r>
              <a:rPr lang="fi-FI" dirty="0">
                <a:latin typeface="+mj-lt"/>
              </a:rPr>
              <a:t>Ottaako vastamainos ottaa kantaa em. kysymyksiin? </a:t>
            </a:r>
            <a:br>
              <a:rPr lang="fi-FI" dirty="0">
                <a:latin typeface="+mj-lt"/>
              </a:rPr>
            </a:br>
            <a:r>
              <a:rPr lang="fi-FI" dirty="0">
                <a:latin typeface="+mj-lt"/>
              </a:rPr>
              <a:t>Miten?</a:t>
            </a:r>
            <a:br>
              <a:rPr lang="fi-FI" dirty="0"/>
            </a:b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BA48E37-C42F-43DC-9DB2-F7790052FB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575" y="365125"/>
            <a:ext cx="2397340" cy="239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057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4648CD8D-3FC8-4F9E-8A7B-AF69F11DB0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017" y="809671"/>
            <a:ext cx="3819378" cy="3819378"/>
          </a:xfrm>
          <a:prstGeom prst="rect">
            <a:avLst/>
          </a:prstGeom>
        </p:spPr>
      </p:pic>
      <p:sp>
        <p:nvSpPr>
          <p:cNvPr id="8" name="Otsikko 7">
            <a:extLst>
              <a:ext uri="{FF2B5EF4-FFF2-40B4-BE49-F238E27FC236}">
                <a16:creationId xmlns:a16="http://schemas.microsoft.com/office/drawing/2014/main" id="{639B4228-7F10-4268-B132-53417CAA8D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470400"/>
            <a:ext cx="9144000" cy="2387600"/>
          </a:xfrm>
        </p:spPr>
        <p:txBody>
          <a:bodyPr/>
          <a:lstStyle/>
          <a:p>
            <a:r>
              <a:rPr lang="fi-FI" sz="9600" dirty="0"/>
              <a:t>KIITOS!</a:t>
            </a:r>
            <a:br>
              <a:rPr lang="fi-FI" dirty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987224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lmastoterveisia-logot">
            <a:extLst>
              <a:ext uri="{FF2B5EF4-FFF2-40B4-BE49-F238E27FC236}">
                <a16:creationId xmlns:a16="http://schemas.microsoft.com/office/drawing/2014/main" id="{8A9F1580-804F-4EF5-BB65-CF35F686C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42913"/>
            <a:ext cx="9753600" cy="597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id="{978DA762-61A1-47C7-89C9-DDD6BA4EEA6D}"/>
              </a:ext>
            </a:extLst>
          </p:cNvPr>
          <p:cNvSpPr/>
          <p:nvPr/>
        </p:nvSpPr>
        <p:spPr>
          <a:xfrm>
            <a:off x="7301132" y="3186332"/>
            <a:ext cx="3383280" cy="167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A0B5EAEA-7A36-4156-9C37-E3D2223915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178" y="3212792"/>
            <a:ext cx="3800622" cy="188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33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D1A4C437-C1DA-40F0-AED7-5751DEC1D0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491" y="519331"/>
            <a:ext cx="4875629" cy="487562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C4BCB535-ABB8-42B3-80D3-86D740D7B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TYÖPAJAN OHJELMA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829EB63-B9C2-4405-B222-5DEC3F0A8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991664" cy="4351338"/>
          </a:xfrm>
        </p:spPr>
        <p:txBody>
          <a:bodyPr/>
          <a:lstStyle/>
          <a:p>
            <a:r>
              <a:rPr lang="fi-FI" dirty="0">
                <a:latin typeface="+mj-lt"/>
              </a:rPr>
              <a:t>Palautetaan mieleen, mistä ilmastonmuutoksessa onkaan kyse</a:t>
            </a:r>
          </a:p>
          <a:p>
            <a:r>
              <a:rPr lang="fi-FI" dirty="0">
                <a:latin typeface="+mj-lt"/>
              </a:rPr>
              <a:t>Analysoidaan mainosten vaikutuskeinoja ja viestejä</a:t>
            </a:r>
          </a:p>
          <a:p>
            <a:r>
              <a:rPr lang="fi-FI" dirty="0">
                <a:latin typeface="+mj-lt"/>
              </a:rPr>
              <a:t>Tutustutaan </a:t>
            </a:r>
            <a:r>
              <a:rPr lang="fi-FI" dirty="0" err="1">
                <a:latin typeface="+mj-lt"/>
              </a:rPr>
              <a:t>vastamainontaan</a:t>
            </a:r>
            <a:endParaRPr lang="fi-FI" dirty="0">
              <a:latin typeface="+mj-lt"/>
            </a:endParaRPr>
          </a:p>
          <a:p>
            <a:r>
              <a:rPr lang="fi-FI" dirty="0">
                <a:latin typeface="+mj-lt"/>
              </a:rPr>
              <a:t>Tehdään omia vastamainoksia ilmastonmuutokseen liittyen</a:t>
            </a:r>
          </a:p>
        </p:txBody>
      </p:sp>
    </p:spTree>
    <p:extLst>
      <p:ext uri="{BB962C8B-B14F-4D97-AF65-F5344CB8AC3E}">
        <p14:creationId xmlns:p14="http://schemas.microsoft.com/office/powerpoint/2010/main" val="2615382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D1A4C437-C1DA-40F0-AED7-5751DEC1D0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872" y="2751363"/>
            <a:ext cx="3674515" cy="367451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C4BCB535-ABB8-42B3-80D3-86D740D7B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948" y="372159"/>
            <a:ext cx="10515600" cy="1325563"/>
          </a:xfrm>
        </p:spPr>
        <p:txBody>
          <a:bodyPr>
            <a:normAutofit/>
          </a:bodyPr>
          <a:lstStyle/>
          <a:p>
            <a:r>
              <a:rPr lang="fi-FI" dirty="0"/>
              <a:t>ILMASTONMUUTOS MIELLEKARTALLE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829EB63-B9C2-4405-B222-5DEC3F0A8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915" y="1859501"/>
            <a:ext cx="7512651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sz="3200" dirty="0">
                <a:latin typeface="+mj-lt"/>
              </a:rPr>
              <a:t>Laatikaa ryhmissä isolle paperille miellekartta ilmastonmuutoksen: </a:t>
            </a:r>
          </a:p>
          <a:p>
            <a:pPr>
              <a:buFontTx/>
              <a:buChar char="-"/>
            </a:pPr>
            <a:r>
              <a:rPr lang="fi-FI" sz="3200" dirty="0">
                <a:latin typeface="+mj-lt"/>
              </a:rPr>
              <a:t>syistä</a:t>
            </a:r>
          </a:p>
          <a:p>
            <a:pPr>
              <a:buFontTx/>
              <a:buChar char="-"/>
            </a:pPr>
            <a:r>
              <a:rPr lang="fi-FI" sz="3200" dirty="0">
                <a:latin typeface="+mj-lt"/>
              </a:rPr>
              <a:t>seurauksista</a:t>
            </a:r>
          </a:p>
          <a:p>
            <a:pPr>
              <a:buFontTx/>
              <a:buChar char="-"/>
            </a:pPr>
            <a:r>
              <a:rPr lang="fi-FI" sz="3200" dirty="0">
                <a:latin typeface="+mj-lt"/>
              </a:rPr>
              <a:t>ratkaisumalleista</a:t>
            </a:r>
          </a:p>
          <a:p>
            <a:pPr>
              <a:buFontTx/>
              <a:buChar char="-"/>
            </a:pPr>
            <a:r>
              <a:rPr lang="fi-FI" sz="3200" dirty="0">
                <a:latin typeface="+mj-lt"/>
              </a:rPr>
              <a:t>ratkaisijoista, sekä </a:t>
            </a:r>
          </a:p>
          <a:p>
            <a:pPr>
              <a:buFontTx/>
              <a:buChar char="-"/>
            </a:pPr>
            <a:r>
              <a:rPr lang="fi-FI" sz="3200" dirty="0">
                <a:latin typeface="+mj-lt"/>
              </a:rPr>
              <a:t>muista teitä kiinnostavista näkökulmista</a:t>
            </a:r>
          </a:p>
          <a:p>
            <a:pPr marL="0" indent="0">
              <a:buNone/>
            </a:pPr>
            <a:endParaRPr lang="fi-FI" dirty="0">
              <a:latin typeface="+mj-lt"/>
            </a:endParaRPr>
          </a:p>
          <a:p>
            <a:pPr marL="0" indent="0">
              <a:buNone/>
            </a:pPr>
            <a:r>
              <a:rPr lang="fi-FI" sz="4000" dirty="0">
                <a:latin typeface="+mj-lt"/>
              </a:rPr>
              <a:t>Käyttäkää luovuutta ja apunanne pientä ilmastosanastoa!</a:t>
            </a:r>
          </a:p>
        </p:txBody>
      </p:sp>
    </p:spTree>
    <p:extLst>
      <p:ext uri="{BB962C8B-B14F-4D97-AF65-F5344CB8AC3E}">
        <p14:creationId xmlns:p14="http://schemas.microsoft.com/office/powerpoint/2010/main" val="121552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3AE39D6-EEB1-4CAA-8728-A095485BC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r>
              <a:rPr lang="fi-FI" dirty="0"/>
              <a:t>HARJOITUKSEN PURKU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DAAE13-8B47-4C0B-B5C0-1ED7EB08E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3785419"/>
          </a:xfrm>
        </p:spPr>
        <p:txBody>
          <a:bodyPr>
            <a:normAutofit fontScale="92500" lnSpcReduction="10000"/>
          </a:bodyPr>
          <a:lstStyle/>
          <a:p>
            <a:r>
              <a:rPr lang="fi-FI" dirty="0">
                <a:latin typeface="+mj-lt"/>
              </a:rPr>
              <a:t>Esitelkää miellekarttanne lyhyesti</a:t>
            </a:r>
          </a:p>
          <a:p>
            <a:r>
              <a:rPr lang="fi-FI" dirty="0">
                <a:latin typeface="+mj-lt"/>
              </a:rPr>
              <a:t>Minkälaisia huomioita teitte?</a:t>
            </a:r>
          </a:p>
          <a:p>
            <a:r>
              <a:rPr lang="fi-FI" dirty="0">
                <a:latin typeface="+mj-lt"/>
              </a:rPr>
              <a:t>Mitä opitte?</a:t>
            </a:r>
          </a:p>
          <a:p>
            <a:r>
              <a:rPr lang="fi-FI" dirty="0">
                <a:latin typeface="+mj-lt"/>
              </a:rPr>
              <a:t>Mikä oli vaikeinta?</a:t>
            </a:r>
          </a:p>
          <a:p>
            <a:r>
              <a:rPr lang="fi-FI" dirty="0">
                <a:latin typeface="+mj-lt"/>
              </a:rPr>
              <a:t>Mikä oli kiinnostavinta?</a:t>
            </a:r>
          </a:p>
          <a:p>
            <a:endParaRPr lang="fi-FI" dirty="0">
              <a:latin typeface="+mj-lt"/>
            </a:endParaRPr>
          </a:p>
          <a:p>
            <a:pPr marL="0" indent="0">
              <a:buNone/>
            </a:pPr>
            <a:r>
              <a:rPr lang="fi-FI" dirty="0">
                <a:solidFill>
                  <a:srgbClr val="FF0000"/>
                </a:solidFill>
                <a:latin typeface="+mj-lt"/>
              </a:rPr>
              <a:t>(HUOM! Purun osana voi katsoa myös seuraavan videon ja käsitellä yksilön isoja ilmastotekoja)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4C0EEE3D-1135-4BD5-A3F8-C0885825DE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" r="1959"/>
          <a:stretch/>
        </p:blipFill>
        <p:spPr>
          <a:xfrm>
            <a:off x="6090613" y="640082"/>
            <a:ext cx="5461724" cy="55778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945111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0211E551-A33D-4181-B5F5-BE5B0B97B1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9513" t="-1176" r="8223" b="23471"/>
          <a:stretch/>
        </p:blipFill>
        <p:spPr>
          <a:xfrm>
            <a:off x="-1334085" y="-112543"/>
            <a:ext cx="13455747" cy="6970544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829EB63-B9C2-4405-B222-5DEC3F0A8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67640" y="6119445"/>
            <a:ext cx="10515600" cy="3701049"/>
          </a:xfrm>
        </p:spPr>
        <p:txBody>
          <a:bodyPr/>
          <a:lstStyle/>
          <a:p>
            <a:r>
              <a:rPr lang="fi-FI" dirty="0">
                <a:hlinkClick r:id="rId3"/>
              </a:rPr>
              <a:t>https://www.youtube.com/watch?v=Z492NKa1tqo</a:t>
            </a:r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0192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EE8145-112D-42BF-AF1B-2C80739FE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i-FI" dirty="0"/>
              <a:t>YKSILÖN ISOT ILMASTORATKAISUT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2B8ED83-7CC7-495A-8F69-2DEC35CD4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13960" cy="4667250"/>
          </a:xfrm>
        </p:spPr>
        <p:txBody>
          <a:bodyPr>
            <a:normAutofit/>
          </a:bodyPr>
          <a:lstStyle/>
          <a:p>
            <a:r>
              <a:rPr lang="fi-FI" dirty="0">
                <a:latin typeface="+mj-lt"/>
              </a:rPr>
              <a:t>Ole yhteiskunnallinen vaikuttaja</a:t>
            </a:r>
          </a:p>
          <a:p>
            <a:r>
              <a:rPr lang="fi-FI" dirty="0">
                <a:latin typeface="+mj-lt"/>
              </a:rPr>
              <a:t>Vaihda vihreään sähköön</a:t>
            </a:r>
          </a:p>
          <a:p>
            <a:r>
              <a:rPr lang="fi-FI" dirty="0">
                <a:latin typeface="+mj-lt"/>
              </a:rPr>
              <a:t>Lennä vähemmän</a:t>
            </a:r>
          </a:p>
          <a:p>
            <a:r>
              <a:rPr lang="fi-FI" dirty="0">
                <a:latin typeface="+mj-lt"/>
              </a:rPr>
              <a:t>Syö enemmän kasviksia ja vähemmän lihaa</a:t>
            </a:r>
          </a:p>
          <a:p>
            <a:r>
              <a:rPr lang="fi-FI" dirty="0">
                <a:latin typeface="+mj-lt"/>
              </a:rPr>
              <a:t>Liiku lihasvoimalla</a:t>
            </a:r>
          </a:p>
          <a:p>
            <a:r>
              <a:rPr lang="fi-FI" dirty="0">
                <a:latin typeface="+mj-lt"/>
              </a:rPr>
              <a:t>Kuluta vähemmän</a:t>
            </a:r>
          </a:p>
          <a:p>
            <a:r>
              <a:rPr lang="fi-FI" dirty="0">
                <a:latin typeface="+mj-lt"/>
              </a:rPr>
              <a:t>Tarkista, että säästösi eivät tue fossiilitaloutta</a:t>
            </a:r>
          </a:p>
          <a:p>
            <a:pPr marL="0" indent="0">
              <a:buNone/>
            </a:pPr>
            <a:endParaRPr lang="fi-FI" sz="2000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B10D4690-4856-401D-BE33-D6167D0DCF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6" t="2" r="17227" b="-3"/>
          <a:stretch/>
        </p:blipFill>
        <p:spPr>
          <a:xfrm>
            <a:off x="5852160" y="1484145"/>
            <a:ext cx="5648179" cy="4537463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26F0CBAA-FAA3-47D6-B2ED-C20C986FDC8E}"/>
              </a:ext>
            </a:extLst>
          </p:cNvPr>
          <p:cNvSpPr txBox="1"/>
          <p:nvPr/>
        </p:nvSpPr>
        <p:spPr>
          <a:xfrm>
            <a:off x="10937629" y="6244646"/>
            <a:ext cx="13434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latin typeface="+mj-lt"/>
              </a:rPr>
              <a:t>Kuva: SYKE</a:t>
            </a:r>
          </a:p>
        </p:txBody>
      </p:sp>
    </p:spTree>
    <p:extLst>
      <p:ext uri="{BB962C8B-B14F-4D97-AF65-F5344CB8AC3E}">
        <p14:creationId xmlns:p14="http://schemas.microsoft.com/office/powerpoint/2010/main" val="2281197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890B222E-313B-43F2-96C1-3135D58FEB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889" y="261381"/>
            <a:ext cx="4047311" cy="404731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E58C0F5E-A7A4-4AD8-9BB1-211E1EDF6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ILMASTONMUUTOS UUTISENA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1645B30-84F1-409D-BE35-A1736AD045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dirty="0">
                <a:latin typeface="+mj-lt"/>
              </a:rPr>
              <a:t>Luokitelkaa eri medioista syksyllä 2018 ja </a:t>
            </a:r>
            <a:br>
              <a:rPr lang="fi-FI" dirty="0">
                <a:latin typeface="+mj-lt"/>
              </a:rPr>
            </a:br>
            <a:r>
              <a:rPr lang="fi-FI" dirty="0">
                <a:latin typeface="+mj-lt"/>
              </a:rPr>
              <a:t>talvella 2019 kerättyjä uutisotsikoita.</a:t>
            </a:r>
            <a:br>
              <a:rPr lang="fi-FI" dirty="0">
                <a:latin typeface="+mj-lt"/>
              </a:rPr>
            </a:br>
            <a:r>
              <a:rPr lang="fi-FI" dirty="0">
                <a:latin typeface="+mj-lt"/>
              </a:rPr>
              <a:t>Jokainen ryhmä etsii otsikkomassasta sovittujen </a:t>
            </a:r>
            <a:br>
              <a:rPr lang="fi-FI" dirty="0">
                <a:latin typeface="+mj-lt"/>
              </a:rPr>
            </a:br>
            <a:r>
              <a:rPr lang="fi-FI" dirty="0">
                <a:latin typeface="+mj-lt"/>
              </a:rPr>
              <a:t>teemojen mukaisia otsikoita.</a:t>
            </a:r>
          </a:p>
          <a:p>
            <a:pPr marL="0" indent="0">
              <a:buNone/>
            </a:pPr>
            <a:endParaRPr lang="fi-FI" dirty="0">
              <a:latin typeface="+mj-lt"/>
            </a:endParaRPr>
          </a:p>
          <a:p>
            <a:pPr marL="0" indent="0">
              <a:buNone/>
            </a:pPr>
            <a:r>
              <a:rPr lang="fi-FI" dirty="0">
                <a:latin typeface="+mj-lt"/>
              </a:rPr>
              <a:t>#politiikka #kuluttajavalinnat #etiikka #tiede #talous </a:t>
            </a:r>
            <a:br>
              <a:rPr lang="fi-FI" dirty="0">
                <a:latin typeface="+mj-lt"/>
              </a:rPr>
            </a:br>
            <a:r>
              <a:rPr lang="fi-FI" dirty="0">
                <a:latin typeface="+mj-lt"/>
              </a:rPr>
              <a:t>#taide #kansalaisvaikuttaminen #yritysvastuu #luonto </a:t>
            </a:r>
            <a:br>
              <a:rPr lang="fi-FI" dirty="0">
                <a:latin typeface="+mj-lt"/>
              </a:rPr>
            </a:br>
            <a:r>
              <a:rPr lang="fi-FI" dirty="0">
                <a:latin typeface="+mj-lt"/>
              </a:rPr>
              <a:t>#kehitysmaat #länsimaat #suomi</a:t>
            </a:r>
            <a:br>
              <a:rPr lang="fi-FI" dirty="0">
                <a:latin typeface="+mj-lt"/>
              </a:rPr>
            </a:br>
            <a:r>
              <a:rPr lang="fi-FI" dirty="0">
                <a:latin typeface="+mj-lt"/>
              </a:rPr>
              <a:t>#hyvät uutiset #huonot uutiset</a:t>
            </a:r>
          </a:p>
          <a:p>
            <a:pPr marL="0" indent="0">
              <a:buNone/>
            </a:pPr>
            <a:endParaRPr lang="fi-FI" dirty="0">
              <a:latin typeface="+mj-lt"/>
            </a:endParaRPr>
          </a:p>
          <a:p>
            <a:pPr marL="0" indent="0">
              <a:buNone/>
            </a:pPr>
            <a:r>
              <a:rPr lang="fi-FI" dirty="0">
                <a:latin typeface="+mj-lt"/>
              </a:rPr>
              <a:t>Tehkää posterit.</a:t>
            </a:r>
          </a:p>
        </p:txBody>
      </p:sp>
    </p:spTree>
    <p:extLst>
      <p:ext uri="{BB962C8B-B14F-4D97-AF65-F5344CB8AC3E}">
        <p14:creationId xmlns:p14="http://schemas.microsoft.com/office/powerpoint/2010/main" val="3083305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3AE39D6-EEB1-4CAA-8728-A095485BC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r>
              <a:rPr lang="fi-FI" dirty="0"/>
              <a:t>HARJOITUKSEN PURKU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DAAE13-8B47-4C0B-B5C0-1ED7EB08E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3785419"/>
          </a:xfrm>
        </p:spPr>
        <p:txBody>
          <a:bodyPr>
            <a:normAutofit/>
          </a:bodyPr>
          <a:lstStyle/>
          <a:p>
            <a:r>
              <a:rPr lang="fi-FI" dirty="0">
                <a:latin typeface="+mj-lt"/>
              </a:rPr>
              <a:t>Esitelkää posterinne lyhyesti</a:t>
            </a:r>
          </a:p>
          <a:p>
            <a:r>
              <a:rPr lang="fi-FI" dirty="0">
                <a:latin typeface="+mj-lt"/>
              </a:rPr>
              <a:t>Minkälaisia huomioita teitte?</a:t>
            </a:r>
          </a:p>
          <a:p>
            <a:r>
              <a:rPr lang="fi-FI" dirty="0">
                <a:latin typeface="+mj-lt"/>
              </a:rPr>
              <a:t>Ovatko jotkut näkökulmat yli- tai aliedustettuja? Mistä tämä kertoo?</a:t>
            </a:r>
          </a:p>
          <a:p>
            <a:r>
              <a:rPr lang="fi-FI" dirty="0">
                <a:latin typeface="+mj-lt"/>
              </a:rPr>
              <a:t>Mistä päin maailmaa uutiset tulevat? Mistä tämä kertoo?</a:t>
            </a:r>
          </a:p>
          <a:p>
            <a:endParaRPr lang="fi-FI" dirty="0">
              <a:latin typeface="+mj-lt"/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4C0EEE3D-1135-4BD5-A3F8-C0885825DE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" r="1959"/>
          <a:stretch/>
        </p:blipFill>
        <p:spPr>
          <a:xfrm>
            <a:off x="6090613" y="640082"/>
            <a:ext cx="5461724" cy="55778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514405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12C1402-DC17-4477-AD2C-99B8E6E25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19BEB1C-B97D-458B-AD12-1228FA80FA8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101107D-A773-4627-BCEA-BC636A2B155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37801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256</Words>
  <Application>Microsoft Office PowerPoint</Application>
  <PresentationFormat>Laajakuva</PresentationFormat>
  <Paragraphs>77</Paragraphs>
  <Slides>19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Office-teema</vt:lpstr>
      <vt:lpstr>- VASTAMAINOSTYÖPAJA</vt:lpstr>
      <vt:lpstr>TYÖPAJAN OHJELMA</vt:lpstr>
      <vt:lpstr>ILMASTONMUUTOS MIELLEKARTALLE</vt:lpstr>
      <vt:lpstr>HARJOITUKSEN PURKU</vt:lpstr>
      <vt:lpstr>PowerPoint-esitys</vt:lpstr>
      <vt:lpstr>YKSILÖN ISOT ILMASTORATKAISUT</vt:lpstr>
      <vt:lpstr>ILMASTONMUUTOS UUTISENA</vt:lpstr>
      <vt:lpstr>HARJOITUKSEN PURKU</vt:lpstr>
      <vt:lpstr>PowerPoint-esitys</vt:lpstr>
      <vt:lpstr>1. MIHIN MAINOKSILLA YLEENSÄ PYRITÄÄN?  2. MITKÄ ASIAT SINUA PUHUTTELEVAT MAINOKSISSA?</vt:lpstr>
      <vt:lpstr>MAINOKSEN VIESTIT JA VAIKUTUSKEINOT</vt:lpstr>
      <vt:lpstr>VASTAMAINOSTEN VIESTI JA VAIKUTUSKEINOT</vt:lpstr>
      <vt:lpstr>Mainonnan avulla pyritään vaikuttamaan laajan ihmisjoukon kulutuskäyttäytymiseen.  Vastamainonnan avulla pyritään vaikuttamaan laajan ihmisjoukon kulutuskäyttäytymiseen ja mainostavien yritysten toimintatapoihin.</vt:lpstr>
      <vt:lpstr>VASTAMAINOSGALLERIA</vt:lpstr>
      <vt:lpstr>TEE OMA VASTAMAINOS!</vt:lpstr>
      <vt:lpstr>ON AIKA ESITELLÄ TYÖNNE TULOKSET!</vt:lpstr>
      <vt:lpstr>LINKITETÄÄN VASTAMAINOKSET YMPÄRÖIVÄÄN MAAILMAAN</vt:lpstr>
      <vt:lpstr>KIITOS! 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- VASTAMAINOSTYÖPAJA</dc:title>
  <dc:creator>Pinja Sipari</dc:creator>
  <cp:lastModifiedBy>Pinja Sipari</cp:lastModifiedBy>
  <cp:revision>3</cp:revision>
  <dcterms:created xsi:type="dcterms:W3CDTF">2019-01-23T13:20:29Z</dcterms:created>
  <dcterms:modified xsi:type="dcterms:W3CDTF">2019-02-05T10:23:11Z</dcterms:modified>
</cp:coreProperties>
</file>