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7" r:id="rId2"/>
    <p:sldId id="297" r:id="rId3"/>
    <p:sldId id="300" r:id="rId4"/>
    <p:sldId id="299" r:id="rId5"/>
    <p:sldId id="298" r:id="rId6"/>
    <p:sldId id="301" r:id="rId7"/>
    <p:sldId id="308" r:id="rId8"/>
    <p:sldId id="285" r:id="rId9"/>
    <p:sldId id="317" r:id="rId10"/>
    <p:sldId id="318" r:id="rId11"/>
    <p:sldId id="352" r:id="rId12"/>
    <p:sldId id="319" r:id="rId13"/>
    <p:sldId id="278" r:id="rId14"/>
    <p:sldId id="283" r:id="rId15"/>
    <p:sldId id="310" r:id="rId16"/>
    <p:sldId id="316" r:id="rId17"/>
    <p:sldId id="311" r:id="rId18"/>
    <p:sldId id="312" r:id="rId19"/>
    <p:sldId id="320" r:id="rId20"/>
    <p:sldId id="313" r:id="rId21"/>
    <p:sldId id="326" r:id="rId22"/>
    <p:sldId id="314" r:id="rId23"/>
    <p:sldId id="305" r:id="rId24"/>
    <p:sldId id="325" r:id="rId25"/>
    <p:sldId id="307" r:id="rId26"/>
    <p:sldId id="303" r:id="rId27"/>
    <p:sldId id="324" r:id="rId28"/>
    <p:sldId id="302" r:id="rId29"/>
    <p:sldId id="286" r:id="rId30"/>
    <p:sldId id="293" r:id="rId31"/>
    <p:sldId id="294" r:id="rId32"/>
    <p:sldId id="284" r:id="rId33"/>
    <p:sldId id="287" r:id="rId34"/>
    <p:sldId id="321" r:id="rId35"/>
    <p:sldId id="315" r:id="rId36"/>
    <p:sldId id="355" r:id="rId37"/>
    <p:sldId id="356" r:id="rId38"/>
  </p:sldIdLst>
  <p:sldSz cx="9144000" cy="6858000" type="screen4x3"/>
  <p:notesSz cx="6888163" cy="10018713"/>
  <p:defaultTextStyle>
    <a:defPPr>
      <a:defRPr lang="fi-FI"/>
    </a:defPPr>
    <a:lvl1pPr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00"/>
    <a:srgbClr val="0066FF"/>
    <a:srgbClr val="99FF99"/>
    <a:srgbClr val="99CC00"/>
    <a:srgbClr val="FF3300"/>
    <a:srgbClr val="F78D90"/>
    <a:srgbClr val="CCCC00"/>
    <a:srgbClr val="CC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96" autoAdjust="0"/>
  </p:normalViewPr>
  <p:slideViewPr>
    <p:cSldViewPr>
      <p:cViewPr varScale="1">
        <p:scale>
          <a:sx n="108" d="100"/>
          <a:sy n="108" d="100"/>
        </p:scale>
        <p:origin x="1728" y="114"/>
      </p:cViewPr>
      <p:guideLst>
        <p:guide orient="horz" pos="1979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96" y="-12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53"/>
      <c:rotY val="10"/>
      <c:depthPercent val="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1334894613583142E-2"/>
          <c:y val="2.3655913978494623E-2"/>
          <c:w val="0.89695550351288056"/>
          <c:h val="0.8494623655913978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9C-4F84-908A-D7741352B2AC}"/>
              </c:ext>
            </c:extLst>
          </c:dPt>
          <c:dPt>
            <c:idx val="1"/>
            <c:invertIfNegative val="0"/>
            <c:bubble3D val="0"/>
            <c:spPr>
              <a:solidFill>
                <a:srgbClr val="CC66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09C-4F84-908A-D7741352B2AC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09C-4F84-908A-D7741352B2A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09C-4F84-908A-D7741352B2A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09C-4F84-908A-D7741352B2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09C-4F84-908A-D7741352B2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09C-4F84-908A-D7741352B2AC}"/>
              </c:ext>
            </c:extLst>
          </c:dPt>
          <c:dLbls>
            <c:dLbl>
              <c:idx val="0"/>
              <c:layout>
                <c:manualLayout>
                  <c:x val="2.5271859268103936E-3"/>
                  <c:y val="-6.7926606434691617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C-4F84-908A-D7741352B2AC}"/>
                </c:ext>
              </c:extLst>
            </c:dLbl>
            <c:dLbl>
              <c:idx val="1"/>
              <c:layout>
                <c:manualLayout>
                  <c:x val="2.755100476682204E-3"/>
                  <c:y val="-6.8205495224103629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C-4F84-908A-D7741352B2AC}"/>
                </c:ext>
              </c:extLst>
            </c:dLbl>
            <c:dLbl>
              <c:idx val="2"/>
              <c:layout>
                <c:manualLayout>
                  <c:x val="1.0069601251175619E-2"/>
                  <c:y val="-6.0021677870587126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9C-4F84-908A-D7741352B2AC}"/>
                </c:ext>
              </c:extLst>
            </c:dLbl>
            <c:dLbl>
              <c:idx val="3"/>
              <c:layout>
                <c:manualLayout>
                  <c:x val="9.495151925169254E-3"/>
                  <c:y val="-6.5942370755284696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C-4F84-908A-D7741352B2AC}"/>
                </c:ext>
              </c:extLst>
            </c:dLbl>
            <c:dLbl>
              <c:idx val="4"/>
              <c:layout>
                <c:manualLayout>
                  <c:x val="7.7496193803131552E-3"/>
                  <c:y val="-5.357006496736133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9C-4F84-908A-D7741352B2AC}"/>
                </c:ext>
              </c:extLst>
            </c:dLbl>
            <c:dLbl>
              <c:idx val="5"/>
              <c:layout>
                <c:manualLayout>
                  <c:x val="7.1751700543066788E-3"/>
                  <c:y val="-5.0470274130306636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9C-4F84-908A-D7741352B2AC}"/>
                </c:ext>
              </c:extLst>
            </c:dLbl>
            <c:dLbl>
              <c:idx val="6"/>
              <c:layout>
                <c:manualLayout>
                  <c:x val="8.4478023751130005E-3"/>
                  <c:y val="-5.5023380628240082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9C-4F84-908A-D7741352B2AC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i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M</c:v>
                </c:pt>
                <c:pt idx="5">
                  <c:v>E</c:v>
                </c:pt>
                <c:pt idx="6">
                  <c:v>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</c:v>
                </c:pt>
                <c:pt idx="1">
                  <c:v>11</c:v>
                </c:pt>
                <c:pt idx="2">
                  <c:v>20</c:v>
                </c:pt>
                <c:pt idx="3">
                  <c:v>24</c:v>
                </c:pt>
                <c:pt idx="4">
                  <c:v>20</c:v>
                </c:pt>
                <c:pt idx="5">
                  <c:v>15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9C-4F84-908A-D7741352B2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gapDepth val="70"/>
        <c:shape val="cylinder"/>
        <c:axId val="48609152"/>
        <c:axId val="48610688"/>
        <c:axId val="0"/>
      </c:bar3DChart>
      <c:catAx>
        <c:axId val="486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61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61068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3.7470725995316159E-2"/>
              <c:y val="0.4258064516129032"/>
            </c:manualLayout>
          </c:layout>
          <c:overlay val="0"/>
          <c:spPr>
            <a:noFill/>
            <a:ln w="25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609152"/>
        <c:crosses val="autoZero"/>
        <c:crossBetween val="between"/>
        <c:majorUnit val="1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3064392022285589E-2"/>
                  <c:y val="0.13443749592860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9-4700-9525-A380D4F56CF1}"/>
                </c:ext>
              </c:extLst>
            </c:dLbl>
            <c:dLbl>
              <c:idx val="1"/>
              <c:layout>
                <c:manualLayout>
                  <c:x val="1.4697441025071289E-2"/>
                  <c:y val="0.42658051592730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9-4700-9525-A380D4F56CF1}"/>
                </c:ext>
              </c:extLst>
            </c:dLbl>
            <c:dLbl>
              <c:idx val="2"/>
              <c:layout>
                <c:manualLayout>
                  <c:x val="1.3064392022285589E-2"/>
                  <c:y val="0.32833773044101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9-4700-9525-A380D4F56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PITKÄ</c:v>
                </c:pt>
                <c:pt idx="1">
                  <c:v>LYHYT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48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9-4700-9525-A380D4F56CF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rgbClr val="0070C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63539030642687E-2"/>
                  <c:y val="0.38004445964432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9-4700-9525-A380D4F56CF1}"/>
                </c:ext>
              </c:extLst>
            </c:dLbl>
            <c:dLbl>
              <c:idx val="1"/>
              <c:layout>
                <c:manualLayout>
                  <c:x val="2.2862686038999783E-2"/>
                  <c:y val="0.42658051592730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F9-4700-9525-A380D4F56CF1}"/>
                </c:ext>
              </c:extLst>
            </c:dLbl>
            <c:dLbl>
              <c:idx val="2"/>
              <c:layout>
                <c:manualLayout>
                  <c:x val="1.6330490027856987E-2"/>
                  <c:y val="9.0486776105791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F9-4700-9525-A380D4F56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PITKÄ</c:v>
                </c:pt>
                <c:pt idx="1">
                  <c:v>LYHYT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52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F9-4700-9525-A380D4F56C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0"/>
        <c:shape val="box"/>
        <c:axId val="96447872"/>
        <c:axId val="96453760"/>
        <c:axId val="0"/>
      </c:bar3DChart>
      <c:catAx>
        <c:axId val="9644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96453760"/>
        <c:crosses val="autoZero"/>
        <c:auto val="1"/>
        <c:lblAlgn val="ctr"/>
        <c:lblOffset val="100"/>
        <c:noMultiLvlLbl val="0"/>
      </c:catAx>
      <c:valAx>
        <c:axId val="9645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447872"/>
        <c:crosses val="autoZero"/>
        <c:crossBetween val="between"/>
        <c:majorUnit val="10"/>
      </c:valAx>
    </c:plotArea>
    <c:legend>
      <c:legendPos val="b"/>
      <c:overlay val="0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c:spPr>
      <c:txPr>
        <a:bodyPr/>
        <a:lstStyle/>
        <a:p>
          <a:pPr>
            <a:defRPr b="1" i="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sideWall>
    <c:backWall>
      <c:thickness val="0"/>
      <c:spPr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backWall>
    <c:plotArea>
      <c:layout>
        <c:manualLayout>
          <c:layoutTarget val="inner"/>
          <c:xMode val="edge"/>
          <c:yMode val="edge"/>
          <c:x val="0.23668447571070828"/>
          <c:y val="2.8016969585962052E-2"/>
          <c:w val="0.76717774978273257"/>
          <c:h val="0.952162722660445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biologia</c:v>
                </c:pt>
                <c:pt idx="1">
                  <c:v>elämänkatsomust.</c:v>
                </c:pt>
                <c:pt idx="2">
                  <c:v>filosofia</c:v>
                </c:pt>
                <c:pt idx="3">
                  <c:v>fysiikka</c:v>
                </c:pt>
                <c:pt idx="4">
                  <c:v>maantiede</c:v>
                </c:pt>
                <c:pt idx="5">
                  <c:v>historia</c:v>
                </c:pt>
                <c:pt idx="6">
                  <c:v>kemia</c:v>
                </c:pt>
                <c:pt idx="7">
                  <c:v>psykologia</c:v>
                </c:pt>
                <c:pt idx="8">
                  <c:v>terveystieto</c:v>
                </c:pt>
                <c:pt idx="9">
                  <c:v>uskonto(ev.lut.)</c:v>
                </c:pt>
                <c:pt idx="10">
                  <c:v>uskonto (ort.)</c:v>
                </c:pt>
                <c:pt idx="11">
                  <c:v>yhteiskuntaoppi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68</c:v>
                </c:pt>
                <c:pt idx="1">
                  <c:v>65</c:v>
                </c:pt>
                <c:pt idx="2">
                  <c:v>55</c:v>
                </c:pt>
                <c:pt idx="3">
                  <c:v>33</c:v>
                </c:pt>
                <c:pt idx="4">
                  <c:v>48</c:v>
                </c:pt>
                <c:pt idx="5">
                  <c:v>41</c:v>
                </c:pt>
                <c:pt idx="6">
                  <c:v>52</c:v>
                </c:pt>
                <c:pt idx="7">
                  <c:v>81</c:v>
                </c:pt>
                <c:pt idx="8">
                  <c:v>70</c:v>
                </c:pt>
                <c:pt idx="9">
                  <c:v>74</c:v>
                </c:pt>
                <c:pt idx="10">
                  <c:v>65</c:v>
                </c:pt>
                <c:pt idx="1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5-4037-A41D-78BB7D7062F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biologia</c:v>
                </c:pt>
                <c:pt idx="1">
                  <c:v>elämänkatsomust.</c:v>
                </c:pt>
                <c:pt idx="2">
                  <c:v>filosofia</c:v>
                </c:pt>
                <c:pt idx="3">
                  <c:v>fysiikka</c:v>
                </c:pt>
                <c:pt idx="4">
                  <c:v>maantiede</c:v>
                </c:pt>
                <c:pt idx="5">
                  <c:v>historia</c:v>
                </c:pt>
                <c:pt idx="6">
                  <c:v>kemia</c:v>
                </c:pt>
                <c:pt idx="7">
                  <c:v>psykologia</c:v>
                </c:pt>
                <c:pt idx="8">
                  <c:v>terveystieto</c:v>
                </c:pt>
                <c:pt idx="9">
                  <c:v>uskonto(ev.lut.)</c:v>
                </c:pt>
                <c:pt idx="10">
                  <c:v>uskonto (ort.)</c:v>
                </c:pt>
                <c:pt idx="11">
                  <c:v>yhteiskuntaoppi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32</c:v>
                </c:pt>
                <c:pt idx="1">
                  <c:v>35</c:v>
                </c:pt>
                <c:pt idx="2">
                  <c:v>45</c:v>
                </c:pt>
                <c:pt idx="3">
                  <c:v>67</c:v>
                </c:pt>
                <c:pt idx="4">
                  <c:v>52</c:v>
                </c:pt>
                <c:pt idx="5">
                  <c:v>59</c:v>
                </c:pt>
                <c:pt idx="6">
                  <c:v>48</c:v>
                </c:pt>
                <c:pt idx="7">
                  <c:v>19</c:v>
                </c:pt>
                <c:pt idx="8">
                  <c:v>30</c:v>
                </c:pt>
                <c:pt idx="9">
                  <c:v>26</c:v>
                </c:pt>
                <c:pt idx="10">
                  <c:v>35</c:v>
                </c:pt>
                <c:pt idx="1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5-4037-A41D-78BB7D7062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"/>
        <c:gapDepth val="0"/>
        <c:shape val="cylinder"/>
        <c:axId val="115456640"/>
        <c:axId val="115458432"/>
        <c:axId val="0"/>
      </c:bar3DChart>
      <c:catAx>
        <c:axId val="1154566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115458432"/>
        <c:crosses val="autoZero"/>
        <c:auto val="1"/>
        <c:lblAlgn val="ctr"/>
        <c:lblOffset val="100"/>
        <c:noMultiLvlLbl val="0"/>
      </c:catAx>
      <c:valAx>
        <c:axId val="115458432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one"/>
        <c:crossAx val="11545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364052930883637"/>
          <c:y val="0.93044662610418338"/>
          <c:w val="0.25605216535433073"/>
          <c:h val="6.4935185360269612E-2"/>
        </c:manualLayout>
      </c:layout>
      <c:overlay val="1"/>
      <c:spPr>
        <a:solidFill>
          <a:schemeClr val="bg1">
            <a:lumMod val="75000"/>
          </a:schemeClr>
        </a:solidFill>
        <a:ln w="25400">
          <a:solidFill>
            <a:schemeClr val="bg2">
              <a:lumMod val="60000"/>
              <a:lumOff val="40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203200" dist="165100" dir="5400000" sx="1000" sy="1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20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1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9-4C64-8A2E-35AB737B1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biologia</c:v>
                </c:pt>
                <c:pt idx="1">
                  <c:v>elämänkatsomust.</c:v>
                </c:pt>
                <c:pt idx="2">
                  <c:v>filosofia</c:v>
                </c:pt>
                <c:pt idx="3">
                  <c:v>fysiikka</c:v>
                </c:pt>
                <c:pt idx="4">
                  <c:v>maantiede</c:v>
                </c:pt>
                <c:pt idx="5">
                  <c:v>historia</c:v>
                </c:pt>
                <c:pt idx="6">
                  <c:v>kemia</c:v>
                </c:pt>
                <c:pt idx="7">
                  <c:v>psykologia</c:v>
                </c:pt>
                <c:pt idx="8">
                  <c:v>terveystieto</c:v>
                </c:pt>
                <c:pt idx="9">
                  <c:v>uskonto(ev.lut.)</c:v>
                </c:pt>
                <c:pt idx="10">
                  <c:v>uskonto(ort.)</c:v>
                </c:pt>
                <c:pt idx="11">
                  <c:v>yhteiskuntaoppi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8869</c:v>
                </c:pt>
                <c:pt idx="1">
                  <c:v>208</c:v>
                </c:pt>
                <c:pt idx="2">
                  <c:v>1182</c:v>
                </c:pt>
                <c:pt idx="3">
                  <c:v>6669</c:v>
                </c:pt>
                <c:pt idx="4">
                  <c:v>4314</c:v>
                </c:pt>
                <c:pt idx="5">
                  <c:v>6683</c:v>
                </c:pt>
                <c:pt idx="6">
                  <c:v>7452</c:v>
                </c:pt>
                <c:pt idx="7">
                  <c:v>8547</c:v>
                </c:pt>
                <c:pt idx="8">
                  <c:v>14345</c:v>
                </c:pt>
                <c:pt idx="9">
                  <c:v>2324</c:v>
                </c:pt>
                <c:pt idx="10">
                  <c:v>23</c:v>
                </c:pt>
                <c:pt idx="11">
                  <c:v>8794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9-4C64-8A2E-35AB737B1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541888"/>
        <c:axId val="115548928"/>
        <c:axId val="0"/>
      </c:bar3DChart>
      <c:catAx>
        <c:axId val="115541888"/>
        <c:scaling>
          <c:orientation val="maxMin"/>
        </c:scaling>
        <c:delete val="0"/>
        <c:axPos val="l"/>
        <c:numFmt formatCode="General" sourceLinked="0"/>
        <c:majorTickMark val="in"/>
        <c:minorTickMark val="none"/>
        <c:tickLblPos val="nextTo"/>
        <c:crossAx val="115548928"/>
        <c:crosses val="autoZero"/>
        <c:auto val="1"/>
        <c:lblAlgn val="ctr"/>
        <c:lblOffset val="50"/>
        <c:noMultiLvlLbl val="0"/>
      </c:catAx>
      <c:valAx>
        <c:axId val="115548928"/>
        <c:scaling>
          <c:orientation val="minMax"/>
          <c:max val="16000"/>
        </c:scaling>
        <c:delete val="0"/>
        <c:axPos val="t"/>
        <c:majorGridlines/>
        <c:numFmt formatCode="General" sourceLinked="1"/>
        <c:majorTickMark val="none"/>
        <c:minorTickMark val="none"/>
        <c:tickLblPos val="none"/>
        <c:crossAx val="11554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32300" custScaleY="32493" custRadScaleRad="152696" custRadScaleInc="43">
        <dgm:presLayoutVars>
          <dgm:bulletEnabled val="1"/>
        </dgm:presLayoutVars>
      </dgm:prSet>
      <dgm:spPr/>
    </dgm:pt>
  </dgm:ptLst>
  <dgm:cxnLst>
    <dgm:cxn modelId="{0D33B31B-F1F4-4E73-9A3A-6C6ADC2D924F}" type="presOf" srcId="{51232223-E57C-4B18-8F06-17CAE1DAD6B5}" destId="{CC1B2D01-42C3-48C8-9D51-774582E04EB6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66418BF8-0188-4763-9274-464A50CB882A}" type="presOf" srcId="{E84E747B-EFCD-4F15-8109-CC59B9A438D3}" destId="{8CA9BE66-56A5-42C5-9AE4-B4AF71F42A8B}" srcOrd="0" destOrd="0" presId="urn:microsoft.com/office/officeart/2005/8/layout/cycle3"/>
    <dgm:cxn modelId="{F10D6661-CDA2-48CC-A4E4-2F577389DBA4}" type="presParOf" srcId="{8CA9BE66-56A5-42C5-9AE4-B4AF71F42A8B}" destId="{32345175-60AF-4BD9-862F-58627BF4C63A}" srcOrd="0" destOrd="0" presId="urn:microsoft.com/office/officeart/2005/8/layout/cycle3"/>
    <dgm:cxn modelId="{B4D89B97-A7A3-472E-9C6B-AFB6FA110B1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5583" custRadScaleInc="270030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B468ED00-7AF5-426F-A494-381AB5B58437}" type="presOf" srcId="{A5A1C326-8DDE-4616-BFD5-6A74AC309388}" destId="{B8F191ED-329B-4B75-BB98-DBA9231E2D67}" srcOrd="0" destOrd="0" presId="urn:microsoft.com/office/officeart/2005/8/layout/cycle3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B043D15B-A833-474B-A757-5F8CD16CAEA0}" type="presOf" srcId="{69567BEC-B8CE-4E8E-B35D-9E130E67FE8E}" destId="{C59D3659-5614-4091-ACF2-EA50ADC5290B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3758B451-7C1A-4254-90F7-CB7FEE65C7F7}" type="presOf" srcId="{09822B27-C0D6-4071-A0A0-B5C98846DE2F}" destId="{70239A5A-1754-47AF-87FC-25B943BD1110}" srcOrd="0" destOrd="0" presId="urn:microsoft.com/office/officeart/2005/8/layout/cycle3"/>
    <dgm:cxn modelId="{5C1D8082-96AC-4FBE-A014-DFAF9289483A}" type="presOf" srcId="{4C0EE02A-E1AA-402B-B311-646C912A7D0E}" destId="{22FDA2C6-D5AB-4939-B357-134226132EE5}" srcOrd="0" destOrd="0" presId="urn:microsoft.com/office/officeart/2005/8/layout/cycle3"/>
    <dgm:cxn modelId="{3ED44690-218F-484A-AB22-4BADF59FAE5B}" type="presOf" srcId="{E84E747B-EFCD-4F15-8109-CC59B9A438D3}" destId="{8CA9BE66-56A5-42C5-9AE4-B4AF71F42A8B}" srcOrd="0" destOrd="0" presId="urn:microsoft.com/office/officeart/2005/8/layout/cycle3"/>
    <dgm:cxn modelId="{9E3221C7-8E00-4839-A2E8-6FC6495A54BF}" type="presOf" srcId="{D58CE2A2-AA47-4A57-A952-5DBE21306021}" destId="{B0AA3EB4-DED7-48C6-8290-31E09AEB3445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1ADD3BE4-48F9-4D0F-9E62-A1E52F251A4A}" type="presOf" srcId="{51232223-E57C-4B18-8F06-17CAE1DAD6B5}" destId="{CC1B2D01-42C3-48C8-9D51-774582E04EB6}" srcOrd="0" destOrd="0" presId="urn:microsoft.com/office/officeart/2005/8/layout/cycle3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C2EDD085-1C3C-45C7-9C93-7442DF85B593}" type="presParOf" srcId="{8CA9BE66-56A5-42C5-9AE4-B4AF71F42A8B}" destId="{32345175-60AF-4BD9-862F-58627BF4C63A}" srcOrd="0" destOrd="0" presId="urn:microsoft.com/office/officeart/2005/8/layout/cycle3"/>
    <dgm:cxn modelId="{74300DF5-05F7-490E-92D2-77CE4A661B0F}" type="presParOf" srcId="{32345175-60AF-4BD9-862F-58627BF4C63A}" destId="{CC1B2D01-42C3-48C8-9D51-774582E04EB6}" srcOrd="0" destOrd="0" presId="urn:microsoft.com/office/officeart/2005/8/layout/cycle3"/>
    <dgm:cxn modelId="{E3E66E65-B8A3-4D9F-9C6C-4AF1B9D2492B}" type="presParOf" srcId="{32345175-60AF-4BD9-862F-58627BF4C63A}" destId="{C59D3659-5614-4091-ACF2-EA50ADC5290B}" srcOrd="1" destOrd="0" presId="urn:microsoft.com/office/officeart/2005/8/layout/cycle3"/>
    <dgm:cxn modelId="{A44EE055-4E7E-451A-9293-1F78338E941A}" type="presParOf" srcId="{32345175-60AF-4BD9-862F-58627BF4C63A}" destId="{B8F191ED-329B-4B75-BB98-DBA9231E2D67}" srcOrd="2" destOrd="0" presId="urn:microsoft.com/office/officeart/2005/8/layout/cycle3"/>
    <dgm:cxn modelId="{EA823886-BF93-4704-8A25-CAAF65A0B47B}" type="presParOf" srcId="{32345175-60AF-4BD9-862F-58627BF4C63A}" destId="{70239A5A-1754-47AF-87FC-25B943BD1110}" srcOrd="3" destOrd="0" presId="urn:microsoft.com/office/officeart/2005/8/layout/cycle3"/>
    <dgm:cxn modelId="{AA2AD66A-6C32-4AA9-BD68-FB00DF67A972}" type="presParOf" srcId="{32345175-60AF-4BD9-862F-58627BF4C63A}" destId="{B0AA3EB4-DED7-48C6-8290-31E09AEB3445}" srcOrd="4" destOrd="0" presId="urn:microsoft.com/office/officeart/2005/8/layout/cycle3"/>
    <dgm:cxn modelId="{6976D81D-5F36-4773-8529-5D36A2DBB6D5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50719" custRadScaleInc="272372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D7A1F960-0337-4B31-BAD6-7E2EDC536D09}" type="presOf" srcId="{4C0EE02A-E1AA-402B-B311-646C912A7D0E}" destId="{22FDA2C6-D5AB-4939-B357-134226132EE5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DE05D16C-5425-464A-88A6-45CEF3A6ABBD}" type="presOf" srcId="{D58CE2A2-AA47-4A57-A952-5DBE21306021}" destId="{B0AA3EB4-DED7-48C6-8290-31E09AEB3445}" srcOrd="0" destOrd="0" presId="urn:microsoft.com/office/officeart/2005/8/layout/cycle3"/>
    <dgm:cxn modelId="{D2B9B3AE-6048-4D3D-99F6-E04D5F3EA96B}" type="presOf" srcId="{09822B27-C0D6-4071-A0A0-B5C98846DE2F}" destId="{70239A5A-1754-47AF-87FC-25B943BD1110}" srcOrd="0" destOrd="0" presId="urn:microsoft.com/office/officeart/2005/8/layout/cycle3"/>
    <dgm:cxn modelId="{7C6915D5-91C2-4AD7-9DC4-F23A50B4499B}" type="presOf" srcId="{51232223-E57C-4B18-8F06-17CAE1DAD6B5}" destId="{CC1B2D01-42C3-48C8-9D51-774582E04EB6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8E47DE4-D4E3-4F51-92B3-A822FCF37A64}" type="presOf" srcId="{A5A1C326-8DDE-4616-BFD5-6A74AC309388}" destId="{B8F191ED-329B-4B75-BB98-DBA9231E2D67}" srcOrd="0" destOrd="0" presId="urn:microsoft.com/office/officeart/2005/8/layout/cycle3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9E0410EF-0146-44F3-A09F-708B735C6008}" type="presOf" srcId="{E84E747B-EFCD-4F15-8109-CC59B9A438D3}" destId="{8CA9BE66-56A5-42C5-9AE4-B4AF71F42A8B}" srcOrd="0" destOrd="0" presId="urn:microsoft.com/office/officeart/2005/8/layout/cycle3"/>
    <dgm:cxn modelId="{669483EF-5755-4162-9088-3ED3AF955B9E}" type="presOf" srcId="{69567BEC-B8CE-4E8E-B35D-9E130E67FE8E}" destId="{C59D3659-5614-4091-ACF2-EA50ADC5290B}" srcOrd="0" destOrd="0" presId="urn:microsoft.com/office/officeart/2005/8/layout/cycle3"/>
    <dgm:cxn modelId="{FC7CE692-6AB6-4580-9423-45AEC7A0A4B2}" type="presParOf" srcId="{8CA9BE66-56A5-42C5-9AE4-B4AF71F42A8B}" destId="{32345175-60AF-4BD9-862F-58627BF4C63A}" srcOrd="0" destOrd="0" presId="urn:microsoft.com/office/officeart/2005/8/layout/cycle3"/>
    <dgm:cxn modelId="{F2B53D9F-6BF1-4D22-B761-2C55ECF5E7F5}" type="presParOf" srcId="{32345175-60AF-4BD9-862F-58627BF4C63A}" destId="{CC1B2D01-42C3-48C8-9D51-774582E04EB6}" srcOrd="0" destOrd="0" presId="urn:microsoft.com/office/officeart/2005/8/layout/cycle3"/>
    <dgm:cxn modelId="{3AAA5553-B3E6-459B-94A5-BF1EB2A60E45}" type="presParOf" srcId="{32345175-60AF-4BD9-862F-58627BF4C63A}" destId="{C59D3659-5614-4091-ACF2-EA50ADC5290B}" srcOrd="1" destOrd="0" presId="urn:microsoft.com/office/officeart/2005/8/layout/cycle3"/>
    <dgm:cxn modelId="{6C9F897E-9C27-4018-B8ED-58967012B61C}" type="presParOf" srcId="{32345175-60AF-4BD9-862F-58627BF4C63A}" destId="{B8F191ED-329B-4B75-BB98-DBA9231E2D67}" srcOrd="2" destOrd="0" presId="urn:microsoft.com/office/officeart/2005/8/layout/cycle3"/>
    <dgm:cxn modelId="{06388D42-A5F4-4CE0-B6BA-9104A6F42320}" type="presParOf" srcId="{32345175-60AF-4BD9-862F-58627BF4C63A}" destId="{70239A5A-1754-47AF-87FC-25B943BD1110}" srcOrd="3" destOrd="0" presId="urn:microsoft.com/office/officeart/2005/8/layout/cycle3"/>
    <dgm:cxn modelId="{26ECC1F5-83FC-493A-9085-2ED4E1D0E00F}" type="presParOf" srcId="{32345175-60AF-4BD9-862F-58627BF4C63A}" destId="{B0AA3EB4-DED7-48C6-8290-31E09AEB3445}" srcOrd="4" destOrd="0" presId="urn:microsoft.com/office/officeart/2005/8/layout/cycle3"/>
    <dgm:cxn modelId="{C9782474-B0DC-4A38-BB51-915B394954E8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6935" custRadScaleInc="-1388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1190" custRadScaleInc="270501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2485" custRadScaleInc="-202677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B6E2BA1F-C28E-4FF2-AC5D-0F06F4AC6CB4}" type="presOf" srcId="{E84E747B-EFCD-4F15-8109-CC59B9A438D3}" destId="{8CA9BE66-56A5-42C5-9AE4-B4AF71F42A8B}" srcOrd="0" destOrd="0" presId="urn:microsoft.com/office/officeart/2005/8/layout/cycle3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F9A14D5C-99CB-4597-8276-434E1791DBB0}" type="presOf" srcId="{D58CE2A2-AA47-4A57-A952-5DBE21306021}" destId="{B0AA3EB4-DED7-48C6-8290-31E09AEB3445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5A283B66-C811-4093-B9FD-38D7952FED7B}" type="presOf" srcId="{4C0EE02A-E1AA-402B-B311-646C912A7D0E}" destId="{22FDA2C6-D5AB-4939-B357-134226132EE5}" srcOrd="0" destOrd="0" presId="urn:microsoft.com/office/officeart/2005/8/layout/cycle3"/>
    <dgm:cxn modelId="{01EFEF57-81EF-4C2C-B1C8-164EBF741CB1}" type="presOf" srcId="{51232223-E57C-4B18-8F06-17CAE1DAD6B5}" destId="{CC1B2D01-42C3-48C8-9D51-774582E04EB6}" srcOrd="0" destOrd="0" presId="urn:microsoft.com/office/officeart/2005/8/layout/cycle3"/>
    <dgm:cxn modelId="{BF10417F-3F0E-45A8-BE81-682430DFA077}" type="presOf" srcId="{69567BEC-B8CE-4E8E-B35D-9E130E67FE8E}" destId="{C59D3659-5614-4091-ACF2-EA50ADC5290B}" srcOrd="0" destOrd="0" presId="urn:microsoft.com/office/officeart/2005/8/layout/cycle3"/>
    <dgm:cxn modelId="{1FB288BC-6D87-41C0-A16C-9393AD06258F}" type="presOf" srcId="{09822B27-C0D6-4071-A0A0-B5C98846DE2F}" destId="{70239A5A-1754-47AF-87FC-25B943BD1110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7C380BFC-620A-49ED-8E7A-1A4EE4288E68}" type="presOf" srcId="{A5A1C326-8DDE-4616-BFD5-6A74AC309388}" destId="{B8F191ED-329B-4B75-BB98-DBA9231E2D67}" srcOrd="0" destOrd="0" presId="urn:microsoft.com/office/officeart/2005/8/layout/cycle3"/>
    <dgm:cxn modelId="{B1AFFF9B-B7D7-4A34-8FD7-9CF4BD9661C6}" type="presParOf" srcId="{8CA9BE66-56A5-42C5-9AE4-B4AF71F42A8B}" destId="{32345175-60AF-4BD9-862F-58627BF4C63A}" srcOrd="0" destOrd="0" presId="urn:microsoft.com/office/officeart/2005/8/layout/cycle3"/>
    <dgm:cxn modelId="{0071B4D9-C8AD-41D6-B75A-9DFF254CB962}" type="presParOf" srcId="{32345175-60AF-4BD9-862F-58627BF4C63A}" destId="{CC1B2D01-42C3-48C8-9D51-774582E04EB6}" srcOrd="0" destOrd="0" presId="urn:microsoft.com/office/officeart/2005/8/layout/cycle3"/>
    <dgm:cxn modelId="{2B0FB1C4-76EF-4D52-B93F-D14AF6753CCF}" type="presParOf" srcId="{32345175-60AF-4BD9-862F-58627BF4C63A}" destId="{C59D3659-5614-4091-ACF2-EA50ADC5290B}" srcOrd="1" destOrd="0" presId="urn:microsoft.com/office/officeart/2005/8/layout/cycle3"/>
    <dgm:cxn modelId="{AC3DCFC1-A4CD-405E-A021-D1BA7C854D4C}" type="presParOf" srcId="{32345175-60AF-4BD9-862F-58627BF4C63A}" destId="{B8F191ED-329B-4B75-BB98-DBA9231E2D67}" srcOrd="2" destOrd="0" presId="urn:microsoft.com/office/officeart/2005/8/layout/cycle3"/>
    <dgm:cxn modelId="{0C8A8E63-8563-4802-81AA-97755C5E32E6}" type="presParOf" srcId="{32345175-60AF-4BD9-862F-58627BF4C63A}" destId="{70239A5A-1754-47AF-87FC-25B943BD1110}" srcOrd="3" destOrd="0" presId="urn:microsoft.com/office/officeart/2005/8/layout/cycle3"/>
    <dgm:cxn modelId="{F426CDCF-DA1B-4B5E-A8B4-9CF259992A7A}" type="presParOf" srcId="{32345175-60AF-4BD9-862F-58627BF4C63A}" destId="{B0AA3EB4-DED7-48C6-8290-31E09AEB3445}" srcOrd="4" destOrd="0" presId="urn:microsoft.com/office/officeart/2005/8/layout/cycle3"/>
    <dgm:cxn modelId="{37142C8B-52DF-4040-A1BA-9D7A14AFE94C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68626-5802-4B5A-B8E0-AD7912AC365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540C2F8-C1A1-4374-B555-FF94A3952708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8245520C-69FB-4F9B-9C5B-FA543226481C}" type="par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D34B318-06C6-4E34-8864-D5B7F36E120A}" type="sib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CA0F8300-11F8-4DC0-AFCF-A85D7DE05889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	</a:t>
          </a:r>
        </a:p>
      </dgm:t>
    </dgm:pt>
    <dgm:pt modelId="{8E371B59-459E-49BF-8AC2-C99EE0103A23}" type="par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5704F251-D142-4B49-BE56-24786AB9DE03}" type="sib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589C872-3E90-4590-93FD-3BC2DFB0DB74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3C07DA43-8DCC-40B8-95AA-4A1CACFB59AB}" type="par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91C4BBC-F303-4DF9-A162-4A7AF276A539}" type="sib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2EB9F1F-3255-4EE9-9849-987EDCCCBB5D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</a:t>
          </a:r>
        </a:p>
      </dgm:t>
    </dgm:pt>
    <dgm:pt modelId="{5CDF9A13-35C2-4F95-8A7C-C4F6536FCEF1}" type="par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7157D01-A530-4A6F-9F21-520808968C25}" type="sib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DC75F36B-AECE-4EDF-B321-58DCD311038C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01486192-3E9C-4AAF-9C0E-4E35DD1D2786}" type="par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42F5EA1-54CE-41F0-ACF0-B16D626F3CD9}" type="sib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61FDEE23-9EB8-4353-9663-99A8F989C9D1}" type="pres">
      <dgm:prSet presAssocID="{5D068626-5802-4B5A-B8E0-AD7912AC3651}" presName="Name0" presStyleCnt="0">
        <dgm:presLayoutVars>
          <dgm:dir/>
          <dgm:resizeHandles val="exact"/>
        </dgm:presLayoutVars>
      </dgm:prSet>
      <dgm:spPr/>
    </dgm:pt>
    <dgm:pt modelId="{C4A41EFF-2930-4E02-93AC-655F5BB5279E}" type="pres">
      <dgm:prSet presAssocID="{0540C2F8-C1A1-4374-B555-FF94A3952708}" presName="Name5" presStyleLbl="vennNode1" presStyleIdx="0" presStyleCnt="5" custLinFactX="-59218" custLinFactNeighborX="-100000" custLinFactNeighborY="-57">
        <dgm:presLayoutVars>
          <dgm:bulletEnabled val="1"/>
        </dgm:presLayoutVars>
      </dgm:prSet>
      <dgm:spPr/>
    </dgm:pt>
    <dgm:pt modelId="{B3951E7D-75C4-4540-B976-031845E23A95}" type="pres">
      <dgm:prSet presAssocID="{FD34B318-06C6-4E34-8864-D5B7F36E120A}" presName="space" presStyleCnt="0"/>
      <dgm:spPr/>
    </dgm:pt>
    <dgm:pt modelId="{515F2085-174E-4696-9FB8-F007721744F6}" type="pres">
      <dgm:prSet presAssocID="{CA0F8300-11F8-4DC0-AFCF-A85D7DE05889}" presName="Name5" presStyleLbl="vennNode1" presStyleIdx="1" presStyleCnt="5" custLinFactX="-171" custLinFactNeighborX="-100000" custLinFactNeighborY="-57">
        <dgm:presLayoutVars>
          <dgm:bulletEnabled val="1"/>
        </dgm:presLayoutVars>
      </dgm:prSet>
      <dgm:spPr/>
    </dgm:pt>
    <dgm:pt modelId="{D716B697-D1DB-4CDB-970A-C25D9B8B371A}" type="pres">
      <dgm:prSet presAssocID="{5704F251-D142-4B49-BE56-24786AB9DE03}" presName="space" presStyleCnt="0"/>
      <dgm:spPr/>
    </dgm:pt>
    <dgm:pt modelId="{91E1DAE3-2511-42FF-884D-ADBB867A8F5F}" type="pres">
      <dgm:prSet presAssocID="{A589C872-3E90-4590-93FD-3BC2DFB0DB74}" presName="Name5" presStyleLbl="vennNode1" presStyleIdx="2" presStyleCnt="5">
        <dgm:presLayoutVars>
          <dgm:bulletEnabled val="1"/>
        </dgm:presLayoutVars>
      </dgm:prSet>
      <dgm:spPr/>
    </dgm:pt>
    <dgm:pt modelId="{07D44F47-C034-463E-BB89-91105A09DB32}" type="pres">
      <dgm:prSet presAssocID="{091C4BBC-F303-4DF9-A162-4A7AF276A539}" presName="space" presStyleCnt="0"/>
      <dgm:spPr/>
    </dgm:pt>
    <dgm:pt modelId="{2489F23B-8DA4-4259-8FD7-368A096CADC3}" type="pres">
      <dgm:prSet presAssocID="{02EB9F1F-3255-4EE9-9849-987EDCCCBB5D}" presName="Name5" presStyleLbl="vennNode1" presStyleIdx="3" presStyleCnt="5" custLinFactX="33428" custLinFactNeighborX="100000" custLinFactNeighborY="-57">
        <dgm:presLayoutVars>
          <dgm:bulletEnabled val="1"/>
        </dgm:presLayoutVars>
      </dgm:prSet>
      <dgm:spPr/>
    </dgm:pt>
    <dgm:pt modelId="{ABA424BF-2473-48A1-B171-14D3FE151C4E}" type="pres">
      <dgm:prSet presAssocID="{A7157D01-A530-4A6F-9F21-520808968C25}" presName="space" presStyleCnt="0"/>
      <dgm:spPr/>
    </dgm:pt>
    <dgm:pt modelId="{3468B273-B785-401D-9B2A-BB38906028F3}" type="pres">
      <dgm:prSet presAssocID="{DC75F36B-AECE-4EDF-B321-58DCD311038C}" presName="Name5" presStyleLbl="vennNode1" presStyleIdx="4" presStyleCnt="5" custLinFactX="53543" custLinFactNeighborX="100000" custLinFactNeighborY="-57">
        <dgm:presLayoutVars>
          <dgm:bulletEnabled val="1"/>
        </dgm:presLayoutVars>
      </dgm:prSet>
      <dgm:spPr/>
    </dgm:pt>
  </dgm:ptLst>
  <dgm:cxnLst>
    <dgm:cxn modelId="{6358EC25-4343-458E-8C5C-EEC50F50D9A3}" type="presOf" srcId="{5D068626-5802-4B5A-B8E0-AD7912AC3651}" destId="{61FDEE23-9EB8-4353-9663-99A8F989C9D1}" srcOrd="0" destOrd="0" presId="urn:microsoft.com/office/officeart/2005/8/layout/venn3"/>
    <dgm:cxn modelId="{5FDE953B-B735-46B6-B62A-871095FFA460}" srcId="{5D068626-5802-4B5A-B8E0-AD7912AC3651}" destId="{02EB9F1F-3255-4EE9-9849-987EDCCCBB5D}" srcOrd="3" destOrd="0" parTransId="{5CDF9A13-35C2-4F95-8A7C-C4F6536FCEF1}" sibTransId="{A7157D01-A530-4A6F-9F21-520808968C25}"/>
    <dgm:cxn modelId="{9A0F2242-5AA7-48CD-A7B3-463C3D56A93E}" srcId="{5D068626-5802-4B5A-B8E0-AD7912AC3651}" destId="{A589C872-3E90-4590-93FD-3BC2DFB0DB74}" srcOrd="2" destOrd="0" parTransId="{3C07DA43-8DCC-40B8-95AA-4A1CACFB59AB}" sibTransId="{091C4BBC-F303-4DF9-A162-4A7AF276A539}"/>
    <dgm:cxn modelId="{163D8943-0138-4043-9DB9-DAB2BE5E7618}" srcId="{5D068626-5802-4B5A-B8E0-AD7912AC3651}" destId="{CA0F8300-11F8-4DC0-AFCF-A85D7DE05889}" srcOrd="1" destOrd="0" parTransId="{8E371B59-459E-49BF-8AC2-C99EE0103A23}" sibTransId="{5704F251-D142-4B49-BE56-24786AB9DE03}"/>
    <dgm:cxn modelId="{2D47EF70-94D0-4CEB-A847-4E0848A0066E}" type="presOf" srcId="{0540C2F8-C1A1-4374-B555-FF94A3952708}" destId="{C4A41EFF-2930-4E02-93AC-655F5BB5279E}" srcOrd="0" destOrd="0" presId="urn:microsoft.com/office/officeart/2005/8/layout/venn3"/>
    <dgm:cxn modelId="{772FFB51-CE1C-4592-A86C-20FDC9D0702B}" type="presOf" srcId="{02EB9F1F-3255-4EE9-9849-987EDCCCBB5D}" destId="{2489F23B-8DA4-4259-8FD7-368A096CADC3}" srcOrd="0" destOrd="0" presId="urn:microsoft.com/office/officeart/2005/8/layout/venn3"/>
    <dgm:cxn modelId="{BD99E58A-F5FB-45AF-AF97-471198E51679}" srcId="{5D068626-5802-4B5A-B8E0-AD7912AC3651}" destId="{DC75F36B-AECE-4EDF-B321-58DCD311038C}" srcOrd="4" destOrd="0" parTransId="{01486192-3E9C-4AAF-9C0E-4E35DD1D2786}" sibTransId="{F42F5EA1-54CE-41F0-ACF0-B16D626F3CD9}"/>
    <dgm:cxn modelId="{CD7945B9-7819-410E-983C-40D87C1DA3CE}" type="presOf" srcId="{A589C872-3E90-4590-93FD-3BC2DFB0DB74}" destId="{91E1DAE3-2511-42FF-884D-ADBB867A8F5F}" srcOrd="0" destOrd="0" presId="urn:microsoft.com/office/officeart/2005/8/layout/venn3"/>
    <dgm:cxn modelId="{B96D90C4-A01F-4431-8432-A7AA1D6BB453}" type="presOf" srcId="{DC75F36B-AECE-4EDF-B321-58DCD311038C}" destId="{3468B273-B785-401D-9B2A-BB38906028F3}" srcOrd="0" destOrd="0" presId="urn:microsoft.com/office/officeart/2005/8/layout/venn3"/>
    <dgm:cxn modelId="{0A3F9DF6-6735-49BE-9E88-D02BE727A699}" srcId="{5D068626-5802-4B5A-B8E0-AD7912AC3651}" destId="{0540C2F8-C1A1-4374-B555-FF94A3952708}" srcOrd="0" destOrd="0" parTransId="{8245520C-69FB-4F9B-9C5B-FA543226481C}" sibTransId="{FD34B318-06C6-4E34-8864-D5B7F36E120A}"/>
    <dgm:cxn modelId="{F1BCEAFB-710F-4BDC-86D7-CA6DB4A6CD42}" type="presOf" srcId="{CA0F8300-11F8-4DC0-AFCF-A85D7DE05889}" destId="{515F2085-174E-4696-9FB8-F007721744F6}" srcOrd="0" destOrd="0" presId="urn:microsoft.com/office/officeart/2005/8/layout/venn3"/>
    <dgm:cxn modelId="{9B8FCE49-C649-408F-B03B-C24C2FDD92EE}" type="presParOf" srcId="{61FDEE23-9EB8-4353-9663-99A8F989C9D1}" destId="{C4A41EFF-2930-4E02-93AC-655F5BB5279E}" srcOrd="0" destOrd="0" presId="urn:microsoft.com/office/officeart/2005/8/layout/venn3"/>
    <dgm:cxn modelId="{BB18ECE4-1F22-4364-9105-58BD68583A22}" type="presParOf" srcId="{61FDEE23-9EB8-4353-9663-99A8F989C9D1}" destId="{B3951E7D-75C4-4540-B976-031845E23A95}" srcOrd="1" destOrd="0" presId="urn:microsoft.com/office/officeart/2005/8/layout/venn3"/>
    <dgm:cxn modelId="{659C104F-651D-4CB4-8142-017BAE3E758E}" type="presParOf" srcId="{61FDEE23-9EB8-4353-9663-99A8F989C9D1}" destId="{515F2085-174E-4696-9FB8-F007721744F6}" srcOrd="2" destOrd="0" presId="urn:microsoft.com/office/officeart/2005/8/layout/venn3"/>
    <dgm:cxn modelId="{B0D30BBD-8E3C-4716-865F-243D41C04157}" type="presParOf" srcId="{61FDEE23-9EB8-4353-9663-99A8F989C9D1}" destId="{D716B697-D1DB-4CDB-970A-C25D9B8B371A}" srcOrd="3" destOrd="0" presId="urn:microsoft.com/office/officeart/2005/8/layout/venn3"/>
    <dgm:cxn modelId="{9483F31B-2305-40BB-A365-5884CD1ED66C}" type="presParOf" srcId="{61FDEE23-9EB8-4353-9663-99A8F989C9D1}" destId="{91E1DAE3-2511-42FF-884D-ADBB867A8F5F}" srcOrd="4" destOrd="0" presId="urn:microsoft.com/office/officeart/2005/8/layout/venn3"/>
    <dgm:cxn modelId="{551F3238-E45D-450B-96E5-0B8F084F273A}" type="presParOf" srcId="{61FDEE23-9EB8-4353-9663-99A8F989C9D1}" destId="{07D44F47-C034-463E-BB89-91105A09DB32}" srcOrd="5" destOrd="0" presId="urn:microsoft.com/office/officeart/2005/8/layout/venn3"/>
    <dgm:cxn modelId="{85A13463-F3F0-476C-A03C-BB4894417581}" type="presParOf" srcId="{61FDEE23-9EB8-4353-9663-99A8F989C9D1}" destId="{2489F23B-8DA4-4259-8FD7-368A096CADC3}" srcOrd="6" destOrd="0" presId="urn:microsoft.com/office/officeart/2005/8/layout/venn3"/>
    <dgm:cxn modelId="{0BC69608-1785-4142-9D49-8F88629DD2A7}" type="presParOf" srcId="{61FDEE23-9EB8-4353-9663-99A8F989C9D1}" destId="{ABA424BF-2473-48A1-B171-14D3FE151C4E}" srcOrd="7" destOrd="0" presId="urn:microsoft.com/office/officeart/2005/8/layout/venn3"/>
    <dgm:cxn modelId="{A2ED46A7-FF2C-4D3D-9A67-3822A346E6F8}" type="presParOf" srcId="{61FDEE23-9EB8-4353-9663-99A8F989C9D1}" destId="{3468B273-B785-401D-9B2A-BB38906028F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2DD9D-A053-4305-93EB-D140BD149DB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60016-3224-4852-8DF2-A11B656823BD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i+</a:t>
          </a:r>
        </a:p>
      </dgm:t>
    </dgm:pt>
    <dgm:pt modelId="{76C3F512-40D7-4A63-A034-E6DD831A03D8}" type="parTrans" cxnId="{1908FE05-0FD7-4634-BA2F-F0801756C631}">
      <dgm:prSet/>
      <dgm:spPr/>
      <dgm:t>
        <a:bodyPr/>
        <a:lstStyle/>
        <a:p>
          <a:endParaRPr lang="fi-FI"/>
        </a:p>
      </dgm:t>
    </dgm:pt>
    <dgm:pt modelId="{7DD3B08B-4591-4A64-9F6E-66337F0F0C69}" type="sibTrans" cxnId="{1908FE05-0FD7-4634-BA2F-F0801756C631}">
      <dgm:prSet/>
      <dgm:spPr/>
      <dgm:t>
        <a:bodyPr/>
        <a:lstStyle/>
        <a:p>
          <a:endParaRPr lang="fi-FI"/>
        </a:p>
      </dgm:t>
    </dgm:pt>
    <dgm:pt modelId="{9B645178-7197-44CA-8F2E-48AEAB919049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12 </a:t>
          </a:r>
          <a:r>
            <a:rPr lang="fi-FI" b="1" dirty="0" err="1"/>
            <a:t>pist</a:t>
          </a:r>
          <a:r>
            <a:rPr lang="fi-FI" b="1" dirty="0"/>
            <a:t>.</a:t>
          </a:r>
        </a:p>
      </dgm:t>
    </dgm:pt>
    <dgm:pt modelId="{6EFA2A00-E64B-4CCD-812E-D7DC2715C803}" type="parTrans" cxnId="{7862710A-B303-4944-896F-B7477D74E064}">
      <dgm:prSet/>
      <dgm:spPr/>
      <dgm:t>
        <a:bodyPr/>
        <a:lstStyle/>
        <a:p>
          <a:endParaRPr lang="fi-FI"/>
        </a:p>
      </dgm:t>
    </dgm:pt>
    <dgm:pt modelId="{214D226C-FE74-4F33-BE4B-0F66A17A23F8}" type="sibTrans" cxnId="{7862710A-B303-4944-896F-B7477D74E064}">
      <dgm:prSet/>
      <dgm:spPr/>
      <dgm:t>
        <a:bodyPr/>
        <a:lstStyle/>
        <a:p>
          <a:endParaRPr lang="fi-FI"/>
        </a:p>
      </dgm:t>
    </dgm:pt>
    <dgm:pt modelId="{F76469C3-0EFC-47CB-BA40-773028290AE2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</a:t>
          </a:r>
        </a:p>
      </dgm:t>
    </dgm:pt>
    <dgm:pt modelId="{7025C81D-6237-4F82-BE6B-090C46084A6E}" type="parTrans" cxnId="{DE3E03D9-0C82-4A4B-8ADD-15F323D38D45}">
      <dgm:prSet/>
      <dgm:spPr/>
      <dgm:t>
        <a:bodyPr/>
        <a:lstStyle/>
        <a:p>
          <a:endParaRPr lang="fi-FI"/>
        </a:p>
      </dgm:t>
    </dgm:pt>
    <dgm:pt modelId="{CE957A65-4BED-4F68-975F-194546F4BC90}" type="sibTrans" cxnId="{DE3E03D9-0C82-4A4B-8ADD-15F323D38D45}">
      <dgm:prSet/>
      <dgm:spPr/>
      <dgm:t>
        <a:bodyPr/>
        <a:lstStyle/>
        <a:p>
          <a:endParaRPr lang="fi-FI"/>
        </a:p>
      </dgm:t>
    </dgm:pt>
    <dgm:pt modelId="{9C044268-EF3D-4288-B943-0F7EB646F7F4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14 </a:t>
          </a:r>
          <a:r>
            <a:rPr lang="fi-FI" b="1" dirty="0" err="1"/>
            <a:t>pist</a:t>
          </a:r>
          <a:r>
            <a:rPr lang="fi-FI" dirty="0"/>
            <a:t>.</a:t>
          </a:r>
        </a:p>
      </dgm:t>
    </dgm:pt>
    <dgm:pt modelId="{38DE8F31-2D2A-49C1-AA48-E124F26CA930}" type="parTrans" cxnId="{D6006428-1F48-4780-A45E-53F897CDA3B7}">
      <dgm:prSet/>
      <dgm:spPr/>
      <dgm:t>
        <a:bodyPr/>
        <a:lstStyle/>
        <a:p>
          <a:endParaRPr lang="fi-FI"/>
        </a:p>
      </dgm:t>
    </dgm:pt>
    <dgm:pt modelId="{E543A3FD-D07C-4A97-8037-214853943D8B}" type="sibTrans" cxnId="{D6006428-1F48-4780-A45E-53F897CDA3B7}">
      <dgm:prSet/>
      <dgm:spPr/>
      <dgm:t>
        <a:bodyPr/>
        <a:lstStyle/>
        <a:p>
          <a:endParaRPr lang="fi-FI"/>
        </a:p>
      </dgm:t>
    </dgm:pt>
    <dgm:pt modelId="{C42E74FF-8205-4B31-B458-407525D344A5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i-</a:t>
          </a:r>
        </a:p>
      </dgm:t>
    </dgm:pt>
    <dgm:pt modelId="{DD705D26-7FED-41DA-948E-B5838BA9EAE3}" type="parTrans" cxnId="{9EA3CA8F-3C9B-4A0C-B7EB-91AC843E5D71}">
      <dgm:prSet/>
      <dgm:spPr/>
      <dgm:t>
        <a:bodyPr/>
        <a:lstStyle/>
        <a:p>
          <a:endParaRPr lang="fi-FI"/>
        </a:p>
      </dgm:t>
    </dgm:pt>
    <dgm:pt modelId="{8695D6DD-865D-4F57-8553-E80F9B62C560}" type="sibTrans" cxnId="{9EA3CA8F-3C9B-4A0C-B7EB-91AC843E5D71}">
      <dgm:prSet/>
      <dgm:spPr/>
      <dgm:t>
        <a:bodyPr/>
        <a:lstStyle/>
        <a:p>
          <a:endParaRPr lang="fi-FI"/>
        </a:p>
      </dgm:t>
    </dgm:pt>
    <dgm:pt modelId="{711A6BF7-141A-4BDF-9134-46E5CF7C718E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16 </a:t>
          </a:r>
          <a:r>
            <a:rPr lang="fi-FI" b="1" dirty="0" err="1"/>
            <a:t>pist</a:t>
          </a:r>
          <a:r>
            <a:rPr lang="fi-FI" dirty="0"/>
            <a:t>.</a:t>
          </a:r>
        </a:p>
      </dgm:t>
    </dgm:pt>
    <dgm:pt modelId="{D5EFE521-59FC-44B9-BCD6-D65D949201DF}" type="parTrans" cxnId="{BF30A110-BDD7-489F-8431-3B74FB60C38C}">
      <dgm:prSet/>
      <dgm:spPr/>
      <dgm:t>
        <a:bodyPr/>
        <a:lstStyle/>
        <a:p>
          <a:endParaRPr lang="fi-FI"/>
        </a:p>
      </dgm:t>
    </dgm:pt>
    <dgm:pt modelId="{04534FD7-CBEA-42A2-92AD-81EA2FA1E66A}" type="sibTrans" cxnId="{BF30A110-BDD7-489F-8431-3B74FB60C38C}">
      <dgm:prSet/>
      <dgm:spPr/>
      <dgm:t>
        <a:bodyPr/>
        <a:lstStyle/>
        <a:p>
          <a:endParaRPr lang="fi-FI"/>
        </a:p>
      </dgm:t>
    </dgm:pt>
    <dgm:pt modelId="{1E030EF1-C3A8-4011-94DC-F5413B6E7464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i--</a:t>
          </a:r>
        </a:p>
      </dgm:t>
    </dgm:pt>
    <dgm:pt modelId="{E5D7A663-B32B-4B7B-8FC9-53821F381538}" type="parTrans" cxnId="{7DD56D77-63B1-4F82-B233-881CED1BAE10}">
      <dgm:prSet/>
      <dgm:spPr/>
      <dgm:t>
        <a:bodyPr/>
        <a:lstStyle/>
        <a:p>
          <a:endParaRPr lang="fi-FI"/>
        </a:p>
      </dgm:t>
    </dgm:pt>
    <dgm:pt modelId="{415B355A-9A3F-469F-B8FE-E29A7A0EE8B5}" type="sibTrans" cxnId="{7DD56D77-63B1-4F82-B233-881CED1BAE10}">
      <dgm:prSet/>
      <dgm:spPr/>
      <dgm:t>
        <a:bodyPr/>
        <a:lstStyle/>
        <a:p>
          <a:endParaRPr lang="fi-FI"/>
        </a:p>
      </dgm:t>
    </dgm:pt>
    <dgm:pt modelId="{F407FEFE-8932-4190-975E-DCB33F370CD1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/>
            <a:t>18 </a:t>
          </a:r>
          <a:r>
            <a:rPr lang="fi-FI" b="1" dirty="0" err="1"/>
            <a:t>pist</a:t>
          </a:r>
          <a:r>
            <a:rPr lang="fi-FI" b="1" dirty="0"/>
            <a:t>.</a:t>
          </a:r>
        </a:p>
      </dgm:t>
    </dgm:pt>
    <dgm:pt modelId="{97612425-0551-4BC9-9E7D-8BDDC9A4EC38}" type="parTrans" cxnId="{B6A292B5-3B5F-454E-BEE6-E63935400A3F}">
      <dgm:prSet/>
      <dgm:spPr/>
      <dgm:t>
        <a:bodyPr/>
        <a:lstStyle/>
        <a:p>
          <a:endParaRPr lang="fi-FI"/>
        </a:p>
      </dgm:t>
    </dgm:pt>
    <dgm:pt modelId="{5BD315D1-6937-46C9-A815-1257E08A040F}" type="sibTrans" cxnId="{B6A292B5-3B5F-454E-BEE6-E63935400A3F}">
      <dgm:prSet/>
      <dgm:spPr/>
      <dgm:t>
        <a:bodyPr/>
        <a:lstStyle/>
        <a:p>
          <a:endParaRPr lang="fi-FI"/>
        </a:p>
      </dgm:t>
    </dgm:pt>
    <dgm:pt modelId="{F17AFE2A-B1F5-488E-8FB1-D2B7AF773307}">
      <dgm:prSet phldrT="[Teksti]"/>
      <dgm:spPr/>
      <dgm:t>
        <a:bodyPr/>
        <a:lstStyle/>
        <a:p>
          <a:endParaRPr lang="fi-FI" dirty="0"/>
        </a:p>
      </dgm:t>
    </dgm:pt>
    <dgm:pt modelId="{6492CDE7-AD88-440B-8A89-74DD7B852377}" type="parTrans" cxnId="{6D931DD1-DECE-4061-97D2-8A25A1636A16}">
      <dgm:prSet/>
      <dgm:spPr/>
      <dgm:t>
        <a:bodyPr/>
        <a:lstStyle/>
        <a:p>
          <a:endParaRPr lang="fi-FI"/>
        </a:p>
      </dgm:t>
    </dgm:pt>
    <dgm:pt modelId="{5B323929-9AFA-4EA2-9FD8-1F28CB21DFD5}" type="sibTrans" cxnId="{6D931DD1-DECE-4061-97D2-8A25A1636A16}">
      <dgm:prSet/>
      <dgm:spPr/>
      <dgm:t>
        <a:bodyPr/>
        <a:lstStyle/>
        <a:p>
          <a:endParaRPr lang="fi-FI"/>
        </a:p>
      </dgm:t>
    </dgm:pt>
    <dgm:pt modelId="{E935099E-A8EE-4F69-AD37-2A52F9BCAC72}" type="pres">
      <dgm:prSet presAssocID="{5732DD9D-A053-4305-93EB-D140BD149D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0ED023A-D67E-4CB3-A5F4-1DCBC58BBC97}" type="pres">
      <dgm:prSet presAssocID="{5732DD9D-A053-4305-93EB-D140BD149DBE}" presName="children" presStyleCnt="0"/>
      <dgm:spPr/>
    </dgm:pt>
    <dgm:pt modelId="{02B50D82-7318-46E6-AD4B-273AA9555843}" type="pres">
      <dgm:prSet presAssocID="{5732DD9D-A053-4305-93EB-D140BD149DBE}" presName="child1group" presStyleCnt="0"/>
      <dgm:spPr/>
    </dgm:pt>
    <dgm:pt modelId="{C266BDF7-37E3-42E9-A2AC-E581DF8FF44B}" type="pres">
      <dgm:prSet presAssocID="{5732DD9D-A053-4305-93EB-D140BD149DBE}" presName="child1" presStyleLbl="bgAcc1" presStyleIdx="0" presStyleCnt="4"/>
      <dgm:spPr/>
    </dgm:pt>
    <dgm:pt modelId="{ED27D50C-DED8-484E-A8A9-540384DB401B}" type="pres">
      <dgm:prSet presAssocID="{5732DD9D-A053-4305-93EB-D140BD149DBE}" presName="child1Text" presStyleLbl="bgAcc1" presStyleIdx="0" presStyleCnt="4">
        <dgm:presLayoutVars>
          <dgm:bulletEnabled val="1"/>
        </dgm:presLayoutVars>
      </dgm:prSet>
      <dgm:spPr/>
    </dgm:pt>
    <dgm:pt modelId="{F342A5C3-C94F-4C8B-BD95-945DA0E37332}" type="pres">
      <dgm:prSet presAssocID="{5732DD9D-A053-4305-93EB-D140BD149DBE}" presName="child2group" presStyleCnt="0"/>
      <dgm:spPr/>
    </dgm:pt>
    <dgm:pt modelId="{886FBD83-9B82-42F1-822C-A3D96AD48B43}" type="pres">
      <dgm:prSet presAssocID="{5732DD9D-A053-4305-93EB-D140BD149DBE}" presName="child2" presStyleLbl="bgAcc1" presStyleIdx="1" presStyleCnt="4"/>
      <dgm:spPr/>
    </dgm:pt>
    <dgm:pt modelId="{B4F7D72F-EC8F-4232-9389-EEA64D35042D}" type="pres">
      <dgm:prSet presAssocID="{5732DD9D-A053-4305-93EB-D140BD149DBE}" presName="child2Text" presStyleLbl="bgAcc1" presStyleIdx="1" presStyleCnt="4">
        <dgm:presLayoutVars>
          <dgm:bulletEnabled val="1"/>
        </dgm:presLayoutVars>
      </dgm:prSet>
      <dgm:spPr/>
    </dgm:pt>
    <dgm:pt modelId="{649A6B03-4DB7-41BA-8E6A-E0B24DD6D879}" type="pres">
      <dgm:prSet presAssocID="{5732DD9D-A053-4305-93EB-D140BD149DBE}" presName="child3group" presStyleCnt="0"/>
      <dgm:spPr/>
    </dgm:pt>
    <dgm:pt modelId="{43104BCF-4804-4C4D-8510-DD69DA809AEB}" type="pres">
      <dgm:prSet presAssocID="{5732DD9D-A053-4305-93EB-D140BD149DBE}" presName="child3" presStyleLbl="bgAcc1" presStyleIdx="2" presStyleCnt="4"/>
      <dgm:spPr/>
    </dgm:pt>
    <dgm:pt modelId="{9D947EAB-A373-4F15-B24D-5BC20306923D}" type="pres">
      <dgm:prSet presAssocID="{5732DD9D-A053-4305-93EB-D140BD149DBE}" presName="child3Text" presStyleLbl="bgAcc1" presStyleIdx="2" presStyleCnt="4">
        <dgm:presLayoutVars>
          <dgm:bulletEnabled val="1"/>
        </dgm:presLayoutVars>
      </dgm:prSet>
      <dgm:spPr/>
    </dgm:pt>
    <dgm:pt modelId="{ECA144BE-DB20-4B8B-AE7C-A6AAD9ABF28D}" type="pres">
      <dgm:prSet presAssocID="{5732DD9D-A053-4305-93EB-D140BD149DBE}" presName="child4group" presStyleCnt="0"/>
      <dgm:spPr/>
    </dgm:pt>
    <dgm:pt modelId="{4F82EBAF-FF42-4AB8-A94A-F4185165D3AB}" type="pres">
      <dgm:prSet presAssocID="{5732DD9D-A053-4305-93EB-D140BD149DBE}" presName="child4" presStyleLbl="bgAcc1" presStyleIdx="3" presStyleCnt="4"/>
      <dgm:spPr/>
    </dgm:pt>
    <dgm:pt modelId="{75CA4C01-8EDE-4164-8A33-C5C1F97F2A89}" type="pres">
      <dgm:prSet presAssocID="{5732DD9D-A053-4305-93EB-D140BD149DBE}" presName="child4Text" presStyleLbl="bgAcc1" presStyleIdx="3" presStyleCnt="4">
        <dgm:presLayoutVars>
          <dgm:bulletEnabled val="1"/>
        </dgm:presLayoutVars>
      </dgm:prSet>
      <dgm:spPr/>
    </dgm:pt>
    <dgm:pt modelId="{B1C3A4D3-4005-4C0E-821A-FDB222102678}" type="pres">
      <dgm:prSet presAssocID="{5732DD9D-A053-4305-93EB-D140BD149DBE}" presName="childPlaceholder" presStyleCnt="0"/>
      <dgm:spPr/>
    </dgm:pt>
    <dgm:pt modelId="{1D95B730-29F6-49C7-9956-DB3A46B184F2}" type="pres">
      <dgm:prSet presAssocID="{5732DD9D-A053-4305-93EB-D140BD149DBE}" presName="circle" presStyleCnt="0"/>
      <dgm:spPr/>
    </dgm:pt>
    <dgm:pt modelId="{77AF539F-FB13-4071-9F14-C6D7C94A43BB}" type="pres">
      <dgm:prSet presAssocID="{5732DD9D-A053-4305-93EB-D140BD149DBE}" presName="quadrant1" presStyleLbl="node1" presStyleIdx="0" presStyleCnt="4" custLinFactNeighborX="-2654" custLinFactNeighborY="-1541">
        <dgm:presLayoutVars>
          <dgm:chMax val="1"/>
          <dgm:bulletEnabled val="1"/>
        </dgm:presLayoutVars>
      </dgm:prSet>
      <dgm:spPr/>
    </dgm:pt>
    <dgm:pt modelId="{B4F2AC1A-C2A5-4ECF-A421-A24D93282628}" type="pres">
      <dgm:prSet presAssocID="{5732DD9D-A053-4305-93EB-D140BD149DB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260AE5E-BB08-4661-9DBF-CBBC5EFD500C}" type="pres">
      <dgm:prSet presAssocID="{5732DD9D-A053-4305-93EB-D140BD149DB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7767334-3C81-421C-B643-2B36EB5D413F}" type="pres">
      <dgm:prSet presAssocID="{5732DD9D-A053-4305-93EB-D140BD149DB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E95527E-1F89-491E-B732-F04141393ACB}" type="pres">
      <dgm:prSet presAssocID="{5732DD9D-A053-4305-93EB-D140BD149DBE}" presName="quadrantPlaceholder" presStyleCnt="0"/>
      <dgm:spPr/>
    </dgm:pt>
    <dgm:pt modelId="{822E94BD-1169-4691-8729-DB08CA846559}" type="pres">
      <dgm:prSet presAssocID="{5732DD9D-A053-4305-93EB-D140BD149DBE}" presName="center1" presStyleLbl="fgShp" presStyleIdx="0" presStyleCnt="2"/>
      <dgm:spPr/>
    </dgm:pt>
    <dgm:pt modelId="{38BB508F-8197-487E-85D0-BDA8281ECD13}" type="pres">
      <dgm:prSet presAssocID="{5732DD9D-A053-4305-93EB-D140BD149DBE}" presName="center2" presStyleLbl="fgShp" presStyleIdx="1" presStyleCnt="2"/>
      <dgm:spPr/>
    </dgm:pt>
  </dgm:ptLst>
  <dgm:cxnLst>
    <dgm:cxn modelId="{0ED60400-B7E3-4DCB-B607-A433E32833D0}" type="presOf" srcId="{9B645178-7197-44CA-8F2E-48AEAB919049}" destId="{C266BDF7-37E3-42E9-A2AC-E581DF8FF44B}" srcOrd="0" destOrd="0" presId="urn:microsoft.com/office/officeart/2005/8/layout/cycle4#1"/>
    <dgm:cxn modelId="{1908FE05-0FD7-4634-BA2F-F0801756C631}" srcId="{5732DD9D-A053-4305-93EB-D140BD149DBE}" destId="{FB260016-3224-4852-8DF2-A11B656823BD}" srcOrd="0" destOrd="0" parTransId="{76C3F512-40D7-4A63-A034-E6DD831A03D8}" sibTransId="{7DD3B08B-4591-4A64-9F6E-66337F0F0C69}"/>
    <dgm:cxn modelId="{F9F1DD07-2A2F-4E36-B759-9ACD6F65293C}" type="presOf" srcId="{C42E74FF-8205-4B31-B458-407525D344A5}" destId="{1260AE5E-BB08-4661-9DBF-CBBC5EFD500C}" srcOrd="0" destOrd="0" presId="urn:microsoft.com/office/officeart/2005/8/layout/cycle4#1"/>
    <dgm:cxn modelId="{7862710A-B303-4944-896F-B7477D74E064}" srcId="{FB260016-3224-4852-8DF2-A11B656823BD}" destId="{9B645178-7197-44CA-8F2E-48AEAB919049}" srcOrd="0" destOrd="0" parTransId="{6EFA2A00-E64B-4CCD-812E-D7DC2715C803}" sibTransId="{214D226C-FE74-4F33-BE4B-0F66A17A23F8}"/>
    <dgm:cxn modelId="{BF30A110-BDD7-489F-8431-3B74FB60C38C}" srcId="{C42E74FF-8205-4B31-B458-407525D344A5}" destId="{711A6BF7-141A-4BDF-9134-46E5CF7C718E}" srcOrd="0" destOrd="0" parTransId="{D5EFE521-59FC-44B9-BCD6-D65D949201DF}" sibTransId="{04534FD7-CBEA-42A2-92AD-81EA2FA1E66A}"/>
    <dgm:cxn modelId="{D6006428-1F48-4780-A45E-53F897CDA3B7}" srcId="{F76469C3-0EFC-47CB-BA40-773028290AE2}" destId="{9C044268-EF3D-4288-B943-0F7EB646F7F4}" srcOrd="0" destOrd="0" parTransId="{38DE8F31-2D2A-49C1-AA48-E124F26CA930}" sibTransId="{E543A3FD-D07C-4A97-8037-214853943D8B}"/>
    <dgm:cxn modelId="{B0100434-2A0E-41F6-9FD0-5F294B172409}" type="presOf" srcId="{9B645178-7197-44CA-8F2E-48AEAB919049}" destId="{ED27D50C-DED8-484E-A8A9-540384DB401B}" srcOrd="1" destOrd="0" presId="urn:microsoft.com/office/officeart/2005/8/layout/cycle4#1"/>
    <dgm:cxn modelId="{5193F66A-4824-4FA2-B5DA-EBFAD6B9F0C0}" type="presOf" srcId="{1E030EF1-C3A8-4011-94DC-F5413B6E7464}" destId="{37767334-3C81-421C-B643-2B36EB5D413F}" srcOrd="0" destOrd="0" presId="urn:microsoft.com/office/officeart/2005/8/layout/cycle4#1"/>
    <dgm:cxn modelId="{1068FC72-6BA2-42D6-94EE-B364DBA32DD4}" type="presOf" srcId="{711A6BF7-141A-4BDF-9134-46E5CF7C718E}" destId="{9D947EAB-A373-4F15-B24D-5BC20306923D}" srcOrd="1" destOrd="0" presId="urn:microsoft.com/office/officeart/2005/8/layout/cycle4#1"/>
    <dgm:cxn modelId="{7DD56D77-63B1-4F82-B233-881CED1BAE10}" srcId="{5732DD9D-A053-4305-93EB-D140BD149DBE}" destId="{1E030EF1-C3A8-4011-94DC-F5413B6E7464}" srcOrd="3" destOrd="0" parTransId="{E5D7A663-B32B-4B7B-8FC9-53821F381538}" sibTransId="{415B355A-9A3F-469F-B8FE-E29A7A0EE8B5}"/>
    <dgm:cxn modelId="{0B04E17D-5C5C-4652-B5C6-9C8FE2F547DE}" type="presOf" srcId="{9C044268-EF3D-4288-B943-0F7EB646F7F4}" destId="{B4F7D72F-EC8F-4232-9389-EEA64D35042D}" srcOrd="1" destOrd="0" presId="urn:microsoft.com/office/officeart/2005/8/layout/cycle4#1"/>
    <dgm:cxn modelId="{9EA3CA8F-3C9B-4A0C-B7EB-91AC843E5D71}" srcId="{5732DD9D-A053-4305-93EB-D140BD149DBE}" destId="{C42E74FF-8205-4B31-B458-407525D344A5}" srcOrd="2" destOrd="0" parTransId="{DD705D26-7FED-41DA-948E-B5838BA9EAE3}" sibTransId="{8695D6DD-865D-4F57-8553-E80F9B62C560}"/>
    <dgm:cxn modelId="{142F4298-2EDE-4EB9-BE98-995FFFC4B2A7}" type="presOf" srcId="{F407FEFE-8932-4190-975E-DCB33F370CD1}" destId="{4F82EBAF-FF42-4AB8-A94A-F4185165D3AB}" srcOrd="0" destOrd="0" presId="urn:microsoft.com/office/officeart/2005/8/layout/cycle4#1"/>
    <dgm:cxn modelId="{FB15BD99-D669-4E88-98EE-D04F75DBA869}" type="presOf" srcId="{FB260016-3224-4852-8DF2-A11B656823BD}" destId="{77AF539F-FB13-4071-9F14-C6D7C94A43BB}" srcOrd="0" destOrd="0" presId="urn:microsoft.com/office/officeart/2005/8/layout/cycle4#1"/>
    <dgm:cxn modelId="{00E1F2A0-2A3A-4433-B296-0EED34F35AB0}" type="presOf" srcId="{5732DD9D-A053-4305-93EB-D140BD149DBE}" destId="{E935099E-A8EE-4F69-AD37-2A52F9BCAC72}" srcOrd="0" destOrd="0" presId="urn:microsoft.com/office/officeart/2005/8/layout/cycle4#1"/>
    <dgm:cxn modelId="{A5C782A3-CA3C-4318-9170-4C9C8DD993C9}" type="presOf" srcId="{9C044268-EF3D-4288-B943-0F7EB646F7F4}" destId="{886FBD83-9B82-42F1-822C-A3D96AD48B43}" srcOrd="0" destOrd="0" presId="urn:microsoft.com/office/officeart/2005/8/layout/cycle4#1"/>
    <dgm:cxn modelId="{B6A292B5-3B5F-454E-BEE6-E63935400A3F}" srcId="{1E030EF1-C3A8-4011-94DC-F5413B6E7464}" destId="{F407FEFE-8932-4190-975E-DCB33F370CD1}" srcOrd="0" destOrd="0" parTransId="{97612425-0551-4BC9-9E7D-8BDDC9A4EC38}" sibTransId="{5BD315D1-6937-46C9-A815-1257E08A040F}"/>
    <dgm:cxn modelId="{B4E3FEBD-B0FB-4079-84B6-F36D0C485237}" type="presOf" srcId="{711A6BF7-141A-4BDF-9134-46E5CF7C718E}" destId="{43104BCF-4804-4C4D-8510-DD69DA809AEB}" srcOrd="0" destOrd="0" presId="urn:microsoft.com/office/officeart/2005/8/layout/cycle4#1"/>
    <dgm:cxn modelId="{6D931DD1-DECE-4061-97D2-8A25A1636A16}" srcId="{5732DD9D-A053-4305-93EB-D140BD149DBE}" destId="{F17AFE2A-B1F5-488E-8FB1-D2B7AF773307}" srcOrd="4" destOrd="0" parTransId="{6492CDE7-AD88-440B-8A89-74DD7B852377}" sibTransId="{5B323929-9AFA-4EA2-9FD8-1F28CB21DFD5}"/>
    <dgm:cxn modelId="{FCE619D8-9BC1-4507-A715-03F854CDA4B2}" type="presOf" srcId="{F407FEFE-8932-4190-975E-DCB33F370CD1}" destId="{75CA4C01-8EDE-4164-8A33-C5C1F97F2A89}" srcOrd="1" destOrd="0" presId="urn:microsoft.com/office/officeart/2005/8/layout/cycle4#1"/>
    <dgm:cxn modelId="{DE3E03D9-0C82-4A4B-8ADD-15F323D38D45}" srcId="{5732DD9D-A053-4305-93EB-D140BD149DBE}" destId="{F76469C3-0EFC-47CB-BA40-773028290AE2}" srcOrd="1" destOrd="0" parTransId="{7025C81D-6237-4F82-BE6B-090C46084A6E}" sibTransId="{CE957A65-4BED-4F68-975F-194546F4BC90}"/>
    <dgm:cxn modelId="{0B1DEBDF-74DC-420A-9A5C-EF1AAE62B238}" type="presOf" srcId="{F76469C3-0EFC-47CB-BA40-773028290AE2}" destId="{B4F2AC1A-C2A5-4ECF-A421-A24D93282628}" srcOrd="0" destOrd="0" presId="urn:microsoft.com/office/officeart/2005/8/layout/cycle4#1"/>
    <dgm:cxn modelId="{1E73AB95-C17F-4B34-987B-321E5F507977}" type="presParOf" srcId="{E935099E-A8EE-4F69-AD37-2A52F9BCAC72}" destId="{B0ED023A-D67E-4CB3-A5F4-1DCBC58BBC97}" srcOrd="0" destOrd="0" presId="urn:microsoft.com/office/officeart/2005/8/layout/cycle4#1"/>
    <dgm:cxn modelId="{960FA288-C02F-416F-BEF4-51D0F8DBC600}" type="presParOf" srcId="{B0ED023A-D67E-4CB3-A5F4-1DCBC58BBC97}" destId="{02B50D82-7318-46E6-AD4B-273AA9555843}" srcOrd="0" destOrd="0" presId="urn:microsoft.com/office/officeart/2005/8/layout/cycle4#1"/>
    <dgm:cxn modelId="{BEC3D237-A4BF-474E-87AB-52F2B1E63A75}" type="presParOf" srcId="{02B50D82-7318-46E6-AD4B-273AA9555843}" destId="{C266BDF7-37E3-42E9-A2AC-E581DF8FF44B}" srcOrd="0" destOrd="0" presId="urn:microsoft.com/office/officeart/2005/8/layout/cycle4#1"/>
    <dgm:cxn modelId="{0C85099D-DF83-4C3A-8008-C2B4EE09535D}" type="presParOf" srcId="{02B50D82-7318-46E6-AD4B-273AA9555843}" destId="{ED27D50C-DED8-484E-A8A9-540384DB401B}" srcOrd="1" destOrd="0" presId="urn:microsoft.com/office/officeart/2005/8/layout/cycle4#1"/>
    <dgm:cxn modelId="{244E2E59-C92B-4282-A976-99378EDE8CFB}" type="presParOf" srcId="{B0ED023A-D67E-4CB3-A5F4-1DCBC58BBC97}" destId="{F342A5C3-C94F-4C8B-BD95-945DA0E37332}" srcOrd="1" destOrd="0" presId="urn:microsoft.com/office/officeart/2005/8/layout/cycle4#1"/>
    <dgm:cxn modelId="{82B6D3E1-A741-4F47-87D2-BC0CA12B2E16}" type="presParOf" srcId="{F342A5C3-C94F-4C8B-BD95-945DA0E37332}" destId="{886FBD83-9B82-42F1-822C-A3D96AD48B43}" srcOrd="0" destOrd="0" presId="urn:microsoft.com/office/officeart/2005/8/layout/cycle4#1"/>
    <dgm:cxn modelId="{BB2A5B41-5813-4AB6-AFBB-BC846B69CB43}" type="presParOf" srcId="{F342A5C3-C94F-4C8B-BD95-945DA0E37332}" destId="{B4F7D72F-EC8F-4232-9389-EEA64D35042D}" srcOrd="1" destOrd="0" presId="urn:microsoft.com/office/officeart/2005/8/layout/cycle4#1"/>
    <dgm:cxn modelId="{F916503B-4DA8-4E91-BB1C-B2B9C04D2E77}" type="presParOf" srcId="{B0ED023A-D67E-4CB3-A5F4-1DCBC58BBC97}" destId="{649A6B03-4DB7-41BA-8E6A-E0B24DD6D879}" srcOrd="2" destOrd="0" presId="urn:microsoft.com/office/officeart/2005/8/layout/cycle4#1"/>
    <dgm:cxn modelId="{2A56BDA9-1B67-4364-B873-093518A232B5}" type="presParOf" srcId="{649A6B03-4DB7-41BA-8E6A-E0B24DD6D879}" destId="{43104BCF-4804-4C4D-8510-DD69DA809AEB}" srcOrd="0" destOrd="0" presId="urn:microsoft.com/office/officeart/2005/8/layout/cycle4#1"/>
    <dgm:cxn modelId="{79758BBB-B9B1-4E9E-91C1-C0BA090242F7}" type="presParOf" srcId="{649A6B03-4DB7-41BA-8E6A-E0B24DD6D879}" destId="{9D947EAB-A373-4F15-B24D-5BC20306923D}" srcOrd="1" destOrd="0" presId="urn:microsoft.com/office/officeart/2005/8/layout/cycle4#1"/>
    <dgm:cxn modelId="{42C52345-8692-45EC-B6E5-C263292952D5}" type="presParOf" srcId="{B0ED023A-D67E-4CB3-A5F4-1DCBC58BBC97}" destId="{ECA144BE-DB20-4B8B-AE7C-A6AAD9ABF28D}" srcOrd="3" destOrd="0" presId="urn:microsoft.com/office/officeart/2005/8/layout/cycle4#1"/>
    <dgm:cxn modelId="{659DA451-41B1-4297-A8B3-CA65989080F1}" type="presParOf" srcId="{ECA144BE-DB20-4B8B-AE7C-A6AAD9ABF28D}" destId="{4F82EBAF-FF42-4AB8-A94A-F4185165D3AB}" srcOrd="0" destOrd="0" presId="urn:microsoft.com/office/officeart/2005/8/layout/cycle4#1"/>
    <dgm:cxn modelId="{66A41C02-BE9C-4EC7-8788-DE0F85689A9E}" type="presParOf" srcId="{ECA144BE-DB20-4B8B-AE7C-A6AAD9ABF28D}" destId="{75CA4C01-8EDE-4164-8A33-C5C1F97F2A89}" srcOrd="1" destOrd="0" presId="urn:microsoft.com/office/officeart/2005/8/layout/cycle4#1"/>
    <dgm:cxn modelId="{CA6F43AA-963F-4203-A53E-CE9F9FE7304A}" type="presParOf" srcId="{B0ED023A-D67E-4CB3-A5F4-1DCBC58BBC97}" destId="{B1C3A4D3-4005-4C0E-821A-FDB222102678}" srcOrd="4" destOrd="0" presId="urn:microsoft.com/office/officeart/2005/8/layout/cycle4#1"/>
    <dgm:cxn modelId="{97AC53FE-FD1E-45F8-A08F-DE7D1023D598}" type="presParOf" srcId="{E935099E-A8EE-4F69-AD37-2A52F9BCAC72}" destId="{1D95B730-29F6-49C7-9956-DB3A46B184F2}" srcOrd="1" destOrd="0" presId="urn:microsoft.com/office/officeart/2005/8/layout/cycle4#1"/>
    <dgm:cxn modelId="{A13AA4C4-FC18-4651-B1FE-671A77623124}" type="presParOf" srcId="{1D95B730-29F6-49C7-9956-DB3A46B184F2}" destId="{77AF539F-FB13-4071-9F14-C6D7C94A43BB}" srcOrd="0" destOrd="0" presId="urn:microsoft.com/office/officeart/2005/8/layout/cycle4#1"/>
    <dgm:cxn modelId="{7860AF78-484E-4077-A0A8-6EFC5B1C4374}" type="presParOf" srcId="{1D95B730-29F6-49C7-9956-DB3A46B184F2}" destId="{B4F2AC1A-C2A5-4ECF-A421-A24D93282628}" srcOrd="1" destOrd="0" presId="urn:microsoft.com/office/officeart/2005/8/layout/cycle4#1"/>
    <dgm:cxn modelId="{4F05E93E-7C3E-471C-94DB-BA0CAFC3C416}" type="presParOf" srcId="{1D95B730-29F6-49C7-9956-DB3A46B184F2}" destId="{1260AE5E-BB08-4661-9DBF-CBBC5EFD500C}" srcOrd="2" destOrd="0" presId="urn:microsoft.com/office/officeart/2005/8/layout/cycle4#1"/>
    <dgm:cxn modelId="{5BB4C45C-0968-4E38-AB73-1E2111138A36}" type="presParOf" srcId="{1D95B730-29F6-49C7-9956-DB3A46B184F2}" destId="{37767334-3C81-421C-B643-2B36EB5D413F}" srcOrd="3" destOrd="0" presId="urn:microsoft.com/office/officeart/2005/8/layout/cycle4#1"/>
    <dgm:cxn modelId="{85AEE721-46DF-43E9-8F60-2F159CCA24F0}" type="presParOf" srcId="{1D95B730-29F6-49C7-9956-DB3A46B184F2}" destId="{3E95527E-1F89-491E-B732-F04141393ACB}" srcOrd="4" destOrd="0" presId="urn:microsoft.com/office/officeart/2005/8/layout/cycle4#1"/>
    <dgm:cxn modelId="{F31B2723-3E6A-4DE7-AED9-BFE00C53AB0C}" type="presParOf" srcId="{E935099E-A8EE-4F69-AD37-2A52F9BCAC72}" destId="{822E94BD-1169-4691-8729-DB08CA846559}" srcOrd="2" destOrd="0" presId="urn:microsoft.com/office/officeart/2005/8/layout/cycle4#1"/>
    <dgm:cxn modelId="{075F88B6-1659-42BB-9E1D-4E954533A537}" type="presParOf" srcId="{E935099E-A8EE-4F69-AD37-2A52F9BCAC72}" destId="{38BB508F-8197-487E-85D0-BDA8281ECD1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2623986" y="44361"/>
          <a:ext cx="2488668" cy="125176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5092" y="105467"/>
        <a:ext cx="2366456" cy="1129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193462" y="179840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592292" y="7201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53632" y="133350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19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59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91737" y="2487857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53077" y="2549197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1EFF-2930-4E02-93AC-655F5BB5279E}">
      <dsp:nvSpPr>
        <dsp:cNvPr id="0" name=""/>
        <dsp:cNvSpPr/>
      </dsp:nvSpPr>
      <dsp:spPr>
        <a:xfrm>
          <a:off x="827191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1016811" y="189620"/>
        <a:ext cx="915564" cy="915564"/>
      </dsp:txXfrm>
    </dsp:sp>
    <dsp:sp modelId="{515F2085-174E-4696-9FB8-F007721744F6}">
      <dsp:nvSpPr>
        <dsp:cNvPr id="0" name=""/>
        <dsp:cNvSpPr/>
      </dsp:nvSpPr>
      <dsp:spPr>
        <a:xfrm>
          <a:off x="2627578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	</a:t>
          </a:r>
        </a:p>
      </dsp:txBody>
      <dsp:txXfrm>
        <a:off x="2817198" y="189620"/>
        <a:ext cx="915564" cy="915564"/>
      </dsp:txXfrm>
    </dsp:sp>
    <dsp:sp modelId="{91E1DAE3-2511-42FF-884D-ADBB867A8F5F}">
      <dsp:nvSpPr>
        <dsp:cNvPr id="0" name=""/>
        <dsp:cNvSpPr/>
      </dsp:nvSpPr>
      <dsp:spPr>
        <a:xfrm>
          <a:off x="3924597" y="669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4114217" y="190289"/>
        <a:ext cx="915564" cy="915564"/>
      </dsp:txXfrm>
    </dsp:sp>
    <dsp:sp modelId="{2489F23B-8DA4-4259-8FD7-368A096CADC3}">
      <dsp:nvSpPr>
        <dsp:cNvPr id="0" name=""/>
        <dsp:cNvSpPr/>
      </dsp:nvSpPr>
      <dsp:spPr>
        <a:xfrm>
          <a:off x="5652229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</a:t>
          </a:r>
        </a:p>
      </dsp:txBody>
      <dsp:txXfrm>
        <a:off x="5841849" y="189620"/>
        <a:ext cx="915564" cy="915564"/>
      </dsp:txXfrm>
    </dsp:sp>
    <dsp:sp modelId="{3468B273-B785-401D-9B2A-BB38906028F3}">
      <dsp:nvSpPr>
        <dsp:cNvPr id="0" name=""/>
        <dsp:cNvSpPr/>
      </dsp:nvSpPr>
      <dsp:spPr>
        <a:xfrm>
          <a:off x="6948523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7138143" y="189620"/>
        <a:ext cx="915564" cy="915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4BCF-4804-4C4D-8510-DD69DA809AEB}">
      <dsp:nvSpPr>
        <dsp:cNvPr id="0" name=""/>
        <dsp:cNvSpPr/>
      </dsp:nvSpPr>
      <dsp:spPr>
        <a:xfrm>
          <a:off x="2946567" y="2638262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16 </a:t>
          </a:r>
          <a:r>
            <a:rPr lang="fi-FI" sz="2300" b="1" kern="1200" dirty="0" err="1"/>
            <a:t>pist</a:t>
          </a:r>
          <a:r>
            <a:rPr lang="fi-FI" sz="2300" kern="1200" dirty="0"/>
            <a:t>.</a:t>
          </a:r>
        </a:p>
      </dsp:txBody>
      <dsp:txXfrm>
        <a:off x="3514053" y="2956423"/>
        <a:ext cx="1212776" cy="825993"/>
      </dsp:txXfrm>
    </dsp:sp>
    <dsp:sp modelId="{4F82EBAF-FF42-4AB8-A94A-F4185165D3AB}">
      <dsp:nvSpPr>
        <dsp:cNvPr id="0" name=""/>
        <dsp:cNvSpPr/>
      </dsp:nvSpPr>
      <dsp:spPr>
        <a:xfrm>
          <a:off x="0" y="2638262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18 </a:t>
          </a:r>
          <a:r>
            <a:rPr lang="fi-FI" sz="2300" b="1" kern="1200" dirty="0" err="1"/>
            <a:t>pist</a:t>
          </a:r>
          <a:r>
            <a:rPr lang="fi-FI" sz="2300" b="1" kern="1200" dirty="0"/>
            <a:t>.</a:t>
          </a:r>
        </a:p>
      </dsp:txBody>
      <dsp:txXfrm>
        <a:off x="25698" y="2956423"/>
        <a:ext cx="1212776" cy="825993"/>
      </dsp:txXfrm>
    </dsp:sp>
    <dsp:sp modelId="{886FBD83-9B82-42F1-822C-A3D96AD48B43}">
      <dsp:nvSpPr>
        <dsp:cNvPr id="0" name=""/>
        <dsp:cNvSpPr/>
      </dsp:nvSpPr>
      <dsp:spPr>
        <a:xfrm>
          <a:off x="2946567" y="152324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14 </a:t>
          </a:r>
          <a:r>
            <a:rPr lang="fi-FI" sz="2300" b="1" kern="1200" dirty="0" err="1"/>
            <a:t>pist</a:t>
          </a:r>
          <a:r>
            <a:rPr lang="fi-FI" sz="2300" kern="1200" dirty="0"/>
            <a:t>.</a:t>
          </a:r>
        </a:p>
      </dsp:txBody>
      <dsp:txXfrm>
        <a:off x="3514053" y="178022"/>
        <a:ext cx="1212776" cy="825993"/>
      </dsp:txXfrm>
    </dsp:sp>
    <dsp:sp modelId="{C266BDF7-37E3-42E9-A2AC-E581DF8FF44B}">
      <dsp:nvSpPr>
        <dsp:cNvPr id="0" name=""/>
        <dsp:cNvSpPr/>
      </dsp:nvSpPr>
      <dsp:spPr>
        <a:xfrm>
          <a:off x="0" y="152324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b="1" kern="1200" dirty="0"/>
            <a:t>12 </a:t>
          </a:r>
          <a:r>
            <a:rPr lang="fi-FI" sz="2300" b="1" kern="1200" dirty="0" err="1"/>
            <a:t>pist</a:t>
          </a:r>
          <a:r>
            <a:rPr lang="fi-FI" sz="2300" b="1" kern="1200" dirty="0"/>
            <a:t>.</a:t>
          </a:r>
        </a:p>
      </dsp:txBody>
      <dsp:txXfrm>
        <a:off x="25698" y="178022"/>
        <a:ext cx="1212776" cy="825993"/>
      </dsp:txXfrm>
    </dsp:sp>
    <dsp:sp modelId="{77AF539F-FB13-4071-9F14-C6D7C94A43BB}">
      <dsp:nvSpPr>
        <dsp:cNvPr id="0" name=""/>
        <dsp:cNvSpPr/>
      </dsp:nvSpPr>
      <dsp:spPr>
        <a:xfrm>
          <a:off x="714736" y="336311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i+</a:t>
          </a:r>
        </a:p>
      </dsp:txBody>
      <dsp:txXfrm>
        <a:off x="1178373" y="799948"/>
        <a:ext cx="1119320" cy="1119320"/>
      </dsp:txXfrm>
    </dsp:sp>
    <dsp:sp modelId="{B4F2AC1A-C2A5-4ECF-A421-A24D93282628}">
      <dsp:nvSpPr>
        <dsp:cNvPr id="0" name=""/>
        <dsp:cNvSpPr/>
      </dsp:nvSpPr>
      <dsp:spPr>
        <a:xfrm rot="5400000">
          <a:off x="2412821" y="360704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</a:t>
          </a:r>
        </a:p>
      </dsp:txBody>
      <dsp:txXfrm rot="-5400000">
        <a:off x="2412821" y="824341"/>
        <a:ext cx="1119320" cy="1119320"/>
      </dsp:txXfrm>
    </dsp:sp>
    <dsp:sp modelId="{1260AE5E-BB08-4661-9DBF-CBBC5EFD500C}">
      <dsp:nvSpPr>
        <dsp:cNvPr id="0" name=""/>
        <dsp:cNvSpPr/>
      </dsp:nvSpPr>
      <dsp:spPr>
        <a:xfrm rot="10800000">
          <a:off x="2412821" y="2016777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i-</a:t>
          </a:r>
        </a:p>
      </dsp:txBody>
      <dsp:txXfrm rot="10800000">
        <a:off x="2412821" y="2016777"/>
        <a:ext cx="1119320" cy="1119320"/>
      </dsp:txXfrm>
    </dsp:sp>
    <dsp:sp modelId="{37767334-3C81-421C-B643-2B36EB5D413F}">
      <dsp:nvSpPr>
        <dsp:cNvPr id="0" name=""/>
        <dsp:cNvSpPr/>
      </dsp:nvSpPr>
      <dsp:spPr>
        <a:xfrm rot="16200000">
          <a:off x="756748" y="2016777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000" b="1" kern="1200" dirty="0">
              <a:solidFill>
                <a:schemeClr val="tx1"/>
              </a:solidFill>
            </a:rPr>
            <a:t>i--</a:t>
          </a:r>
        </a:p>
      </dsp:txBody>
      <dsp:txXfrm rot="5400000">
        <a:off x="1220385" y="2016777"/>
        <a:ext cx="1119320" cy="1119320"/>
      </dsp:txXfrm>
    </dsp:sp>
    <dsp:sp modelId="{822E94BD-1169-4691-8729-DB08CA846559}">
      <dsp:nvSpPr>
        <dsp:cNvPr id="0" name=""/>
        <dsp:cNvSpPr/>
      </dsp:nvSpPr>
      <dsp:spPr>
        <a:xfrm>
          <a:off x="2102993" y="1651198"/>
          <a:ext cx="546540" cy="4752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B508F-8197-487E-85D0-BDA8281ECD13}">
      <dsp:nvSpPr>
        <dsp:cNvPr id="0" name=""/>
        <dsp:cNvSpPr/>
      </dsp:nvSpPr>
      <dsp:spPr>
        <a:xfrm rot="10800000">
          <a:off x="2102993" y="1833988"/>
          <a:ext cx="546540" cy="4752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</cdr:y>
    </cdr:from>
    <cdr:to>
      <cdr:x>0.68112</cdr:x>
      <cdr:y>0.05128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251520" y="0"/>
          <a:ext cx="59766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/>
            <a:t> </a:t>
          </a:r>
          <a:endParaRPr lang="fi-FI" sz="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0.02751</cdr:x>
      <cdr:y>0</cdr:y>
    </cdr:from>
    <cdr:to>
      <cdr:x>0.68112</cdr:x>
      <cdr:y>0.05128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251520" y="0"/>
          <a:ext cx="59766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/>
            <a:t> </a:t>
          </a:r>
          <a:endParaRPr lang="fi-FI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fld id="{F3F57841-CA54-4A08-8A54-B57532CFC9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687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243961" y="6700718"/>
            <a:ext cx="12965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  <a:defRPr/>
            </a:pPr>
            <a:r>
              <a:rPr lang="en-US" sz="600" b="0" dirty="0">
                <a:cs typeface="Arial" charset="0"/>
              </a:rPr>
              <a:t>© Present-</a:t>
            </a:r>
            <a:r>
              <a:rPr lang="en-US" sz="600" b="0" dirty="0" err="1">
                <a:cs typeface="Arial" charset="0"/>
              </a:rPr>
              <a:t>äSSä</a:t>
            </a:r>
            <a:r>
              <a:rPr lang="en-US" sz="600" b="0" dirty="0">
                <a:cs typeface="Arial" charset="0"/>
              </a:rPr>
              <a:t> 2017</a:t>
            </a:r>
          </a:p>
        </p:txBody>
      </p:sp>
      <p:sp>
        <p:nvSpPr>
          <p:cNvPr id="2" name="Pyöristetty suorakulmio 1"/>
          <p:cNvSpPr/>
          <p:nvPr userDrawn="1"/>
        </p:nvSpPr>
        <p:spPr bwMode="auto">
          <a:xfrm>
            <a:off x="971600" y="116632"/>
            <a:ext cx="7128792" cy="64807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1907704" y="20983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Älä</a:t>
            </a:r>
            <a:r>
              <a:rPr lang="fi-FI" baseline="0" dirty="0">
                <a:solidFill>
                  <a:srgbClr val="FF0000"/>
                </a:solidFill>
              </a:rPr>
              <a:t> muuta </a:t>
            </a:r>
            <a:r>
              <a:rPr lang="fi-FI" baseline="0" dirty="0" err="1">
                <a:solidFill>
                  <a:srgbClr val="FF0000"/>
                </a:solidFill>
              </a:rPr>
              <a:t>perustyylidiaa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97" y="-39693"/>
            <a:ext cx="9144793" cy="1164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pisteraja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ioppilastutkinto.fi/fi/ylioppilastutkinto/pisteraja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Koekohtaiset/fi_maaraykset_aidinkieli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Koekohtaiset/matematiikka_maaraykset_090217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Koekohtaiset/kielikokeet_maaraykset_16022017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Sairaus/fi/fi_viki_maarays_2015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Koekohtaiset/fi_maaraykset_reaaliaineet_2016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Sairaus/fi/fi_luki_maarays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tiedostot/fi_sairaus_maarays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ioppilastutkinto.fi/fi/ylioppilastutkinto/tutkintomaksut" TargetMode="External"/><Relationship Id="rId2" Type="http://schemas.openxmlformats.org/officeDocument/2006/relationships/hyperlink" Target="http://www.ylioppilastutkinto.fi/fi/ylioppilastutkinto/hinnasto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lioppilastutkinto.fi/images/sivuston_tiedostot/Sahkoinen_tutkinto/yhteiskuntaoppi_tiedote.pdf" TargetMode="External"/><Relationship Id="rId13" Type="http://schemas.openxmlformats.org/officeDocument/2006/relationships/hyperlink" Target="https://www.ylioppilastutkinto.fi/images/sivuston_tiedostot/Sahkoinen_tutkinto/kemia_tiedote.pdf" TargetMode="External"/><Relationship Id="rId3" Type="http://schemas.openxmlformats.org/officeDocument/2006/relationships/hyperlink" Target="http://digabi.fi/doku.php" TargetMode="External"/><Relationship Id="rId7" Type="http://schemas.openxmlformats.org/officeDocument/2006/relationships/hyperlink" Target="https://www.ylioppilastutkinto.fi/images/sivuston_tiedostot/Sahkoinen_tutkinto/psykologia_tiedote_fi.pdf" TargetMode="External"/><Relationship Id="rId12" Type="http://schemas.openxmlformats.org/officeDocument/2006/relationships/hyperlink" Target="https://www.ylioppilastutkinto.fi/images/sivuston_tiedostot/Sahkoinen_tutkinto/fysiikka_tiedote.pdf" TargetMode="External"/><Relationship Id="rId2" Type="http://schemas.openxmlformats.org/officeDocument/2006/relationships/hyperlink" Target="http://www.ylioppilastutkinto.fi/fi/ylioppilastutkinto/digab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lioppilastutkinto.fi/images/sivuston_tiedostot/Sahkoinen_tutkinto/Tiedote_filosofian_opettajille_ja_opiskelijoille_2016.pdf" TargetMode="External"/><Relationship Id="rId11" Type="http://schemas.openxmlformats.org/officeDocument/2006/relationships/hyperlink" Target="https://www.ylioppilastutkinto.fi/images/sivuston_tiedostot/Sahkoinen_tutkinto/biologia_tiedote.pdf" TargetMode="External"/><Relationship Id="rId5" Type="http://schemas.openxmlformats.org/officeDocument/2006/relationships/hyperlink" Target="https://www.ylioppilastutkinto.fi/images/sivuston_tiedostot/Sahkoinen_tutkinto/Tiedote_maantieteen_opettajille_ja_opiskelijoille_fi.pdf" TargetMode="External"/><Relationship Id="rId10" Type="http://schemas.openxmlformats.org/officeDocument/2006/relationships/hyperlink" Target="https://www.ylioppilastutkinto.fi/images/sivuston_tiedostot/Sahkoinen_tutkinto/tiedote_terveystieto_fi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lioppilastutkinto.fi/images/sivuston_tiedostot/Sahkoinen_tutkinto/Tiedote_ranska_ja_saksa_2017.pdf" TargetMode="External"/><Relationship Id="rId14" Type="http://schemas.openxmlformats.org/officeDocument/2006/relationships/hyperlink" Target="https://www.ylioppilastutkinto.fi/images/sivuston_tiedostot/Ohjeet/Koekohtaiset/sahkoiset_kielikokeet_maaraykset_13.12.2016_fi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93626" y="189582"/>
            <a:ext cx="676275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Ylioppilastutkinto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27138" y="5132784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800" b="1" dirty="0">
                <a:latin typeface="Arial Rounded MT Bold" pitchFamily="34" charset="0"/>
              </a:rPr>
              <a:t>Ylioppilastutkintotodistukseen vaaditaan yo-kirjoitusten lisäksi lukion päättötodistus tai ammatillisen tutkinnon todistus</a:t>
            </a:r>
          </a:p>
        </p:txBody>
      </p:sp>
      <p:pic>
        <p:nvPicPr>
          <p:cNvPr id="7172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1619672" y="1096144"/>
            <a:ext cx="5665366" cy="377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706090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Hyväksytyn uusiminen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339975" y="1052513"/>
            <a:ext cx="3960813" cy="1800225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1484313"/>
            <a:ext cx="28082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/>
              <a:t>hyväksytty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/>
              <a:t>(a, b, c, m, e, l)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8175" y="4941888"/>
            <a:ext cx="58324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yhden</a:t>
            </a:r>
            <a:r>
              <a:rPr lang="fi-FI" dirty="0"/>
              <a:t> kerran  </a:t>
            </a:r>
            <a:r>
              <a:rPr lang="fi-FI" u="sng" dirty="0"/>
              <a:t>ilman aikarajoitusta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3777751">
            <a:off x="3023394" y="3680619"/>
            <a:ext cx="1584325" cy="792163"/>
          </a:xfrm>
          <a:custGeom>
            <a:avLst/>
            <a:gdLst>
              <a:gd name="T0" fmla="*/ 87155777 w 21600"/>
              <a:gd name="T1" fmla="*/ 0 h 21600"/>
              <a:gd name="T2" fmla="*/ 0 w 21600"/>
              <a:gd name="T3" fmla="*/ 14525995 h 21600"/>
              <a:gd name="T4" fmla="*/ 87155777 w 21600"/>
              <a:gd name="T5" fmla="*/ 29051953 h 21600"/>
              <a:gd name="T6" fmla="*/ 116207666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7444284">
            <a:off x="4500563" y="3716338"/>
            <a:ext cx="1655762" cy="792162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40 h 21600"/>
              <a:gd name="T4" fmla="*/ 95192598 w 21600"/>
              <a:gd name="T5" fmla="*/ 29051880 h 21600"/>
              <a:gd name="T6" fmla="*/ 126923502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84888" y="29241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4213" y="5516563"/>
            <a:ext cx="8208267" cy="12741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mikäli uusinta tapahtuu ennen todistuksen antamista, merkitään todistukseen parempi arvosana</a:t>
            </a:r>
          </a:p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muulloin annetaan erillinen todistus</a:t>
            </a:r>
          </a:p>
        </p:txBody>
      </p:sp>
      <p:sp>
        <p:nvSpPr>
          <p:cNvPr id="3" name="Tekstiruutu 2"/>
          <p:cNvSpPr txBox="1"/>
          <p:nvPr/>
        </p:nvSpPr>
        <p:spPr>
          <a:xfrm rot="20161990">
            <a:off x="1174744" y="2524625"/>
            <a:ext cx="6877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i-FI" sz="4000" dirty="0">
                <a:solidFill>
                  <a:srgbClr val="FF0000"/>
                </a:solidFill>
              </a:rPr>
              <a:t>MUUTTUU SYKSYLLÄ 2019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UUTTA syksystä 2019…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Tutkinnon suorittamisen aikana voi kolme kertaa yrittää korottaa hylättyä arvosanaa</a:t>
            </a:r>
          </a:p>
          <a:p>
            <a:endParaRPr lang="fi-FI" dirty="0"/>
          </a:p>
          <a:p>
            <a:r>
              <a:rPr lang="fi-FI" dirty="0"/>
              <a:t>Hyväksyttyjä suorituksia voi uusia  rajattomasti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941433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9782" y="318782"/>
            <a:ext cx="8217017" cy="1098856"/>
          </a:xfrm>
        </p:spPr>
        <p:txBody>
          <a:bodyPr/>
          <a:lstStyle/>
          <a:p>
            <a:r>
              <a:rPr lang="fi-FI" sz="2800" dirty="0">
                <a:solidFill>
                  <a:schemeClr val="bg1"/>
                </a:solidFill>
                <a:latin typeface="Arial Rounded MT Bold" pitchFamily="34" charset="0"/>
              </a:rPr>
              <a:t>Täydentäminen ja keskeytys</a:t>
            </a:r>
          </a:p>
        </p:txBody>
      </p:sp>
      <p:sp>
        <p:nvSpPr>
          <p:cNvPr id="4" name="Taitettu kulma 3"/>
          <p:cNvSpPr/>
          <p:nvPr/>
        </p:nvSpPr>
        <p:spPr bwMode="auto">
          <a:xfrm>
            <a:off x="4860032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aitettu kulma 4"/>
          <p:cNvSpPr/>
          <p:nvPr/>
        </p:nvSpPr>
        <p:spPr bwMode="auto">
          <a:xfrm>
            <a:off x="251520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7544" y="1772816"/>
            <a:ext cx="37444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 ylioppilas voi </a:t>
            </a:r>
            <a:r>
              <a:rPr lang="fi-FI" sz="2000" dirty="0">
                <a:solidFill>
                  <a:srgbClr val="FF0000"/>
                </a:solidFill>
              </a:rPr>
              <a:t>täydentää</a:t>
            </a:r>
            <a:r>
              <a:rPr lang="fi-FI" sz="2000" dirty="0"/>
              <a:t> tutkintoa kokeilla, jotka eivät sisälly hänen tutkintoonsa</a:t>
            </a:r>
          </a:p>
          <a:p>
            <a:r>
              <a:rPr lang="fi-FI" sz="2000" dirty="0"/>
              <a:t> samassa aineessa voi suorittaa myös toisen eri tasoisen kokeen</a:t>
            </a:r>
          </a:p>
          <a:p>
            <a:r>
              <a:rPr lang="fi-FI" sz="2000" dirty="0"/>
              <a:t> täydentämiseen ei ole aikarajaa</a:t>
            </a:r>
          </a:p>
          <a:p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mahdollista vasta, kun tutkinto on suoritettu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5148064" y="1916832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 lautakunta voi erittäin painavasta syystä päättää, että tutkinto aloitetaan alusta</a:t>
            </a:r>
          </a:p>
          <a:p>
            <a:r>
              <a:rPr lang="fi-FI" sz="2000" dirty="0"/>
              <a:t> opiskelu ulkomailla voi antaa lisäaikaa hajautukseen</a:t>
            </a:r>
          </a:p>
          <a:p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jos tutkintoa ei ole suoritettu määräajassa, on tutkinto aloitettava alusta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9012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Arvostelu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912" y="1052736"/>
            <a:ext cx="8229600" cy="28334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400" dirty="0"/>
              <a:t>lukion opettaja arvostelee koesuoritukset valmistavasti ja </a:t>
            </a:r>
            <a:r>
              <a:rPr lang="fi-FI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lautakunnan sensorit</a:t>
            </a:r>
            <a:r>
              <a:rPr lang="fi-FI" sz="24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lopullisesti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arvosanojen </a:t>
            </a:r>
            <a:r>
              <a:rPr lang="fi-F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pisterajat vaihtelevat vuosittain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dirty="0"/>
              <a:t>pisterajojen määrittelyssä käytetään standardoitujen yhteispisteiden keskiarvoa (SYK). Normaalijakaumaa käytetään 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koko vuoden kirjoittajapopulaatiossa</a:t>
            </a:r>
            <a:r>
              <a:rPr lang="fi-FI" sz="2400" dirty="0"/>
              <a:t>, ei yksittäisissä kokeissa</a:t>
            </a:r>
            <a:endParaRPr lang="fi-FI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3025" y="3951759"/>
            <a:ext cx="1258888" cy="2141537"/>
            <a:chOff x="46" y="2211"/>
            <a:chExt cx="793" cy="1349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46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69" y="2211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Improbatur</a:t>
              </a:r>
            </a:p>
          </p:txBody>
        </p:sp>
        <p:sp>
          <p:nvSpPr>
            <p:cNvPr id="11299" name="Text Box 7"/>
            <p:cNvSpPr txBox="1">
              <a:spLocks noChangeArrowheads="1"/>
            </p:cNvSpPr>
            <p:nvPr/>
          </p:nvSpPr>
          <p:spPr bwMode="auto">
            <a:xfrm>
              <a:off x="34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i</a:t>
              </a:r>
            </a:p>
          </p:txBody>
        </p:sp>
        <p:sp>
          <p:nvSpPr>
            <p:cNvPr id="11300" name="Text Box 8"/>
            <p:cNvSpPr txBox="1">
              <a:spLocks noChangeArrowheads="1"/>
            </p:cNvSpPr>
            <p:nvPr/>
          </p:nvSpPr>
          <p:spPr bwMode="auto">
            <a:xfrm>
              <a:off x="250" y="3329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0 pist.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4938" y="3810471"/>
            <a:ext cx="2735262" cy="2282825"/>
            <a:chOff x="885" y="2122"/>
            <a:chExt cx="1723" cy="14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885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885" y="2211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Approbatur</a:t>
              </a:r>
            </a:p>
          </p:txBody>
        </p:sp>
        <p:sp>
          <p:nvSpPr>
            <p:cNvPr id="11291" name="Text Box 10"/>
            <p:cNvSpPr txBox="1">
              <a:spLocks noChangeArrowheads="1"/>
            </p:cNvSpPr>
            <p:nvPr/>
          </p:nvSpPr>
          <p:spPr bwMode="auto">
            <a:xfrm>
              <a:off x="1112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A</a:t>
              </a:r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1021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2 pist.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170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4" name="Text Box 13"/>
            <p:cNvSpPr txBox="1">
              <a:spLocks noChangeArrowheads="1"/>
            </p:cNvSpPr>
            <p:nvPr/>
          </p:nvSpPr>
          <p:spPr bwMode="auto">
            <a:xfrm>
              <a:off x="1701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Lubenter approbatur</a:t>
              </a:r>
            </a:p>
          </p:txBody>
        </p:sp>
        <p:sp>
          <p:nvSpPr>
            <p:cNvPr id="11295" name="Text Box 14"/>
            <p:cNvSpPr txBox="1">
              <a:spLocks noChangeArrowheads="1"/>
            </p:cNvSpPr>
            <p:nvPr/>
          </p:nvSpPr>
          <p:spPr bwMode="auto">
            <a:xfrm>
              <a:off x="192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B</a:t>
              </a:r>
            </a:p>
          </p:txBody>
        </p:sp>
        <p:sp>
          <p:nvSpPr>
            <p:cNvPr id="11296" name="Text Box 15"/>
            <p:cNvSpPr txBox="1">
              <a:spLocks noChangeArrowheads="1"/>
            </p:cNvSpPr>
            <p:nvPr/>
          </p:nvSpPr>
          <p:spPr bwMode="auto">
            <a:xfrm>
              <a:off x="183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3 pist.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997325" y="3799359"/>
            <a:ext cx="2735263" cy="2293937"/>
            <a:chOff x="2518" y="2115"/>
            <a:chExt cx="1723" cy="1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2518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2518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Cum laude approbatur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745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2654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4 pist.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3334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288" y="2115"/>
              <a:ext cx="81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Magna cum laude approbatur</a:t>
              </a:r>
            </a:p>
          </p:txBody>
        </p:sp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356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M</a:t>
              </a:r>
            </a:p>
          </p:txBody>
        </p:sp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3470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5 pist.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16688" y="3824759"/>
            <a:ext cx="2808287" cy="2268537"/>
            <a:chOff x="4105" y="2131"/>
            <a:chExt cx="1769" cy="14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415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auto">
            <a:xfrm>
              <a:off x="4105" y="2131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Eximia cum laude approbatur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37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E</a:t>
              </a:r>
            </a:p>
          </p:txBody>
        </p:sp>
        <p:sp>
          <p:nvSpPr>
            <p:cNvPr id="11276" name="Text Box 27"/>
            <p:cNvSpPr txBox="1">
              <a:spLocks noChangeArrowheads="1"/>
            </p:cNvSpPr>
            <p:nvPr/>
          </p:nvSpPr>
          <p:spPr bwMode="auto">
            <a:xfrm>
              <a:off x="428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6 pist.</a:t>
              </a:r>
            </a:p>
          </p:txBody>
        </p:sp>
        <p:sp>
          <p:nvSpPr>
            <p:cNvPr id="42012" name="AutoShape 28"/>
            <p:cNvSpPr>
              <a:spLocks noChangeArrowheads="1"/>
            </p:cNvSpPr>
            <p:nvPr/>
          </p:nvSpPr>
          <p:spPr bwMode="auto">
            <a:xfrm>
              <a:off x="4967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8" name="Text Box 29"/>
            <p:cNvSpPr txBox="1">
              <a:spLocks noChangeArrowheads="1"/>
            </p:cNvSpPr>
            <p:nvPr/>
          </p:nvSpPr>
          <p:spPr bwMode="auto">
            <a:xfrm>
              <a:off x="5012" y="2211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Laudatur</a:t>
              </a:r>
            </a:p>
          </p:txBody>
        </p:sp>
        <p:sp>
          <p:nvSpPr>
            <p:cNvPr id="11279" name="Text Box 30"/>
            <p:cNvSpPr txBox="1">
              <a:spLocks noChangeArrowheads="1"/>
            </p:cNvSpPr>
            <p:nvPr/>
          </p:nvSpPr>
          <p:spPr bwMode="auto">
            <a:xfrm>
              <a:off x="5240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L</a:t>
              </a:r>
            </a:p>
          </p:txBody>
        </p:sp>
        <p:sp>
          <p:nvSpPr>
            <p:cNvPr id="11280" name="Text Box 31"/>
            <p:cNvSpPr txBox="1">
              <a:spLocks noChangeArrowheads="1"/>
            </p:cNvSpPr>
            <p:nvPr/>
          </p:nvSpPr>
          <p:spPr bwMode="auto">
            <a:xfrm>
              <a:off x="5103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7 pist.</a:t>
              </a:r>
            </a:p>
          </p:txBody>
        </p:sp>
      </p:grp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683569" y="6279703"/>
            <a:ext cx="748883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>
              <a:buNone/>
            </a:pPr>
            <a:r>
              <a:rPr lang="fi-FI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Pistemääriä voidaan käyttää opiskelijavalinnoissa</a:t>
            </a:r>
          </a:p>
        </p:txBody>
      </p:sp>
      <p:sp>
        <p:nvSpPr>
          <p:cNvPr id="40" name="Toimintopainike: Tietoja 39">
            <a:hlinkClick r:id="rId2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8" name="Tekstikehys 37"/>
          <p:cNvSpPr txBox="1"/>
          <p:nvPr/>
        </p:nvSpPr>
        <p:spPr>
          <a:xfrm>
            <a:off x="8208912" y="1556792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000" dirty="0"/>
              <a:t>Katso pisterajat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848" y="216024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Arvosanajakauma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95365646"/>
              </p:ext>
            </p:extLst>
          </p:nvPr>
        </p:nvGraphicFramePr>
        <p:xfrm>
          <a:off x="50800" y="2184400"/>
          <a:ext cx="8128000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55650" y="1052513"/>
            <a:ext cx="6911975" cy="822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/>
            <a:r>
              <a:rPr lang="fi-FI" dirty="0"/>
              <a:t>arvosanojen suhteellinen osuus vaihtelee hiukan eri kokeissa ja tutkintokerroilla</a:t>
            </a:r>
          </a:p>
        </p:txBody>
      </p:sp>
      <p:sp>
        <p:nvSpPr>
          <p:cNvPr id="6" name="Toimintopainike: Tietoja 5">
            <a:hlinkClick r:id="rId3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0832" y="260648"/>
            <a:ext cx="8229600" cy="778098"/>
          </a:xfrm>
        </p:spPr>
        <p:txBody>
          <a:bodyPr/>
          <a:lstStyle/>
          <a:p>
            <a:r>
              <a:rPr lang="fi-FI" sz="2000" dirty="0">
                <a:solidFill>
                  <a:schemeClr val="bg1"/>
                </a:solidFill>
                <a:latin typeface="Arial Rounded MT Bold" pitchFamily="34" charset="0"/>
              </a:rPr>
              <a:t>OIKAISUVAATIMUS (syksystä 2019</a:t>
            </a:r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)</a:t>
            </a:r>
          </a:p>
        </p:txBody>
      </p:sp>
      <p:cxnSp>
        <p:nvCxnSpPr>
          <p:cNvPr id="23" name="Kaareva yhdysviiva 22"/>
          <p:cNvCxnSpPr/>
          <p:nvPr/>
        </p:nvCxnSpPr>
        <p:spPr bwMode="auto">
          <a:xfrm rot="10800000">
            <a:off x="1079612" y="3458654"/>
            <a:ext cx="2952328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36525" cap="flat" cmpd="sng" algn="ctr">
            <a:solidFill>
              <a:srgbClr val="0070C0"/>
            </a:solidFill>
            <a:prstDash val="solid"/>
            <a:round/>
            <a:headEnd type="arrow"/>
            <a:tailEnd type="oval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0" name="Taitettu kulma 19"/>
          <p:cNvSpPr/>
          <p:nvPr/>
        </p:nvSpPr>
        <p:spPr bwMode="auto">
          <a:xfrm>
            <a:off x="351161" y="1196752"/>
            <a:ext cx="2736304" cy="3024336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683568" y="1335196"/>
            <a:ext cx="21602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Hakemus</a:t>
            </a:r>
          </a:p>
          <a:p>
            <a:r>
              <a:rPr lang="fi-FI" sz="1600" dirty="0"/>
              <a:t> kokelas (huoltaja) 14 vrk sisällä</a:t>
            </a:r>
          </a:p>
          <a:p>
            <a:r>
              <a:rPr lang="fi-FI" sz="1600" dirty="0"/>
              <a:t> verkossa, linkki </a:t>
            </a:r>
            <a:r>
              <a:rPr lang="fi-FI" sz="1600" dirty="0" err="1"/>
              <a:t>YTL:n</a:t>
            </a:r>
            <a:r>
              <a:rPr lang="fi-FI" sz="1600" dirty="0"/>
              <a:t> sivuilla, verkkopankki-tunnuksilla (maksu samalla)</a:t>
            </a:r>
          </a:p>
        </p:txBody>
      </p:sp>
      <p:grpSp>
        <p:nvGrpSpPr>
          <p:cNvPr id="73" name="Ryhmä 72"/>
          <p:cNvGrpSpPr/>
          <p:nvPr/>
        </p:nvGrpSpPr>
        <p:grpSpPr>
          <a:xfrm>
            <a:off x="1691680" y="3501008"/>
            <a:ext cx="6264696" cy="2448272"/>
            <a:chOff x="1691680" y="4005064"/>
            <a:chExt cx="6264696" cy="2448272"/>
          </a:xfrm>
        </p:grpSpPr>
        <p:cxnSp>
          <p:nvCxnSpPr>
            <p:cNvPr id="68" name="Suora nuoliyhdysviiva 67"/>
            <p:cNvCxnSpPr/>
            <p:nvPr/>
          </p:nvCxnSpPr>
          <p:spPr bwMode="auto">
            <a:xfrm flipH="1">
              <a:off x="2915816" y="4725144"/>
              <a:ext cx="1080120" cy="720080"/>
            </a:xfrm>
            <a:prstGeom prst="straightConnector1">
              <a:avLst/>
            </a:prstGeom>
            <a:solidFill>
              <a:schemeClr val="accent1"/>
            </a:solidFill>
            <a:ln w="130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Suora nuoliyhdysviiva 65"/>
            <p:cNvCxnSpPr/>
            <p:nvPr/>
          </p:nvCxnSpPr>
          <p:spPr bwMode="auto">
            <a:xfrm>
              <a:off x="5940152" y="4653136"/>
              <a:ext cx="936104" cy="792088"/>
            </a:xfrm>
            <a:prstGeom prst="straightConnector1">
              <a:avLst/>
            </a:prstGeom>
            <a:solidFill>
              <a:schemeClr val="accent1"/>
            </a:solidFill>
            <a:ln w="130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Ellipsi 16"/>
            <p:cNvSpPr/>
            <p:nvPr/>
          </p:nvSpPr>
          <p:spPr bwMode="auto">
            <a:xfrm>
              <a:off x="3635896" y="4005064"/>
              <a:ext cx="2376264" cy="11521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kstikehys 13"/>
            <p:cNvSpPr txBox="1"/>
            <p:nvPr/>
          </p:nvSpPr>
          <p:spPr>
            <a:xfrm>
              <a:off x="5724128" y="5622339"/>
              <a:ext cx="2232248" cy="830997"/>
            </a:xfrm>
            <a:prstGeom prst="rect">
              <a:avLst/>
            </a:prstGeom>
            <a:solidFill>
              <a:srgbClr val="92D05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Arvosana nousee ja uusi todistus sekä maksun palautus</a:t>
              </a:r>
            </a:p>
          </p:txBody>
        </p:sp>
        <p:sp>
          <p:nvSpPr>
            <p:cNvPr id="15" name="Tekstikehys 14"/>
            <p:cNvSpPr txBox="1"/>
            <p:nvPr/>
          </p:nvSpPr>
          <p:spPr>
            <a:xfrm>
              <a:off x="1691680" y="5694346"/>
              <a:ext cx="2232248" cy="707886"/>
            </a:xfrm>
            <a:prstGeom prst="rect">
              <a:avLst/>
            </a:prstGeom>
            <a:solidFill>
              <a:srgbClr val="FF000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Arvosana ei muutu</a:t>
              </a:r>
            </a:p>
            <a:p>
              <a:pPr algn="ctr"/>
              <a:r>
                <a:rPr lang="fi-FI" sz="1600" dirty="0"/>
                <a:t> ei valitusoikeutta</a:t>
              </a:r>
            </a:p>
          </p:txBody>
        </p:sp>
        <p:sp>
          <p:nvSpPr>
            <p:cNvPr id="12" name="Tekstikehys 11"/>
            <p:cNvSpPr txBox="1"/>
            <p:nvPr/>
          </p:nvSpPr>
          <p:spPr>
            <a:xfrm>
              <a:off x="3779912" y="4182179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Lautakunta nimeää vähintään 2 uutta arvostelijaa</a:t>
              </a:r>
            </a:p>
          </p:txBody>
        </p:sp>
      </p:grpSp>
      <p:sp>
        <p:nvSpPr>
          <p:cNvPr id="19" name="Tekstikehys 18"/>
          <p:cNvSpPr txBox="1"/>
          <p:nvPr/>
        </p:nvSpPr>
        <p:spPr>
          <a:xfrm>
            <a:off x="107504" y="6165304"/>
            <a:ext cx="81369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i-FI" sz="1600" dirty="0"/>
              <a:t>Rehtori tai opettaja voi esittää </a:t>
            </a:r>
            <a:r>
              <a:rPr lang="fi-FI" sz="1600" dirty="0">
                <a:solidFill>
                  <a:srgbClr val="FF0000"/>
                </a:solidFill>
              </a:rPr>
              <a:t>tarkistuspyynnön</a:t>
            </a:r>
            <a:r>
              <a:rPr lang="fi-FI" sz="1600" dirty="0"/>
              <a:t> havaitessaan ilmeisen virheen. </a:t>
            </a:r>
          </a:p>
          <a:p>
            <a:pPr algn="ctr">
              <a:spcBef>
                <a:spcPts val="0"/>
              </a:spcBef>
              <a:buNone/>
            </a:pPr>
            <a:r>
              <a:rPr lang="fi-FI" sz="1600" dirty="0"/>
              <a:t>Virhe korjataan välittömästi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Kompensaatio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187460"/>
            <a:ext cx="8784976" cy="13388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/>
              <a:t>Ylioppilastutkintotodistus, jossa on yksi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pakollisen</a:t>
            </a:r>
            <a:r>
              <a:rPr lang="fi-FI" sz="1800" dirty="0">
                <a:solidFill>
                  <a:srgbClr val="C00000"/>
                </a:solidFill>
              </a:rPr>
              <a:t> kokeen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hylätty</a:t>
            </a:r>
            <a:r>
              <a:rPr lang="fi-FI" sz="1800" dirty="0">
                <a:solidFill>
                  <a:srgbClr val="C00000"/>
                </a:solidFill>
              </a:rPr>
              <a:t> </a:t>
            </a:r>
            <a:r>
              <a:rPr lang="fi-FI" sz="1800" dirty="0"/>
              <a:t>arvosana</a:t>
            </a:r>
          </a:p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>
                <a:solidFill>
                  <a:srgbClr val="C00000"/>
                </a:solidFill>
              </a:rPr>
              <a:t>Kompensaatiossa</a:t>
            </a:r>
            <a:r>
              <a:rPr lang="fi-FI" sz="1800" dirty="0"/>
              <a:t> pisteitä annetaan muista arvosanoista:</a:t>
            </a:r>
          </a:p>
          <a:p>
            <a:pPr lvl="2">
              <a:spcBef>
                <a:spcPct val="0"/>
              </a:spcBef>
              <a:buNone/>
            </a:pPr>
            <a:r>
              <a:rPr lang="fi-FI" sz="1800" dirty="0"/>
              <a:t>L = 7	E = 6 	M = 5	C = 4 	B = 3 	A = 2	</a:t>
            </a:r>
          </a:p>
          <a:p>
            <a:pPr>
              <a:buSzTx/>
              <a:buFontTx/>
              <a:buNone/>
              <a:defRPr/>
            </a:pPr>
            <a:r>
              <a:rPr lang="fi-FI" sz="1800" dirty="0"/>
              <a:t>Hylätyt arvosanat jaetaan neljään luokkaan: i+, i, i-, i--</a:t>
            </a:r>
          </a:p>
        </p:txBody>
      </p:sp>
      <p:graphicFrame>
        <p:nvGraphicFramePr>
          <p:cNvPr id="7" name="Kaaviokuva 6"/>
          <p:cNvGraphicFramePr/>
          <p:nvPr/>
        </p:nvGraphicFramePr>
        <p:xfrm>
          <a:off x="395536" y="2708920"/>
          <a:ext cx="47525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kehys 7"/>
          <p:cNvSpPr txBox="1"/>
          <p:nvPr/>
        </p:nvSpPr>
        <p:spPr>
          <a:xfrm>
            <a:off x="5580112" y="3284984"/>
            <a:ext cx="349188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>
                <a:solidFill>
                  <a:srgbClr val="C00000"/>
                </a:solidFill>
              </a:rPr>
              <a:t> ylimääräiset kokeet auttavat </a:t>
            </a:r>
            <a:r>
              <a:rPr lang="fi-FI" sz="1600" dirty="0"/>
              <a:t>kompensaatiopisteiden keruussa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/>
              <a:t> kompensoidun hylätyn kokeen saat uusia </a:t>
            </a:r>
            <a:r>
              <a:rPr lang="fi-FI" sz="1600" dirty="0">
                <a:solidFill>
                  <a:srgbClr val="C00000"/>
                </a:solidFill>
              </a:rPr>
              <a:t>kaksi kertaa ilman aikarajaa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/>
              <a:t> tutkintoa täydentämällä et voi  kompensoida hylättyä koettasi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/>
              <a:t> ellet halua kompensaatiota, anna kirjallinen ilmoitus lukiolle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Äidinkielen koe </a:t>
            </a:r>
            <a:r>
              <a:rPr lang="fi-FI" sz="2000" dirty="0">
                <a:solidFill>
                  <a:schemeClr val="bg1"/>
                </a:solidFill>
                <a:latin typeface="Arial Rounded MT Bold" pitchFamily="34" charset="0"/>
              </a:rPr>
              <a:t>(syksystä 2018)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kokeessa on kaksi osaa ja 2 koepäivää</a:t>
            </a:r>
          </a:p>
          <a:p>
            <a:r>
              <a:rPr lang="fi-FI" dirty="0"/>
              <a:t> molemmat osat on suoritettava samalla tutkintokerralla</a:t>
            </a:r>
          </a:p>
          <a:p>
            <a:r>
              <a:rPr lang="fi-FI" dirty="0"/>
              <a:t> arvosana määräytyy näissä kokeissa saadun  painotetun pistesumman perusteella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179512" y="3284984"/>
            <a:ext cx="4104456" cy="30469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LUKUTAIDON KOE</a:t>
            </a:r>
          </a:p>
          <a:p>
            <a:r>
              <a:rPr lang="fi-FI" sz="1400" dirty="0"/>
              <a:t> Lukutaidon kokeessa arvioidaan kokelaan kriittistä ja kulttuurista lukutaitoa eli taitoa eritellä, tulkita, arvioida ja hyödyntää monimuotoisia tekstejä tietoisena niiden tavoitteista, ilmaisukeinoista ja konteksteista. Kokeessa on kaksi osaa. Osa I keskittyy asia- ja mediatekstien, osa II kaunokirjallisten ja muiden fiktiivisten tekstien analysointiin ja tulkintaan. </a:t>
            </a:r>
          </a:p>
          <a:p>
            <a:r>
              <a:rPr lang="fi-FI" sz="1400" dirty="0"/>
              <a:t> Molemmissa osioissa 2 tehtävää, joista tulee vastata yhteen. Max. pistemäärä 60.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5292080" y="3356992"/>
            <a:ext cx="3744416" cy="273921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KIRJOITUSTAIDON KOE</a:t>
            </a:r>
          </a:p>
          <a:p>
            <a:r>
              <a:rPr lang="fi-FI" sz="1400" dirty="0"/>
              <a:t> Kirjoitustaidon kokeessa arvioidaan kokelaan kirjallista ilmaisukykyä sekä taitoa kielentää ajatuksia ja hallita asiakokonaisuuksia. Tehtävänä on tuottaa pohtiva, näkökulmia avaava tai kantaa ottava teksti aineistojen avulla.</a:t>
            </a:r>
          </a:p>
          <a:p>
            <a:pPr marL="177800" indent="-177800"/>
            <a:r>
              <a:rPr lang="fi-FI" sz="1400" dirty="0"/>
              <a:t>Max. Pistemäärä 60.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Matematiikan koe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640960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2000" dirty="0"/>
              <a:t>  voit valita opinnoista riippumatta kahden tason välillä: </a:t>
            </a:r>
          </a:p>
          <a:p>
            <a:pPr>
              <a:buNone/>
            </a:pPr>
            <a:r>
              <a:rPr lang="fi-FI" sz="2000" dirty="0"/>
              <a:t>	</a:t>
            </a:r>
            <a:r>
              <a:rPr lang="fi-FI" sz="2000" dirty="0">
                <a:solidFill>
                  <a:srgbClr val="0066FF"/>
                </a:solidFill>
              </a:rPr>
              <a:t>PITKÄ MATEMATIIKKA TAI LYHYT MATEMATIIKKA</a:t>
            </a:r>
          </a:p>
          <a:p>
            <a:r>
              <a:rPr lang="fi-FI" sz="2000" dirty="0"/>
              <a:t> molemmissa kokeissa annetaan 13 tehtävää ja saat vastata alla   	olevan taulukon mukaisesti korkeintaan 10 tehtävään</a:t>
            </a:r>
          </a:p>
          <a:p>
            <a:r>
              <a:rPr lang="fi-FI" sz="2000" dirty="0"/>
              <a:t> tehtävät arvostellaan pistein 0-6</a:t>
            </a:r>
          </a:p>
          <a:p>
            <a:r>
              <a:rPr lang="fi-FI" sz="2000" dirty="0"/>
              <a:t>  kokeessa ovat sallittuja funktio-, graafiset ja symboliset laskimet sekä taulukkokirja, jotka on </a:t>
            </a:r>
            <a:r>
              <a:rPr lang="fi-FI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tuotava ennakkoon tarkastukseen</a:t>
            </a:r>
            <a:endParaRPr lang="fi-FI" sz="2000" dirty="0">
              <a:solidFill>
                <a:srgbClr val="FF0000"/>
              </a:solidFill>
            </a:endParaRPr>
          </a:p>
          <a:p>
            <a:pPr>
              <a:buNone/>
            </a:pPr>
            <a:endParaRPr lang="fi-FI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351711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4754"/>
              </p:ext>
            </p:extLst>
          </p:nvPr>
        </p:nvGraphicFramePr>
        <p:xfrm>
          <a:off x="179512" y="4149080"/>
          <a:ext cx="8784976" cy="202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Tehtäviä annetaan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Kokelas vastaa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Apuvälineet ja ohjeet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Ei laskinta, taulukkokirja, vastaus tehtävävihkoon, joka palautettava viimeistään 3 tunnin kuluttua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Laskin, taulukkokirja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Laskin, taulukkokirja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Matematiikan kirjoittajat</a:t>
            </a:r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3359674959"/>
              </p:ext>
            </p:extLst>
          </p:nvPr>
        </p:nvGraphicFramePr>
        <p:xfrm>
          <a:off x="683568" y="1685032"/>
          <a:ext cx="777686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95536" y="114071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/>
              <a:t>Vuonna 2016 matematiikan kokeisiin ilmoittautuneiden sukupuolijakauma prosentteina</a:t>
            </a:r>
          </a:p>
        </p:txBody>
      </p:sp>
    </p:spTree>
    <p:extLst>
      <p:ext uri="{BB962C8B-B14F-4D97-AF65-F5344CB8AC3E}">
        <p14:creationId xmlns:p14="http://schemas.microsoft.com/office/powerpoint/2010/main" val="4099850736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/>
              <a:t>Äidinkielen koe on kaikille pakollinen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251520" y="1052736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>
                <a:solidFill>
                  <a:srgbClr val="CC3300"/>
                </a:solidFill>
              </a:rPr>
              <a:t>Tutkintoon kuuluu vähintään neljä pakollista koetta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Kielikokeet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179512" y="3068960"/>
            <a:ext cx="4392488" cy="461665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004048" y="3068959"/>
            <a:ext cx="3888432" cy="461665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23528" y="1268760"/>
            <a:ext cx="8352928" cy="1569660"/>
          </a:xfrm>
          <a:prstGeom prst="rect">
            <a:avLst/>
          </a:prstGeom>
          <a:solidFill>
            <a:srgbClr val="99FF99"/>
          </a:solidFill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/>
              <a:t>Pitkä</a:t>
            </a:r>
            <a:r>
              <a:rPr lang="fi-FI" dirty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/>
              <a:t>Lyhyt</a:t>
            </a:r>
            <a:r>
              <a:rPr lang="fi-FI" dirty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dirty="0"/>
              <a:t>	italia, portugali, latina, saame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/>
              <a:t>Toinen kotimainen</a:t>
            </a:r>
            <a:r>
              <a:rPr lang="fi-FI" dirty="0"/>
              <a:t>: suomi tai ruotsi (pitkä, keskipitkä)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251520" y="61653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>
                <a:solidFill>
                  <a:srgbClr val="FF0000"/>
                </a:solidFill>
              </a:rPr>
              <a:t>Kuullunymmärtämiskoe ja kirjallinen koe tehtävä samalla tutkintokerralla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75656" y="4221088"/>
            <a:ext cx="605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i-FI" dirty="0"/>
              <a:t>KOE SUORITETAAN YHTENÄ PÄIVÄNÄ!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Sähköiset kielikokeet 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23528" y="3356992"/>
            <a:ext cx="4392488" cy="2662267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1800" u="sng" dirty="0"/>
              <a:t>Mahdolliset tehtävätyypit:</a:t>
            </a:r>
          </a:p>
          <a:p>
            <a:pPr marL="266700" indent="-266700"/>
            <a:r>
              <a:rPr lang="fi-FI" sz="1400" dirty="0"/>
              <a:t>Monivalintatehtävät</a:t>
            </a:r>
          </a:p>
          <a:p>
            <a:pPr marL="266700" indent="-266700"/>
            <a:r>
              <a:rPr lang="fi-FI" sz="1400" dirty="0"/>
              <a:t>Aukkotehtävät</a:t>
            </a:r>
          </a:p>
          <a:p>
            <a:pPr marL="266700" indent="-266700"/>
            <a:r>
              <a:rPr lang="fi-FI" sz="1400" dirty="0"/>
              <a:t>Yhdistämistehtävät</a:t>
            </a:r>
          </a:p>
          <a:p>
            <a:pPr marL="266700" indent="-266700"/>
            <a:r>
              <a:rPr lang="fi-FI" sz="1400" dirty="0"/>
              <a:t>Täydentämistehtävät</a:t>
            </a:r>
          </a:p>
          <a:p>
            <a:pPr marL="266700" indent="-266700"/>
            <a:r>
              <a:rPr lang="fi-FI" sz="1400" dirty="0"/>
              <a:t>Tehtävät, joissa vastataan annettuun vastauskenttään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4932040" y="3429000"/>
            <a:ext cx="3888432" cy="2400657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u="sng" dirty="0"/>
              <a:t>Arvostelu:</a:t>
            </a:r>
          </a:p>
          <a:p>
            <a:pPr>
              <a:buNone/>
            </a:pPr>
            <a:r>
              <a:rPr lang="fi-FI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i-FI" sz="1400" dirty="0"/>
              <a:t>isteet </a:t>
            </a:r>
            <a:r>
              <a:rPr lang="fi-FI" sz="1400" dirty="0" err="1"/>
              <a:t>max</a:t>
            </a:r>
            <a:r>
              <a:rPr lang="fi-FI" sz="1400" dirty="0"/>
              <a:t> 299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Kuullun ymmärtäminen 80-90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Luetun </a:t>
            </a:r>
            <a:r>
              <a:rPr lang="fi-FI" sz="1400" dirty="0" err="1"/>
              <a:t>ymmätäminen</a:t>
            </a:r>
            <a:r>
              <a:rPr lang="fi-FI" sz="1400" dirty="0"/>
              <a:t> 70-90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Sanasto ja rakenteet 20-40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Kirjallinen tuottaminen 99</a:t>
            </a:r>
          </a:p>
          <a:p>
            <a:pPr marL="266700" indent="-266700"/>
            <a:endParaRPr lang="fi-FI" sz="1800" dirty="0"/>
          </a:p>
        </p:txBody>
      </p:sp>
      <p:sp>
        <p:nvSpPr>
          <p:cNvPr id="9" name="Tekstikehys 8"/>
          <p:cNvSpPr txBox="1"/>
          <p:nvPr/>
        </p:nvSpPr>
        <p:spPr>
          <a:xfrm>
            <a:off x="251520" y="1268760"/>
            <a:ext cx="8640960" cy="1692771"/>
          </a:xfrm>
          <a:prstGeom prst="rect">
            <a:avLst/>
          </a:prstGeom>
          <a:solidFill>
            <a:srgbClr val="99FF99"/>
          </a:solidFill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u="sng" dirty="0"/>
              <a:t>Osa-alueet:</a:t>
            </a:r>
            <a:r>
              <a:rPr lang="fi-FI" sz="2000" dirty="0"/>
              <a:t>			</a:t>
            </a:r>
            <a:r>
              <a:rPr lang="fi-FI" sz="2000" u="sng" dirty="0"/>
              <a:t>Vastaaminen:</a:t>
            </a:r>
          </a:p>
          <a:p>
            <a:pPr marL="342900" indent="-342900">
              <a:buFont typeface="Arial" charset="0"/>
              <a:buChar char="•"/>
            </a:pPr>
            <a:r>
              <a:rPr lang="fi-FI" sz="1400" dirty="0"/>
              <a:t>Kuullun ymmärtäminen		Saa vastata missä järjestyksessä tahansa.</a:t>
            </a:r>
          </a:p>
          <a:p>
            <a:pPr marL="342900" indent="-342900">
              <a:buFont typeface="Arial" charset="0"/>
              <a:buChar char="•"/>
            </a:pPr>
            <a:r>
              <a:rPr lang="fi-FI" sz="1400" dirty="0"/>
              <a:t>Luetun ymmärtäminen		Kokelas voi palata kirjallista taitoa mittaaviin</a:t>
            </a:r>
          </a:p>
          <a:p>
            <a:pPr marL="342900" indent="-342900">
              <a:buFont typeface="Arial" charset="0"/>
              <a:buChar char="•"/>
            </a:pPr>
            <a:r>
              <a:rPr lang="fi-FI" sz="1400" dirty="0"/>
              <a:t>Kirjallinen tuottaminen		tehtävien aineistoihin ja joihinkin kuullunymmärtämistä</a:t>
            </a:r>
          </a:p>
          <a:p>
            <a:pPr marL="342900" indent="-342900">
              <a:buFont typeface="Arial" charset="0"/>
              <a:buChar char="•"/>
            </a:pPr>
            <a:r>
              <a:rPr lang="fi-FI" sz="1400" dirty="0"/>
              <a:t>Sanaston ja rakenteiden hallinta	mittaavien tehtävien aineistoihin koeajan kuluessa.</a:t>
            </a:r>
          </a:p>
        </p:txBody>
      </p:sp>
    </p:spTree>
    <p:extLst>
      <p:ext uri="{BB962C8B-B14F-4D97-AF65-F5344CB8AC3E}">
        <p14:creationId xmlns:p14="http://schemas.microsoft.com/office/powerpoint/2010/main" val="29944992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Vieraskieliset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323528" y="1196752"/>
            <a:ext cx="8496944" cy="244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i-FI" sz="1800" dirty="0"/>
              <a:t> jos äidinkieli muu kuin suomi tai ruotsi (saame), voi lautakunta ottaa tämän huomioon arvostelussa</a:t>
            </a:r>
          </a:p>
          <a:p>
            <a:r>
              <a:rPr lang="fi-FI" sz="1800" dirty="0"/>
              <a:t> hakemuksessa  vieraskielisyys on selvitettävä</a:t>
            </a:r>
          </a:p>
          <a:p>
            <a:r>
              <a:rPr lang="fi-FI" sz="1800" dirty="0"/>
              <a:t> vaikeudet arvioidaan asteikolla: ei vaikeuksia, lieviä vaikeuksia, selviä vaikeuksia, vakavia vaikeuksia</a:t>
            </a:r>
          </a:p>
          <a:p>
            <a:r>
              <a:rPr lang="fi-FI" sz="1800" dirty="0"/>
              <a:t> arvosanaa voidaan nostaa vain yhdessä kokeessa ensisijassa pakollisissa kokeissa rajatapauksissa</a:t>
            </a: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7092280" y="5445224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6876256" y="59492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/>
              <a:t>Katso lisää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23528" y="3861048"/>
            <a:ext cx="8352928" cy="10618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rgbClr val="00B050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800" dirty="0"/>
              <a:t> äidinkielen koe voi olla oppimäärään suomi tai ruotsi toisena kielenä perustuva koe</a:t>
            </a:r>
          </a:p>
          <a:p>
            <a:pPr>
              <a:buFont typeface="Arial" pitchFamily="34" charset="0"/>
              <a:buChar char="•"/>
            </a:pPr>
            <a:r>
              <a:rPr lang="fi-FI" sz="1800" dirty="0"/>
              <a:t> tehdään äidinkielen tekstitaidon koepäivänä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395536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/>
              <a:t>LAUSUNNOT: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432048" y="5445224"/>
            <a:ext cx="543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huoltajan tai opiskelijan hakemus</a:t>
            </a:r>
          </a:p>
          <a:p>
            <a:r>
              <a:rPr lang="fi-FI" sz="1600" dirty="0"/>
              <a:t> äidinkielen opettajan lausunto</a:t>
            </a:r>
          </a:p>
          <a:p>
            <a:r>
              <a:rPr lang="fi-FI" sz="1600" dirty="0"/>
              <a:t> reaaliaineen opettajan lausunto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oli oikealle 11"/>
          <p:cNvSpPr/>
          <p:nvPr/>
        </p:nvSpPr>
        <p:spPr bwMode="auto">
          <a:xfrm>
            <a:off x="2627784" y="4240113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Nuoli oikealle 7"/>
          <p:cNvSpPr/>
          <p:nvPr/>
        </p:nvSpPr>
        <p:spPr bwMode="auto">
          <a:xfrm>
            <a:off x="2627784" y="2204444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uolivapaa piirto 13"/>
          <p:cNvSpPr/>
          <p:nvPr/>
        </p:nvSpPr>
        <p:spPr>
          <a:xfrm>
            <a:off x="3275856" y="1844824"/>
            <a:ext cx="2736304" cy="1759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362137" rIns="10160" bIns="36213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u="none" kern="1200" dirty="0"/>
              <a:t>psykologia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filosofia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historia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fysiikka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/>
              <a:t>biologia</a:t>
            </a:r>
          </a:p>
        </p:txBody>
      </p:sp>
      <p:sp>
        <p:nvSpPr>
          <p:cNvPr id="15" name="Puolivapaa piirto 14"/>
          <p:cNvSpPr/>
          <p:nvPr/>
        </p:nvSpPr>
        <p:spPr>
          <a:xfrm>
            <a:off x="539552" y="2060843"/>
            <a:ext cx="2217128" cy="1257836"/>
          </a:xfrm>
          <a:custGeom>
            <a:avLst/>
            <a:gdLst>
              <a:gd name="connsiteX0" fmla="*/ 0 w 2217128"/>
              <a:gd name="connsiteY0" fmla="*/ 209644 h 1257836"/>
              <a:gd name="connsiteX1" fmla="*/ 61404 w 2217128"/>
              <a:gd name="connsiteY1" fmla="*/ 61403 h 1257836"/>
              <a:gd name="connsiteX2" fmla="*/ 209645 w 2217128"/>
              <a:gd name="connsiteY2" fmla="*/ 0 h 1257836"/>
              <a:gd name="connsiteX3" fmla="*/ 2007484 w 2217128"/>
              <a:gd name="connsiteY3" fmla="*/ 0 h 1257836"/>
              <a:gd name="connsiteX4" fmla="*/ 2155725 w 2217128"/>
              <a:gd name="connsiteY4" fmla="*/ 61404 h 1257836"/>
              <a:gd name="connsiteX5" fmla="*/ 2217128 w 2217128"/>
              <a:gd name="connsiteY5" fmla="*/ 209645 h 1257836"/>
              <a:gd name="connsiteX6" fmla="*/ 2217128 w 2217128"/>
              <a:gd name="connsiteY6" fmla="*/ 1048192 h 1257836"/>
              <a:gd name="connsiteX7" fmla="*/ 2155725 w 2217128"/>
              <a:gd name="connsiteY7" fmla="*/ 1196433 h 1257836"/>
              <a:gd name="connsiteX8" fmla="*/ 2007484 w 2217128"/>
              <a:gd name="connsiteY8" fmla="*/ 1257836 h 1257836"/>
              <a:gd name="connsiteX9" fmla="*/ 209644 w 2217128"/>
              <a:gd name="connsiteY9" fmla="*/ 1257836 h 1257836"/>
              <a:gd name="connsiteX10" fmla="*/ 61403 w 2217128"/>
              <a:gd name="connsiteY10" fmla="*/ 1196433 h 1257836"/>
              <a:gd name="connsiteX11" fmla="*/ 0 w 2217128"/>
              <a:gd name="connsiteY11" fmla="*/ 1048192 h 1257836"/>
              <a:gd name="connsiteX12" fmla="*/ 0 w 2217128"/>
              <a:gd name="connsiteY12" fmla="*/ 209644 h 12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7128" h="1257836">
                <a:moveTo>
                  <a:pt x="0" y="209644"/>
                </a:moveTo>
                <a:cubicBezTo>
                  <a:pt x="0" y="154043"/>
                  <a:pt x="22088" y="100719"/>
                  <a:pt x="61404" y="61403"/>
                </a:cubicBezTo>
                <a:cubicBezTo>
                  <a:pt x="100720" y="22087"/>
                  <a:pt x="154044" y="0"/>
                  <a:pt x="209645" y="0"/>
                </a:cubicBezTo>
                <a:lnTo>
                  <a:pt x="2007484" y="0"/>
                </a:lnTo>
                <a:cubicBezTo>
                  <a:pt x="2063085" y="0"/>
                  <a:pt x="2116409" y="22088"/>
                  <a:pt x="2155725" y="61404"/>
                </a:cubicBezTo>
                <a:cubicBezTo>
                  <a:pt x="2195041" y="100720"/>
                  <a:pt x="2217128" y="154044"/>
                  <a:pt x="2217128" y="209645"/>
                </a:cubicBezTo>
                <a:lnTo>
                  <a:pt x="2217128" y="1048192"/>
                </a:lnTo>
                <a:cubicBezTo>
                  <a:pt x="2217128" y="1103793"/>
                  <a:pt x="2195041" y="1157117"/>
                  <a:pt x="2155725" y="1196433"/>
                </a:cubicBezTo>
                <a:cubicBezTo>
                  <a:pt x="2116409" y="1235749"/>
                  <a:pt x="2063085" y="1257836"/>
                  <a:pt x="2007484" y="1257836"/>
                </a:cubicBezTo>
                <a:lnTo>
                  <a:pt x="209644" y="1257836"/>
                </a:lnTo>
                <a:cubicBezTo>
                  <a:pt x="154043" y="1257836"/>
                  <a:pt x="100719" y="1235748"/>
                  <a:pt x="61403" y="1196433"/>
                </a:cubicBezTo>
                <a:cubicBezTo>
                  <a:pt x="22087" y="1157117"/>
                  <a:pt x="0" y="1103793"/>
                  <a:pt x="0" y="1048192"/>
                </a:cubicBezTo>
                <a:lnTo>
                  <a:pt x="0" y="2096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83322" tIns="122362" rIns="183322" bIns="12236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>
                <a:solidFill>
                  <a:schemeClr val="tx1"/>
                </a:solidFill>
              </a:rPr>
              <a:t>Reaalin koepäivä</a:t>
            </a:r>
          </a:p>
        </p:txBody>
      </p:sp>
      <p:sp>
        <p:nvSpPr>
          <p:cNvPr id="16" name="Puolivapaa piirto 15"/>
          <p:cNvSpPr/>
          <p:nvPr/>
        </p:nvSpPr>
        <p:spPr>
          <a:xfrm>
            <a:off x="3275856" y="3645028"/>
            <a:ext cx="2805347" cy="242766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496962" rIns="11430" bIns="496962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uskonto (</a:t>
            </a:r>
            <a:r>
              <a:rPr lang="fi-FI" sz="1800" b="1" kern="1200" dirty="0" err="1"/>
              <a:t>ev.lut./ort</a:t>
            </a:r>
            <a:r>
              <a:rPr lang="fi-FI" sz="1800" dirty="0"/>
              <a:t>.)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elämänkatsomustieto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yhteiskuntaoppi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kemia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maantiede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/>
              <a:t>terveystieto</a:t>
            </a:r>
          </a:p>
        </p:txBody>
      </p:sp>
      <p:sp>
        <p:nvSpPr>
          <p:cNvPr id="17" name="Puolivapaa piirto 16"/>
          <p:cNvSpPr/>
          <p:nvPr/>
        </p:nvSpPr>
        <p:spPr>
          <a:xfrm>
            <a:off x="539552" y="4072430"/>
            <a:ext cx="2403360" cy="1156770"/>
          </a:xfrm>
          <a:custGeom>
            <a:avLst/>
            <a:gdLst>
              <a:gd name="connsiteX0" fmla="*/ 0 w 2403360"/>
              <a:gd name="connsiteY0" fmla="*/ 192799 h 1156770"/>
              <a:gd name="connsiteX1" fmla="*/ 56470 w 2403360"/>
              <a:gd name="connsiteY1" fmla="*/ 56470 h 1156770"/>
              <a:gd name="connsiteX2" fmla="*/ 192800 w 2403360"/>
              <a:gd name="connsiteY2" fmla="*/ 1 h 1156770"/>
              <a:gd name="connsiteX3" fmla="*/ 2210561 w 2403360"/>
              <a:gd name="connsiteY3" fmla="*/ 0 h 1156770"/>
              <a:gd name="connsiteX4" fmla="*/ 2346890 w 2403360"/>
              <a:gd name="connsiteY4" fmla="*/ 56470 h 1156770"/>
              <a:gd name="connsiteX5" fmla="*/ 2403359 w 2403360"/>
              <a:gd name="connsiteY5" fmla="*/ 192800 h 1156770"/>
              <a:gd name="connsiteX6" fmla="*/ 2403360 w 2403360"/>
              <a:gd name="connsiteY6" fmla="*/ 963971 h 1156770"/>
              <a:gd name="connsiteX7" fmla="*/ 2346890 w 2403360"/>
              <a:gd name="connsiteY7" fmla="*/ 1100301 h 1156770"/>
              <a:gd name="connsiteX8" fmla="*/ 2210560 w 2403360"/>
              <a:gd name="connsiteY8" fmla="*/ 1156770 h 1156770"/>
              <a:gd name="connsiteX9" fmla="*/ 192799 w 2403360"/>
              <a:gd name="connsiteY9" fmla="*/ 1156770 h 1156770"/>
              <a:gd name="connsiteX10" fmla="*/ 56470 w 2403360"/>
              <a:gd name="connsiteY10" fmla="*/ 1100300 h 1156770"/>
              <a:gd name="connsiteX11" fmla="*/ 1 w 2403360"/>
              <a:gd name="connsiteY11" fmla="*/ 963970 h 1156770"/>
              <a:gd name="connsiteX12" fmla="*/ 0 w 2403360"/>
              <a:gd name="connsiteY12" fmla="*/ 192799 h 1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3360" h="1156770">
                <a:moveTo>
                  <a:pt x="0" y="192799"/>
                </a:moveTo>
                <a:cubicBezTo>
                  <a:pt x="0" y="141666"/>
                  <a:pt x="20313" y="92626"/>
                  <a:pt x="56470" y="56470"/>
                </a:cubicBezTo>
                <a:cubicBezTo>
                  <a:pt x="92627" y="20313"/>
                  <a:pt x="141666" y="1"/>
                  <a:pt x="192800" y="1"/>
                </a:cubicBezTo>
                <a:lnTo>
                  <a:pt x="2210561" y="0"/>
                </a:lnTo>
                <a:cubicBezTo>
                  <a:pt x="2261694" y="0"/>
                  <a:pt x="2310734" y="20313"/>
                  <a:pt x="2346890" y="56470"/>
                </a:cubicBezTo>
                <a:cubicBezTo>
                  <a:pt x="2383047" y="92627"/>
                  <a:pt x="2403359" y="141666"/>
                  <a:pt x="2403359" y="192800"/>
                </a:cubicBezTo>
                <a:cubicBezTo>
                  <a:pt x="2403359" y="449857"/>
                  <a:pt x="2403360" y="706914"/>
                  <a:pt x="2403360" y="963971"/>
                </a:cubicBezTo>
                <a:cubicBezTo>
                  <a:pt x="2403360" y="1015104"/>
                  <a:pt x="2383047" y="1064144"/>
                  <a:pt x="2346890" y="1100301"/>
                </a:cubicBezTo>
                <a:cubicBezTo>
                  <a:pt x="2310733" y="1136458"/>
                  <a:pt x="2261694" y="1156771"/>
                  <a:pt x="2210560" y="1156770"/>
                </a:cubicBezTo>
                <a:lnTo>
                  <a:pt x="192799" y="1156770"/>
                </a:lnTo>
                <a:cubicBezTo>
                  <a:pt x="141666" y="1156770"/>
                  <a:pt x="92626" y="1136457"/>
                  <a:pt x="56470" y="1100300"/>
                </a:cubicBezTo>
                <a:cubicBezTo>
                  <a:pt x="20313" y="1064143"/>
                  <a:pt x="1" y="1015104"/>
                  <a:pt x="1" y="963970"/>
                </a:cubicBezTo>
                <a:cubicBezTo>
                  <a:pt x="1" y="706913"/>
                  <a:pt x="0" y="449856"/>
                  <a:pt x="0" y="19279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8389" tIns="117429" rIns="178389" bIns="11742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>
                <a:solidFill>
                  <a:schemeClr val="tx1"/>
                </a:solidFill>
              </a:rPr>
              <a:t>Reaalin koepäivä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821" y="260648"/>
            <a:ext cx="7294563" cy="7208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Reaalikokeen rakenne</a:t>
            </a:r>
          </a:p>
        </p:txBody>
      </p:sp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8893175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i-FI" dirty="0"/>
              <a:t>Reaalikokeessa on </a:t>
            </a:r>
            <a:r>
              <a:rPr lang="fi-FI" u="sng" dirty="0">
                <a:solidFill>
                  <a:srgbClr val="CC3300"/>
                </a:solidFill>
              </a:rPr>
              <a:t>kaksi koepäivää</a:t>
            </a:r>
            <a:r>
              <a:rPr lang="fi-FI" dirty="0"/>
              <a:t> ja kummastakin aineryhmästä voit valita yhden kirjoitusaineen/tutkintokerta </a:t>
            </a:r>
          </a:p>
        </p:txBody>
      </p:sp>
      <p:sp>
        <p:nvSpPr>
          <p:cNvPr id="9228" name="Text Box 34"/>
          <p:cNvSpPr txBox="1">
            <a:spLocks noChangeArrowheads="1"/>
          </p:cNvSpPr>
          <p:nvPr/>
        </p:nvSpPr>
        <p:spPr bwMode="auto">
          <a:xfrm>
            <a:off x="107504" y="6269250"/>
            <a:ext cx="8784976" cy="400110"/>
          </a:xfrm>
          <a:prstGeom prst="rect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hajauttamalla tutkinnon kolmeen kertaan voit suorittaa </a:t>
            </a:r>
            <a:r>
              <a:rPr lang="fi-FI" sz="2000" dirty="0">
                <a:solidFill>
                  <a:srgbClr val="C00000"/>
                </a:solidFill>
              </a:rPr>
              <a:t>6 reaalikoetta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7164288" y="2535287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valitse yksi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7164288" y="4437112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valitse yksi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22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778098"/>
          </a:xfrm>
        </p:spPr>
        <p:txBody>
          <a:bodyPr/>
          <a:lstStyle/>
          <a:p>
            <a:r>
              <a:rPr lang="fi-FI" sz="2800" dirty="0">
                <a:solidFill>
                  <a:schemeClr val="bg1"/>
                </a:solidFill>
                <a:latin typeface="Arial Rounded MT Bold" pitchFamily="34" charset="0"/>
              </a:rPr>
              <a:t>Reaalikokeen ohjeita</a:t>
            </a:r>
            <a:br>
              <a:rPr lang="fi-FI" sz="28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fi-FI" sz="2400" dirty="0">
                <a:solidFill>
                  <a:schemeClr val="bg1"/>
                </a:solidFill>
                <a:latin typeface="Arial Rounded MT Bold" pitchFamily="34" charset="0"/>
              </a:rPr>
              <a:t>(sähköiset kokeet)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395536" y="1268760"/>
            <a:ext cx="8748464" cy="230832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800" dirty="0"/>
              <a:t> osallistumisoikeus on aineen pakolliset kurssit opiskelleella</a:t>
            </a:r>
          </a:p>
          <a:p>
            <a:r>
              <a:rPr lang="fi-FI" sz="1800" dirty="0"/>
              <a:t> tehtävät perustuvat lukion pakollisiin ja syventäviin kursseihin</a:t>
            </a:r>
          </a:p>
          <a:p>
            <a:r>
              <a:rPr lang="fi-FI" sz="1800" dirty="0"/>
              <a:t> kunkin reaaliaineen kokeessa on </a:t>
            </a:r>
            <a:r>
              <a:rPr lang="fi-FI" sz="1800" dirty="0">
                <a:solidFill>
                  <a:srgbClr val="C00000"/>
                </a:solidFill>
              </a:rPr>
              <a:t>oppiainerajat ylittäviä tehtäviä</a:t>
            </a:r>
          </a:p>
          <a:p>
            <a:r>
              <a:rPr lang="fi-FI" sz="1800" dirty="0"/>
              <a:t> tehtävien laajuuden ja kysymysmuodon mukaan tehtävän maksimipistemäärä voi vaihdella välillä 15-30 pistettä</a:t>
            </a:r>
          </a:p>
          <a:p>
            <a:r>
              <a:rPr lang="fi-FI" sz="1800" dirty="0"/>
              <a:t> kokeen maksimipistemäärä on 120 pistettä</a:t>
            </a:r>
          </a:p>
        </p:txBody>
      </p:sp>
      <p:grpSp>
        <p:nvGrpSpPr>
          <p:cNvPr id="16" name="Ryhmä 15"/>
          <p:cNvGrpSpPr/>
          <p:nvPr/>
        </p:nvGrpSpPr>
        <p:grpSpPr>
          <a:xfrm>
            <a:off x="144016" y="4005064"/>
            <a:ext cx="3707904" cy="2736304"/>
            <a:chOff x="144016" y="4005064"/>
            <a:chExt cx="3707904" cy="2736304"/>
          </a:xfrm>
        </p:grpSpPr>
        <p:sp>
          <p:nvSpPr>
            <p:cNvPr id="12" name="Vuokaaviosymboli: Peräkkäissaantimuisti 11"/>
            <p:cNvSpPr/>
            <p:nvPr/>
          </p:nvSpPr>
          <p:spPr bwMode="auto">
            <a:xfrm>
              <a:off x="144016" y="4005064"/>
              <a:ext cx="2520280" cy="2348880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611560" y="4293096"/>
              <a:ext cx="230425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uskonto/ET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psykologia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filosofia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historia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yhteiskuntaoppi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maantiede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terveystieto</a:t>
              </a:r>
            </a:p>
            <a:p>
              <a:pPr>
                <a:buNone/>
              </a:pPr>
              <a:endParaRPr lang="fi-FI" sz="1600" dirty="0"/>
            </a:p>
          </p:txBody>
        </p:sp>
        <p:sp>
          <p:nvSpPr>
            <p:cNvPr id="8" name="Tekstikehys 7"/>
            <p:cNvSpPr txBox="1"/>
            <p:nvPr/>
          </p:nvSpPr>
          <p:spPr>
            <a:xfrm>
              <a:off x="1331640" y="6156593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9 tehtävää, enintään 5 vastausta</a:t>
              </a: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4499992" y="3789039"/>
            <a:ext cx="2952328" cy="1728193"/>
            <a:chOff x="3275856" y="4077071"/>
            <a:chExt cx="2952328" cy="1728193"/>
          </a:xfrm>
        </p:grpSpPr>
        <p:sp>
          <p:nvSpPr>
            <p:cNvPr id="15" name="Vuokaaviosymboli: Peräkkäissaantimuisti 14"/>
            <p:cNvSpPr/>
            <p:nvPr/>
          </p:nvSpPr>
          <p:spPr bwMode="auto">
            <a:xfrm>
              <a:off x="3275856" y="4077071"/>
              <a:ext cx="1872208" cy="1143417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kstikehys 5"/>
            <p:cNvSpPr txBox="1"/>
            <p:nvPr/>
          </p:nvSpPr>
          <p:spPr>
            <a:xfrm>
              <a:off x="3491880" y="4221088"/>
              <a:ext cx="23042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kemia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biologia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/>
                <a:t> fysiikka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fi-FI" sz="1600" dirty="0"/>
            </a:p>
          </p:txBody>
        </p:sp>
        <p:sp>
          <p:nvSpPr>
            <p:cNvPr id="9" name="Tekstikehys 8"/>
            <p:cNvSpPr txBox="1"/>
            <p:nvPr/>
          </p:nvSpPr>
          <p:spPr>
            <a:xfrm>
              <a:off x="3707904" y="5220489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/>
                <a:t>11 tehtävää, enintään 7 vastausta</a:t>
              </a:r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7596336" y="5877272"/>
            <a:ext cx="1152128" cy="811833"/>
            <a:chOff x="7596336" y="5877272"/>
            <a:chExt cx="1152128" cy="811833"/>
          </a:xfrm>
        </p:grpSpPr>
        <p:sp>
          <p:nvSpPr>
            <p:cNvPr id="18" name="Toimintopainike: Tietoja 17">
              <a:hlinkClick r:id="rId2" highlightClick="1"/>
            </p:cNvPr>
            <p:cNvSpPr/>
            <p:nvPr/>
          </p:nvSpPr>
          <p:spPr bwMode="auto">
            <a:xfrm>
              <a:off x="7956376" y="5877272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kstikehys 18"/>
            <p:cNvSpPr txBox="1"/>
            <p:nvPr/>
          </p:nvSpPr>
          <p:spPr>
            <a:xfrm>
              <a:off x="7596336" y="6381328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/>
                <a:t>Katso lisää</a:t>
              </a:r>
            </a:p>
          </p:txBody>
        </p:sp>
      </p:grpSp>
      <p:sp>
        <p:nvSpPr>
          <p:cNvPr id="21" name="Tekstikehys 20"/>
          <p:cNvSpPr txBox="1"/>
          <p:nvPr/>
        </p:nvSpPr>
        <p:spPr>
          <a:xfrm>
            <a:off x="4644008" y="586905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 fysiikan, kemian ja maantieteen kokeissa saa käyttää sallittuja  laskimia ja taulukkokirjoja</a:t>
            </a:r>
          </a:p>
        </p:txBody>
      </p:sp>
    </p:spTree>
    <p:extLst>
      <p:ext uri="{BB962C8B-B14F-4D97-AF65-F5344CB8AC3E}">
        <p14:creationId xmlns:p14="http://schemas.microsoft.com/office/powerpoint/2010/main" val="40034589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 bwMode="auto">
          <a:xfrm>
            <a:off x="107504" y="4437112"/>
            <a:ext cx="3528392" cy="36004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yöristetty suorakulmio 3"/>
          <p:cNvSpPr/>
          <p:nvPr/>
        </p:nvSpPr>
        <p:spPr bwMode="auto">
          <a:xfrm>
            <a:off x="134258" y="1196752"/>
            <a:ext cx="4968552" cy="36004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648072"/>
          </a:xfrm>
        </p:spPr>
        <p:txBody>
          <a:bodyPr/>
          <a:lstStyle/>
          <a:p>
            <a:r>
              <a:rPr lang="fi-FI" sz="2800" dirty="0">
                <a:solidFill>
                  <a:schemeClr val="bg1"/>
                </a:solidFill>
                <a:latin typeface="Arial Rounded MT Bold" pitchFamily="34" charset="0"/>
              </a:rPr>
              <a:t>Kypsä/heikko reaalivastaus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257800"/>
          </a:xfrm>
        </p:spPr>
        <p:txBody>
          <a:bodyPr/>
          <a:lstStyle/>
          <a:p>
            <a:pPr>
              <a:buNone/>
            </a:pPr>
            <a:r>
              <a:rPr lang="fi-FI" sz="1600" b="1" u="sng" dirty="0"/>
              <a:t>Kypsyyttä osoittavan vastauksen tunnusmerkit:</a:t>
            </a:r>
          </a:p>
          <a:p>
            <a:pPr>
              <a:buFont typeface="Arial" pitchFamily="34" charset="0"/>
              <a:buChar char="•"/>
            </a:pPr>
            <a:endParaRPr lang="fi-FI" sz="800" dirty="0"/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asioiden käsittely ilmentää tietojen ja taitojen itsenäistä hallintaa ja kykyä niiden soveltamiseen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vastaus osoittaa monipuolisia ja kehittyneitä tiedonkäsittelytaitoja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kokonaisuus on jäsennelty ja asiasisällöltään johdonmukainen 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tehtävän kannalta olennaisia tietoja on riittävästi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syitä ja seurauksia tarkastellaan asianmukaisesti eri näkökulmista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esitetyt väitteet perustellaan selkeästi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tehtäviin liittyviä aineistoja käytetään tarkoituksenmukaisesti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esitetyt tiedot asetetaan laajempiin asiayhteyksiin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erityisesti pohdiskelua edellyttävissä tehtävissä erotetaan tosiasiat, perustellut kannanotot ja mielipiteet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annettuja työkaluja on käytetty tarkoituksenmukaisesti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matemaattista käsittelyä edellyttävissä tehtävissä suureyhtälöt ja kaavat on perusteltava tavalla, joka osoittaa kokelaan hahmottaneen tilanteen oikein ja soveltaneen ratkaisussaan asianmukaista periaatetta tai lakia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endParaRPr lang="fi-FI" sz="1200" b="1" dirty="0"/>
          </a:p>
          <a:p>
            <a:pPr>
              <a:buNone/>
            </a:pPr>
            <a:r>
              <a:rPr lang="fi-FI" sz="1400" dirty="0"/>
              <a:t> </a:t>
            </a:r>
            <a:r>
              <a:rPr lang="fi-FI" sz="1600" b="1" u="sng" dirty="0"/>
              <a:t>Suorituksen arvoa alentavat:</a:t>
            </a:r>
            <a:endParaRPr lang="fi-FI" sz="1600" b="1" dirty="0"/>
          </a:p>
          <a:p>
            <a:pPr>
              <a:buFont typeface="Arial" pitchFamily="34" charset="0"/>
              <a:buChar char="•"/>
            </a:pPr>
            <a:endParaRPr lang="fi-FI" sz="800" dirty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suorituksessa on selviä asiavirheitä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ajatukset on ilmaistu epäselvästi tai epätarkasti 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esitetyt tiedot osoittavat, että kokelas on käsittänyt tehtävän väärin tai tiedot ovat muuten selvästi epäolennaisia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vastaus rakentuu pelkästään mielipiteiden varaan</a:t>
            </a:r>
            <a:endParaRPr lang="fi-FI" sz="1200" dirty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200" b="1" dirty="0"/>
              <a:t>suorituksessa toistellaan samoja asioita</a:t>
            </a:r>
          </a:p>
          <a:p>
            <a:endParaRPr lang="fi-FI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60040"/>
            <a:ext cx="6480720" cy="6926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400" dirty="0">
                <a:solidFill>
                  <a:schemeClr val="bg1"/>
                </a:solidFill>
                <a:latin typeface="Arial Rounded MT Bold" pitchFamily="34" charset="0"/>
              </a:rPr>
              <a:t>Reaalikokeiden sukupuolijakauma</a:t>
            </a:r>
          </a:p>
        </p:txBody>
      </p:sp>
      <p:graphicFrame>
        <p:nvGraphicFramePr>
          <p:cNvPr id="8" name="Kaavion paikkamerkki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69439917"/>
              </p:ext>
            </p:extLst>
          </p:nvPr>
        </p:nvGraphicFramePr>
        <p:xfrm>
          <a:off x="-19050" y="1268760"/>
          <a:ext cx="9144000" cy="52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"/>
          <p:cNvSpPr txBox="1"/>
          <p:nvPr/>
        </p:nvSpPr>
        <p:spPr>
          <a:xfrm>
            <a:off x="395536" y="1124744"/>
            <a:ext cx="73448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i-FI" sz="1400" dirty="0"/>
              <a:t>Vuonna 2016 reaalikokeeseen ilmoittautuneiden sukupuolijakauma prosentteina.           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8864" y="216024"/>
            <a:ext cx="82296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800" dirty="0">
                <a:solidFill>
                  <a:schemeClr val="bg1"/>
                </a:solidFill>
                <a:latin typeface="Arial Rounded MT Bold" pitchFamily="34" charset="0"/>
              </a:rPr>
              <a:t>Reaalikokeiden suosio 2016</a:t>
            </a:r>
          </a:p>
        </p:txBody>
      </p:sp>
      <p:graphicFrame>
        <p:nvGraphicFramePr>
          <p:cNvPr id="8" name="Kaavion paikkamerkki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57924180"/>
              </p:ext>
            </p:extLst>
          </p:nvPr>
        </p:nvGraphicFramePr>
        <p:xfrm>
          <a:off x="250801" y="1202879"/>
          <a:ext cx="8892480" cy="52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"/>
          <p:cNvSpPr txBox="1"/>
          <p:nvPr/>
        </p:nvSpPr>
        <p:spPr>
          <a:xfrm>
            <a:off x="251520" y="1052736"/>
            <a:ext cx="73448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i-FI" sz="1400" dirty="0"/>
              <a:t>Vuonna 2016 reaalikokeeseen ilmoittautuneiden määrät           </a:t>
            </a:r>
          </a:p>
        </p:txBody>
      </p:sp>
    </p:spTree>
    <p:extLst>
      <p:ext uri="{BB962C8B-B14F-4D97-AF65-F5344CB8AC3E}">
        <p14:creationId xmlns:p14="http://schemas.microsoft.com/office/powerpoint/2010/main" val="3031032998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uokaaviosymboli: Reikänauha 6"/>
          <p:cNvSpPr/>
          <p:nvPr/>
        </p:nvSpPr>
        <p:spPr bwMode="auto">
          <a:xfrm>
            <a:off x="3347864" y="1412776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792088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Luku- ja kirjoitushäiriö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3491880" y="17728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keskivaikea</a:t>
            </a:r>
          </a:p>
        </p:txBody>
      </p:sp>
      <p:sp>
        <p:nvSpPr>
          <p:cNvPr id="8" name="Vuokaaviosymboli: Reikänauha 7"/>
          <p:cNvSpPr/>
          <p:nvPr/>
        </p:nvSpPr>
        <p:spPr bwMode="auto">
          <a:xfrm>
            <a:off x="17951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11560" y="17812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lievä</a:t>
            </a:r>
          </a:p>
        </p:txBody>
      </p:sp>
      <p:sp>
        <p:nvSpPr>
          <p:cNvPr id="10" name="Vuokaaviosymboli: Reikänauha 9"/>
          <p:cNvSpPr/>
          <p:nvPr/>
        </p:nvSpPr>
        <p:spPr bwMode="auto">
          <a:xfrm>
            <a:off x="666023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7020272" y="17812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vaikea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107504" y="3068960"/>
            <a:ext cx="27363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 ei erityisjärjestelyjä</a:t>
            </a:r>
          </a:p>
          <a:p>
            <a:r>
              <a:rPr lang="fi-FI" sz="1600" dirty="0"/>
              <a:t> lautakunnan päätöksellä </a:t>
            </a:r>
            <a:r>
              <a:rPr lang="fi-FI" sz="1600" u="sng" dirty="0">
                <a:solidFill>
                  <a:srgbClr val="FF0000"/>
                </a:solidFill>
              </a:rPr>
              <a:t>hylätyn </a:t>
            </a:r>
            <a:r>
              <a:rPr lang="fi-FI" sz="1600" u="sng" dirty="0">
                <a:solidFill>
                  <a:srgbClr val="C00000"/>
                </a:solidFill>
              </a:rPr>
              <a:t>arvosanan nosto </a:t>
            </a:r>
            <a:r>
              <a:rPr lang="fi-FI" sz="1600" dirty="0">
                <a:solidFill>
                  <a:srgbClr val="C00000"/>
                </a:solidFill>
              </a:rPr>
              <a:t>rajatapauksissa</a:t>
            </a:r>
          </a:p>
          <a:p>
            <a:r>
              <a:rPr lang="fi-FI" sz="1600" dirty="0"/>
              <a:t> vain yhdessä kokeessa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3460322" y="308667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ensisijaisesti koetilanteen </a:t>
            </a:r>
            <a:r>
              <a:rPr lang="fi-FI" sz="1600" u="sng" dirty="0">
                <a:solidFill>
                  <a:srgbClr val="C00000"/>
                </a:solidFill>
              </a:rPr>
              <a:t>erityisjärjestelyt</a:t>
            </a:r>
          </a:p>
          <a:p>
            <a:r>
              <a:rPr lang="fi-FI" sz="1600" dirty="0"/>
              <a:t> aina neuvoteltava rehtorin kanssa etukäteen</a:t>
            </a:r>
          </a:p>
          <a:p>
            <a:r>
              <a:rPr lang="fi-FI" sz="1600" dirty="0"/>
              <a:t> haetaan, kun 1. kerran ilmoittaudutaan tutkintoon</a:t>
            </a:r>
          </a:p>
          <a:p>
            <a:r>
              <a:rPr lang="fi-FI" sz="1600" dirty="0"/>
              <a:t> myös </a:t>
            </a:r>
            <a:r>
              <a:rPr lang="fi-FI" sz="1600" dirty="0">
                <a:solidFill>
                  <a:srgbClr val="FF0000"/>
                </a:solidFill>
              </a:rPr>
              <a:t>hylätyn </a:t>
            </a:r>
            <a:r>
              <a:rPr lang="fi-FI" sz="1600" dirty="0">
                <a:solidFill>
                  <a:srgbClr val="C00000"/>
                </a:solidFill>
              </a:rPr>
              <a:t>arvosanan nosto rajatapauksissa</a:t>
            </a:r>
            <a:endParaRPr lang="fi-FI" sz="1600" dirty="0"/>
          </a:p>
        </p:txBody>
      </p:sp>
      <p:sp>
        <p:nvSpPr>
          <p:cNvPr id="19" name="Tekstikehys 18"/>
          <p:cNvSpPr txBox="1"/>
          <p:nvPr/>
        </p:nvSpPr>
        <p:spPr>
          <a:xfrm>
            <a:off x="17951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/>
              <a:t>LAUSUNNOT: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341987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/>
              <a:t>LAUSUNNOT: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3707904" y="5445224"/>
            <a:ext cx="543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huoltajan tai opiskelijan hakemus</a:t>
            </a:r>
          </a:p>
          <a:p>
            <a:r>
              <a:rPr lang="fi-FI" sz="1600" dirty="0"/>
              <a:t> lukihäiriöön perehtynyt erityisopettaja, psykologi tai puheterapeutti</a:t>
            </a:r>
          </a:p>
          <a:p>
            <a:endParaRPr lang="fi-FI" sz="1600" dirty="0"/>
          </a:p>
        </p:txBody>
      </p:sp>
      <p:sp>
        <p:nvSpPr>
          <p:cNvPr id="23" name="Tekstikehys 22"/>
          <p:cNvSpPr txBox="1"/>
          <p:nvPr/>
        </p:nvSpPr>
        <p:spPr>
          <a:xfrm>
            <a:off x="107504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lukihäiriöön perehtynyt erityisopettaja, psykologi tai puheterapeutti</a:t>
            </a:r>
          </a:p>
          <a:p>
            <a:endParaRPr lang="fi-FI" sz="1600" dirty="0"/>
          </a:p>
        </p:txBody>
      </p:sp>
      <p:sp>
        <p:nvSpPr>
          <p:cNvPr id="24" name="Toimintopainike: Tietoja 23">
            <a:hlinkClick r:id="rId2" highlightClick="1"/>
          </p:cNvPr>
          <p:cNvSpPr/>
          <p:nvPr/>
        </p:nvSpPr>
        <p:spPr bwMode="auto">
          <a:xfrm>
            <a:off x="2699792" y="6165304"/>
            <a:ext cx="432048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27" name="Ryhmä 26"/>
          <p:cNvGrpSpPr/>
          <p:nvPr/>
        </p:nvGrpSpPr>
        <p:grpSpPr>
          <a:xfrm>
            <a:off x="1979712" y="1340768"/>
            <a:ext cx="3096344" cy="5533583"/>
            <a:chOff x="1979712" y="1340768"/>
            <a:chExt cx="3096344" cy="5533583"/>
          </a:xfrm>
        </p:grpSpPr>
        <p:cxnSp>
          <p:nvCxnSpPr>
            <p:cNvPr id="14" name="Suora yhdysviiva 13"/>
            <p:cNvCxnSpPr/>
            <p:nvPr/>
          </p:nvCxnSpPr>
          <p:spPr bwMode="auto">
            <a:xfrm rot="5400000">
              <a:off x="683568" y="3573016"/>
              <a:ext cx="446449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kstikehys 25"/>
            <p:cNvSpPr txBox="1"/>
            <p:nvPr/>
          </p:nvSpPr>
          <p:spPr>
            <a:xfrm>
              <a:off x="1979712" y="6597352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/>
                <a:t>Suositus sähköisenä ytl:n lomakkeille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/>
      <p:bldP spid="10" grpId="0" animBg="1"/>
      <p:bldP spid="11" grpId="0"/>
      <p:bldP spid="12" grpId="0"/>
      <p:bldP spid="18" grpId="0"/>
      <p:bldP spid="19" grpId="0" animBg="1"/>
      <p:bldP spid="20" grpId="0" animBg="1"/>
      <p:bldP spid="22" grpId="0"/>
      <p:bldP spid="23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7835" y="188640"/>
            <a:ext cx="69945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Erityisjärjestelyt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3429000"/>
            <a:ext cx="7859216" cy="3168352"/>
          </a:xfrm>
          <a:solidFill>
            <a:schemeClr val="accent5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i-FI" sz="2000" dirty="0"/>
          </a:p>
          <a:p>
            <a:pPr eaLnBrk="1" hangingPunct="1">
              <a:lnSpc>
                <a:spcPct val="90000"/>
              </a:lnSpc>
            </a:pPr>
            <a:endParaRPr lang="fi-FI" sz="2000" b="1" dirty="0"/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pitkätaukoinen kuullunymmärtämiskokeen äänite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lisäaika kuullunymmärtämiskokeen lopussa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lisäaika kirjallisissa kokeissa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erillinen koetila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oikeus käyttää vastauksissa tietokonetta erillisessä tilassa 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isokirjaimiset tehtävät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/>
              <a:t>näkövammaisten erityisjärjestelyt</a:t>
            </a:r>
          </a:p>
          <a:p>
            <a:pPr eaLnBrk="1" hangingPunct="1">
              <a:lnSpc>
                <a:spcPct val="90000"/>
              </a:lnSpc>
            </a:pPr>
            <a:endParaRPr lang="fi-FI" sz="2000" dirty="0"/>
          </a:p>
          <a:p>
            <a:pPr eaLnBrk="1" hangingPunct="1">
              <a:lnSpc>
                <a:spcPct val="90000"/>
              </a:lnSpc>
            </a:pPr>
            <a:endParaRPr lang="fi-FI" sz="2000" dirty="0"/>
          </a:p>
        </p:txBody>
      </p:sp>
      <p:sp>
        <p:nvSpPr>
          <p:cNvPr id="1843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7524750" y="0"/>
            <a:ext cx="1619250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323528" y="1052736"/>
            <a:ext cx="82089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/>
              <a:t> syynä voivat olla </a:t>
            </a:r>
            <a:r>
              <a:rPr lang="fi-FI" dirty="0">
                <a:solidFill>
                  <a:srgbClr val="C00000"/>
                </a:solidFill>
              </a:rPr>
              <a:t>esim. keskivaikea tai vaikea lukihäiriö, sairaudet, vammat, mielenterveyshäiriöt</a:t>
            </a:r>
          </a:p>
          <a:p>
            <a:r>
              <a:rPr lang="fi-FI" dirty="0"/>
              <a:t> neuvoteltava aina etukäteen rehtorin kanssa</a:t>
            </a:r>
          </a:p>
          <a:p>
            <a:r>
              <a:rPr lang="fi-FI" dirty="0"/>
              <a:t> haetaan kirjallisesti lautakunnalta etukäteen lomakkeella erikoislääkärin lausunnolla varustettuna 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95536" y="364502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Esimerkkejä erityisjärjestelyistä: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/>
              <a:t>Äidinkielen koe on kaikille pakollinen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3491880" y="4221088"/>
            <a:ext cx="2520280" cy="1289248"/>
            <a:chOff x="3491880" y="4221088"/>
            <a:chExt cx="2520280" cy="1289248"/>
          </a:xfrm>
        </p:grpSpPr>
        <p:sp>
          <p:nvSpPr>
            <p:cNvPr id="6" name="Kuvatekstinuoli vasemmalle ja oikealle 5"/>
            <p:cNvSpPr/>
            <p:nvPr/>
          </p:nvSpPr>
          <p:spPr bwMode="auto">
            <a:xfrm>
              <a:off x="3491880" y="4221088"/>
              <a:ext cx="2520280" cy="1289248"/>
            </a:xfrm>
            <a:prstGeom prst="leftRightArrowCallout">
              <a:avLst>
                <a:gd name="adj1" fmla="val 41792"/>
                <a:gd name="adj2" fmla="val 28256"/>
                <a:gd name="adj3" fmla="val 11811"/>
                <a:gd name="adj4" fmla="val 75488"/>
              </a:avLst>
            </a:prstGeom>
            <a:solidFill>
              <a:srgbClr val="CC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3995936" y="429309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dirty="0"/>
                <a:t>Näistä on valittava kolme koetta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251520" y="1124744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>
                <a:solidFill>
                  <a:srgbClr val="CC3300"/>
                </a:solidFill>
              </a:rPr>
              <a:t>Tutkintoon kuuluu vähintään neljä pakollista koetta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197991"/>
            <a:ext cx="8229600" cy="92675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Äkillinen sairastuminen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1"/>
            <a:ext cx="8568952" cy="38884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000" b="1" dirty="0"/>
              <a:t>rehtori voi saada lautakunnalta suullisen luvan erityisjärjestelyihin </a:t>
            </a:r>
          </a:p>
          <a:p>
            <a:pPr eaLnBrk="1" hangingPunct="1"/>
            <a:r>
              <a:rPr lang="fi-FI" sz="2000" b="1" dirty="0"/>
              <a:t>arvosanan noston voi saada vain yhdessä kokeessa </a:t>
            </a:r>
            <a:r>
              <a:rPr lang="fi-FI" sz="2000" b="1" dirty="0">
                <a:solidFill>
                  <a:srgbClr val="C00000"/>
                </a:solidFill>
              </a:rPr>
              <a:t>rajatapauksissa</a:t>
            </a:r>
            <a:r>
              <a:rPr lang="fi-FI" sz="2000" b="1" dirty="0"/>
              <a:t>, jos vamma tai sairaus on vaikuttanut merkittävästi suoritukseen</a:t>
            </a:r>
          </a:p>
          <a:p>
            <a:pPr eaLnBrk="1" hangingPunct="1"/>
            <a:r>
              <a:rPr lang="fi-FI" sz="2000" b="1" dirty="0"/>
              <a:t>erityisjärjestelyn saaneella arvosanan nosto vain erityisen painavasta syystä</a:t>
            </a:r>
          </a:p>
          <a:p>
            <a:pPr eaLnBrk="1" hangingPunct="1"/>
            <a:r>
              <a:rPr lang="fi-FI" sz="2000" b="1" dirty="0"/>
              <a:t>erityisen vaikea elämäntilanne voidaan myös huomioida</a:t>
            </a:r>
          </a:p>
          <a:p>
            <a:pPr eaLnBrk="1" hangingPunct="1"/>
            <a:endParaRPr lang="fi-FI" sz="2000" b="1" dirty="0"/>
          </a:p>
          <a:p>
            <a:pPr eaLnBrk="1" hangingPunct="1"/>
            <a:endParaRPr lang="fi-FI" sz="2000" b="1" dirty="0"/>
          </a:p>
          <a:p>
            <a:pPr eaLnBrk="1" hangingPunct="1"/>
            <a:endParaRPr lang="fi-FI" sz="2000" b="1" dirty="0"/>
          </a:p>
        </p:txBody>
      </p:sp>
      <p:sp>
        <p:nvSpPr>
          <p:cNvPr id="4" name="Toimintopainike: Tietoja 3">
            <a:hlinkClick r:id="rId2" highlightClick="1"/>
          </p:cNvPr>
          <p:cNvSpPr/>
          <p:nvPr/>
        </p:nvSpPr>
        <p:spPr bwMode="auto">
          <a:xfrm>
            <a:off x="8172400" y="4077072"/>
            <a:ext cx="432048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79512" y="4293096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/>
              <a:t>LAUSUNNOT: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611560" y="4797152"/>
            <a:ext cx="7992888" cy="17851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C33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fi-FI" sz="800" dirty="0"/>
          </a:p>
          <a:p>
            <a:pPr lvl="1"/>
            <a:r>
              <a:rPr lang="fi-FI" sz="2000" dirty="0"/>
              <a:t> lääkärintodistuksesta tulee selkeästi ilmetä sairaus sekä sen vaikeusaste ja työkyvyttömyysaika</a:t>
            </a:r>
          </a:p>
          <a:p>
            <a:pPr lvl="1"/>
            <a:r>
              <a:rPr lang="fi-FI" sz="2000" dirty="0"/>
              <a:t> vaikeasta elämäntilanteesta rehtorin tai asiantuntijan asiaa selvittävä puoltolause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6876256" y="40770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i-FI" sz="1200" dirty="0"/>
              <a:t>Katso lisätietoja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 bwMode="auto">
          <a:xfrm>
            <a:off x="179512" y="2990230"/>
            <a:ext cx="8424936" cy="51077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39" y="216024"/>
            <a:ext cx="6716985" cy="9807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Vilppi ja rikkomukset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96752"/>
            <a:ext cx="8229600" cy="1252735"/>
          </a:xfrm>
          <a:noFill/>
          <a:ln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fi-FI" sz="2000" b="1" dirty="0"/>
              <a:t> matkapuhelimen ja muiden kuin sallittujen apuvälineiden tuonti koetiloihin on kielletty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000" b="1" dirty="0"/>
              <a:t> kokeesta ei saa poistua ennen sallittua aikaa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467544" y="3717032"/>
            <a:ext cx="835292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 rehtori suorittaa tutkinnan todistajan läsnä ollessa ja tekee päätöksen</a:t>
            </a:r>
          </a:p>
          <a:p>
            <a:r>
              <a:rPr lang="fi-FI" sz="1800" dirty="0"/>
              <a:t> rehtorilla on oikeus saada poliisiviranomaiselta virka-apua</a:t>
            </a:r>
          </a:p>
          <a:p>
            <a:r>
              <a:rPr lang="fi-FI" sz="1800" dirty="0"/>
              <a:t> kokelas menettää oikeuden osallistua kyseisen tutkintokerran kokeisiin</a:t>
            </a:r>
          </a:p>
          <a:p>
            <a:r>
              <a:rPr lang="fi-FI" sz="1800" dirty="0"/>
              <a:t> </a:t>
            </a:r>
            <a:r>
              <a:rPr lang="fi-FI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tutkintokerran kaikki kokeet hylätään</a:t>
            </a:r>
          </a:p>
          <a:p>
            <a:r>
              <a:rPr lang="fi-FI" sz="1800" dirty="0"/>
              <a:t> kuulemistilaisuudesta pidetään pöytäkirjaa</a:t>
            </a:r>
          </a:p>
          <a:p>
            <a:r>
              <a:rPr lang="fi-FI" sz="1800" dirty="0"/>
              <a:t> päätökseen voi hakea muutosta valittamalla hallinto-oikeuteen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251520" y="302889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/>
              <a:t>Seuraamukset vilpistä, sen yrittämisestä ja muusta rikkomuksesta: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216024"/>
            <a:ext cx="657354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Tutkintomaksut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12776"/>
            <a:ext cx="8229600" cy="1973263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b="1" dirty="0"/>
              <a:t>Perusmaksu    14 €</a:t>
            </a:r>
          </a:p>
          <a:p>
            <a:pPr eaLnBrk="1" hangingPunct="1"/>
            <a:r>
              <a:rPr lang="fi-FI" b="1" dirty="0"/>
              <a:t>Koekohtainen maksu    28 €</a:t>
            </a:r>
          </a:p>
          <a:p>
            <a:pPr eaLnBrk="1" hangingPunct="1"/>
            <a:r>
              <a:rPr lang="fi-FI" b="1" dirty="0"/>
              <a:t>Maksu tarkistusarvostelusta / koe  50 €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536" y="4149080"/>
            <a:ext cx="8353425" cy="2246769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fi-FI" sz="2000" dirty="0"/>
              <a:t>lukiokoulutuksen järjestäjä perii maksut ja tilittää rahat ylioppilastutkintolautakunnalle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/>
              <a:t>todistuksen antaminen edellyttää maksujen suorittamista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/>
              <a:t>jos ei ole osallistumisoikeutta tai ilmoittautuminen on mitätöity, voi pyytää tutkintomaksun palauttamista lautakunnalta vuoden loppuun mennessä</a:t>
            </a:r>
          </a:p>
        </p:txBody>
      </p:sp>
      <p:sp>
        <p:nvSpPr>
          <p:cNvPr id="2458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7596188" y="0"/>
            <a:ext cx="1547812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grpSp>
        <p:nvGrpSpPr>
          <p:cNvPr id="3" name="Ryhmä 2"/>
          <p:cNvGrpSpPr/>
          <p:nvPr/>
        </p:nvGrpSpPr>
        <p:grpSpPr>
          <a:xfrm>
            <a:off x="7614666" y="3501008"/>
            <a:ext cx="1350319" cy="461665"/>
            <a:chOff x="7614666" y="3501008"/>
            <a:chExt cx="1350319" cy="461665"/>
          </a:xfrm>
        </p:grpSpPr>
        <p:sp>
          <p:nvSpPr>
            <p:cNvPr id="6" name="Toimintopainike: Tietoja 5">
              <a:hlinkClick r:id="rId3" highlightClick="1"/>
            </p:cNvPr>
            <p:cNvSpPr/>
            <p:nvPr/>
          </p:nvSpPr>
          <p:spPr bwMode="auto">
            <a:xfrm>
              <a:off x="8532937" y="3501008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kstiruutu 1"/>
            <p:cNvSpPr txBox="1"/>
            <p:nvPr/>
          </p:nvSpPr>
          <p:spPr>
            <a:xfrm>
              <a:off x="7614666" y="3501008"/>
              <a:ext cx="917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/>
                <a:t>Katso hinnasto</a:t>
              </a:r>
            </a:p>
          </p:txBody>
        </p:sp>
      </p:grp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uokaaviosymboli: Peräkkäissaantimuisti 3"/>
          <p:cNvSpPr/>
          <p:nvPr/>
        </p:nvSpPr>
        <p:spPr bwMode="auto">
          <a:xfrm rot="10800000">
            <a:off x="1115616" y="1628800"/>
            <a:ext cx="6552728" cy="496855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274290"/>
            <a:ext cx="6336704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Kirjoitussuunnitelma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352" y="1600201"/>
            <a:ext cx="5770984" cy="35569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fi-FI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MIETI:</a:t>
            </a:r>
          </a:p>
          <a:p>
            <a:pPr eaLnBrk="1" hangingPunct="1">
              <a:buNone/>
            </a:pPr>
            <a:endParaRPr lang="fi-FI" sz="2400" b="1" dirty="0"/>
          </a:p>
          <a:p>
            <a:pPr eaLnBrk="1" hangingPunct="1"/>
            <a:r>
              <a:rPr lang="fi-FI" sz="2400" b="1" dirty="0"/>
              <a:t>milloin aloitat kirjoitukset</a:t>
            </a:r>
          </a:p>
          <a:p>
            <a:pPr eaLnBrk="1" hangingPunct="1"/>
            <a:r>
              <a:rPr lang="fi-FI" sz="2400" b="1" dirty="0"/>
              <a:t>montako ainetta kirjoitat syksyllä ja mitkä jäävät kevääseen</a:t>
            </a:r>
          </a:p>
          <a:p>
            <a:pPr eaLnBrk="1" hangingPunct="1"/>
            <a:r>
              <a:rPr lang="fi-FI" sz="2400" b="1" dirty="0"/>
              <a:t>mitkä ovat pakollisia ja mitkä ylimääräisiä kokeita</a:t>
            </a:r>
          </a:p>
          <a:p>
            <a:pPr eaLnBrk="1" hangingPunct="1"/>
            <a:r>
              <a:rPr lang="fi-FI" sz="2400" b="1" dirty="0"/>
              <a:t>oletko opiskellut riittävästi myös syventäviä kursseja </a:t>
            </a:r>
          </a:p>
          <a:p>
            <a:pPr eaLnBrk="1" hangingPunct="1"/>
            <a:r>
              <a:rPr lang="fi-FI" sz="2400" b="1" dirty="0"/>
              <a:t>mitkä ovat tavoitearvosanasi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uora nuoliyhdysviiva 30"/>
          <p:cNvCxnSpPr/>
          <p:nvPr/>
        </p:nvCxnSpPr>
        <p:spPr bwMode="auto">
          <a:xfrm>
            <a:off x="251520" y="3356992"/>
            <a:ext cx="7698010" cy="31683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3314" y="346298"/>
            <a:ext cx="6184206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800" dirty="0">
                <a:solidFill>
                  <a:schemeClr val="bg1"/>
                </a:solidFill>
                <a:latin typeface="Arial Rounded MT Bold" pitchFamily="34" charset="0"/>
              </a:rPr>
              <a:t>Sähköinen ylioppilastutkinto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342678" y="980728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1600" dirty="0"/>
              <a:t>Kokeeseen vastataan tietokoneella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600" dirty="0"/>
              <a:t>Vastaukset arvioidaan tietokoneella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600" dirty="0"/>
              <a:t>Siirtyminen asteittain vuosina 2016-2019</a:t>
            </a:r>
          </a:p>
        </p:txBody>
      </p:sp>
      <p:sp>
        <p:nvSpPr>
          <p:cNvPr id="25605" name="Pyöristetty suorakulmio 25604"/>
          <p:cNvSpPr/>
          <p:nvPr/>
        </p:nvSpPr>
        <p:spPr bwMode="auto">
          <a:xfrm>
            <a:off x="0" y="2214736"/>
            <a:ext cx="1187624" cy="998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07504" y="234888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200" dirty="0"/>
              <a:t>Filosofia</a:t>
            </a:r>
          </a:p>
          <a:p>
            <a:pPr>
              <a:buNone/>
            </a:pPr>
            <a:r>
              <a:rPr lang="fi-FI" sz="1200" dirty="0"/>
              <a:t>Maantiede</a:t>
            </a:r>
          </a:p>
          <a:p>
            <a:pPr>
              <a:buNone/>
            </a:pPr>
            <a:r>
              <a:rPr lang="fi-FI" sz="1200" dirty="0"/>
              <a:t>Saksa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-38447" y="3284984"/>
            <a:ext cx="1152128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400000"/>
              <a:buNone/>
            </a:pPr>
            <a:r>
              <a:rPr lang="fi-FI" sz="1400" dirty="0">
                <a:solidFill>
                  <a:schemeClr val="bg1"/>
                </a:solidFill>
              </a:rPr>
              <a:t>Syksy 2016</a:t>
            </a:r>
          </a:p>
        </p:txBody>
      </p:sp>
      <p:grpSp>
        <p:nvGrpSpPr>
          <p:cNvPr id="25609" name="Ryhmä 25608"/>
          <p:cNvGrpSpPr/>
          <p:nvPr/>
        </p:nvGrpSpPr>
        <p:grpSpPr>
          <a:xfrm>
            <a:off x="3131840" y="2849302"/>
            <a:ext cx="1332148" cy="1817188"/>
            <a:chOff x="6588224" y="3340005"/>
            <a:chExt cx="1512168" cy="1817188"/>
          </a:xfrm>
        </p:grpSpPr>
        <p:sp>
          <p:nvSpPr>
            <p:cNvPr id="47" name="Pyöristetty suorakulmio 46"/>
            <p:cNvSpPr/>
            <p:nvPr/>
          </p:nvSpPr>
          <p:spPr bwMode="auto">
            <a:xfrm>
              <a:off x="6588224" y="3340005"/>
              <a:ext cx="1494123" cy="18171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6732240" y="3356992"/>
              <a:ext cx="136815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/>
                <a:t>ET</a:t>
              </a:r>
            </a:p>
            <a:p>
              <a:pPr>
                <a:buNone/>
              </a:pPr>
              <a:r>
                <a:rPr lang="fi-FI" sz="1200" dirty="0"/>
                <a:t>Uskonnot</a:t>
              </a:r>
            </a:p>
            <a:p>
              <a:pPr>
                <a:buNone/>
              </a:pPr>
              <a:r>
                <a:rPr lang="fi-FI" sz="1200" dirty="0"/>
                <a:t>Historia</a:t>
              </a:r>
            </a:p>
            <a:p>
              <a:pPr>
                <a:buNone/>
              </a:pPr>
              <a:r>
                <a:rPr lang="fi-FI" sz="1200" dirty="0"/>
                <a:t>Ruotsi</a:t>
              </a:r>
            </a:p>
            <a:p>
              <a:pPr>
                <a:buNone/>
              </a:pPr>
              <a:r>
                <a:rPr lang="fi-FI" sz="1200" dirty="0"/>
                <a:t>Suomi</a:t>
              </a:r>
            </a:p>
            <a:p>
              <a:pPr>
                <a:buNone/>
              </a:pPr>
              <a:r>
                <a:rPr lang="fi-FI" sz="1200" dirty="0"/>
                <a:t>Terveystieto</a:t>
              </a:r>
            </a:p>
          </p:txBody>
        </p:sp>
      </p:grpSp>
      <p:sp>
        <p:nvSpPr>
          <p:cNvPr id="37" name="Tekstiruutu 36"/>
          <p:cNvSpPr txBox="1"/>
          <p:nvPr/>
        </p:nvSpPr>
        <p:spPr>
          <a:xfrm>
            <a:off x="1571303" y="3789040"/>
            <a:ext cx="120049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400000"/>
              <a:buNone/>
            </a:pPr>
            <a:r>
              <a:rPr lang="fi-FI" sz="1400" dirty="0">
                <a:solidFill>
                  <a:schemeClr val="bg1"/>
                </a:solidFill>
              </a:rPr>
              <a:t>Kevät 2017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3202137" y="4725144"/>
            <a:ext cx="1153839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400000"/>
              <a:buNone/>
            </a:pPr>
            <a:r>
              <a:rPr lang="fi-FI" sz="1400" dirty="0">
                <a:solidFill>
                  <a:schemeClr val="bg1"/>
                </a:solidFill>
              </a:rPr>
              <a:t>Syksy 2017</a:t>
            </a:r>
          </a:p>
        </p:txBody>
      </p:sp>
      <p:grpSp>
        <p:nvGrpSpPr>
          <p:cNvPr id="29" name="Ryhmä 28"/>
          <p:cNvGrpSpPr/>
          <p:nvPr/>
        </p:nvGrpSpPr>
        <p:grpSpPr>
          <a:xfrm>
            <a:off x="7596336" y="1943481"/>
            <a:ext cx="1152128" cy="811833"/>
            <a:chOff x="7596336" y="5877272"/>
            <a:chExt cx="1152128" cy="811833"/>
          </a:xfrm>
        </p:grpSpPr>
        <p:sp>
          <p:nvSpPr>
            <p:cNvPr id="30" name="Toimintopainike: Tietoja 29">
              <a:hlinkClick r:id="rId2" highlightClick="1"/>
            </p:cNvPr>
            <p:cNvSpPr/>
            <p:nvPr/>
          </p:nvSpPr>
          <p:spPr bwMode="auto">
            <a:xfrm>
              <a:off x="7956376" y="5877272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kstikehys 18"/>
            <p:cNvSpPr txBox="1"/>
            <p:nvPr/>
          </p:nvSpPr>
          <p:spPr>
            <a:xfrm>
              <a:off x="7596336" y="6381328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/>
                <a:t>Katso lisää</a:t>
              </a:r>
            </a:p>
          </p:txBody>
        </p:sp>
      </p:grpSp>
      <p:pic>
        <p:nvPicPr>
          <p:cNvPr id="4098" name="Picture 2" descr="http://digabi.fi/lib/exe/fetch.php?w=468&amp;h=93&amp;media=image:projekti:materiaalit:kuvat:digabi_logo_2.png">
            <a:hlinkClick r:id="rId3" tooltip="Katso Digiabi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68" y="1106284"/>
            <a:ext cx="2118656" cy="4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oimintopainike: Tietoja 3">
            <a:hlinkClick r:id="rId5" highlightClick="1"/>
          </p:cNvPr>
          <p:cNvSpPr/>
          <p:nvPr/>
        </p:nvSpPr>
        <p:spPr bwMode="auto">
          <a:xfrm>
            <a:off x="-3075" y="2668559"/>
            <a:ext cx="171573" cy="173509"/>
          </a:xfrm>
          <a:prstGeom prst="actionButtonInformation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oimintopainike: Tietoja 34">
            <a:hlinkClick r:id="rId6" highlightClick="1"/>
          </p:cNvPr>
          <p:cNvSpPr/>
          <p:nvPr/>
        </p:nvSpPr>
        <p:spPr bwMode="auto">
          <a:xfrm>
            <a:off x="1021" y="2388045"/>
            <a:ext cx="171573" cy="173509"/>
          </a:xfrm>
          <a:prstGeom prst="actionButtonInformation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Ryhmä 5"/>
          <p:cNvGrpSpPr/>
          <p:nvPr/>
        </p:nvGrpSpPr>
        <p:grpSpPr>
          <a:xfrm>
            <a:off x="1342678" y="2718792"/>
            <a:ext cx="1645146" cy="998240"/>
            <a:chOff x="1342678" y="2718792"/>
            <a:chExt cx="1645146" cy="998240"/>
          </a:xfrm>
        </p:grpSpPr>
        <p:grpSp>
          <p:nvGrpSpPr>
            <p:cNvPr id="25607" name="Ryhmä 25606"/>
            <p:cNvGrpSpPr/>
            <p:nvPr/>
          </p:nvGrpSpPr>
          <p:grpSpPr>
            <a:xfrm>
              <a:off x="1342678" y="2718792"/>
              <a:ext cx="1645146" cy="998240"/>
              <a:chOff x="3862958" y="5363882"/>
              <a:chExt cx="1645146" cy="998240"/>
            </a:xfrm>
          </p:grpSpPr>
          <p:sp>
            <p:nvSpPr>
              <p:cNvPr id="44" name="Pyöristetty suorakulmio 43"/>
              <p:cNvSpPr/>
              <p:nvPr/>
            </p:nvSpPr>
            <p:spPr bwMode="auto">
              <a:xfrm>
                <a:off x="3862958" y="5363882"/>
                <a:ext cx="1645146" cy="99824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69875" marR="0" indent="-269875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FontTx/>
                  <a:buChar char="•"/>
                  <a:tabLst/>
                </a:pPr>
                <a:endParaRPr kumimoji="0" lang="fi-FI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kstiruutu 11"/>
              <p:cNvSpPr txBox="1"/>
              <p:nvPr/>
            </p:nvSpPr>
            <p:spPr>
              <a:xfrm>
                <a:off x="4033130" y="5461772"/>
                <a:ext cx="147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i-FI" sz="1200" dirty="0"/>
                  <a:t>Psykologia</a:t>
                </a:r>
              </a:p>
              <a:p>
                <a:pPr>
                  <a:buNone/>
                </a:pPr>
                <a:r>
                  <a:rPr lang="fi-FI" sz="1200" dirty="0"/>
                  <a:t>Ranska</a:t>
                </a:r>
              </a:p>
              <a:p>
                <a:pPr>
                  <a:buNone/>
                </a:pPr>
                <a:r>
                  <a:rPr lang="fi-FI" sz="1200" dirty="0"/>
                  <a:t>Yhteiskuntaoppi</a:t>
                </a:r>
              </a:p>
            </p:txBody>
          </p:sp>
        </p:grpSp>
        <p:sp>
          <p:nvSpPr>
            <p:cNvPr id="36" name="Toimintopainike: Tietoja 35">
              <a:hlinkClick r:id="rId7" highlightClick="1"/>
            </p:cNvPr>
            <p:cNvSpPr/>
            <p:nvPr/>
          </p:nvSpPr>
          <p:spPr bwMode="auto">
            <a:xfrm>
              <a:off x="1374989" y="2866289"/>
              <a:ext cx="171573" cy="173509"/>
            </a:xfrm>
            <a:prstGeom prst="actionButtonInformation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oimintopainike: Tietoja 39">
              <a:hlinkClick r:id="rId8" highlightClick="1"/>
            </p:cNvPr>
            <p:cNvSpPr/>
            <p:nvPr/>
          </p:nvSpPr>
          <p:spPr bwMode="auto">
            <a:xfrm>
              <a:off x="1387934" y="3423338"/>
              <a:ext cx="171573" cy="173509"/>
            </a:xfrm>
            <a:prstGeom prst="actionButtonInformation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oimintopainike: Tietoja 42">
              <a:hlinkClick r:id="rId9" highlightClick="1"/>
            </p:cNvPr>
            <p:cNvSpPr/>
            <p:nvPr/>
          </p:nvSpPr>
          <p:spPr bwMode="auto">
            <a:xfrm>
              <a:off x="1387933" y="3148584"/>
              <a:ext cx="171573" cy="173509"/>
            </a:xfrm>
            <a:prstGeom prst="actionButtonInformation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Toimintopainike: Tietoja 47">
            <a:hlinkClick r:id="rId9" highlightClick="1"/>
          </p:cNvPr>
          <p:cNvSpPr/>
          <p:nvPr/>
        </p:nvSpPr>
        <p:spPr bwMode="auto">
          <a:xfrm>
            <a:off x="9613" y="2942201"/>
            <a:ext cx="171573" cy="173509"/>
          </a:xfrm>
          <a:prstGeom prst="actionButtonInformation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oimintopainike: Tietoja 48">
            <a:hlinkClick r:id="rId10" highlightClick="1"/>
          </p:cNvPr>
          <p:cNvSpPr/>
          <p:nvPr/>
        </p:nvSpPr>
        <p:spPr bwMode="auto">
          <a:xfrm>
            <a:off x="3172924" y="4275153"/>
            <a:ext cx="171573" cy="173509"/>
          </a:xfrm>
          <a:prstGeom prst="actionButtonInformation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4658220" y="3426655"/>
            <a:ext cx="4464496" cy="3039145"/>
            <a:chOff x="4658220" y="3426655"/>
            <a:chExt cx="4464496" cy="3039145"/>
          </a:xfrm>
        </p:grpSpPr>
        <p:sp>
          <p:nvSpPr>
            <p:cNvPr id="55" name="Pyöristetty suorakulmio 54"/>
            <p:cNvSpPr/>
            <p:nvPr/>
          </p:nvSpPr>
          <p:spPr bwMode="auto">
            <a:xfrm>
              <a:off x="7986724" y="5653967"/>
              <a:ext cx="1099480" cy="4210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608" name="Ryhmä 25607"/>
            <p:cNvGrpSpPr/>
            <p:nvPr/>
          </p:nvGrpSpPr>
          <p:grpSpPr>
            <a:xfrm>
              <a:off x="4658220" y="3426655"/>
              <a:ext cx="1584175" cy="1867272"/>
              <a:chOff x="2915817" y="2857872"/>
              <a:chExt cx="1584175" cy="1962506"/>
            </a:xfrm>
          </p:grpSpPr>
          <p:sp>
            <p:nvSpPr>
              <p:cNvPr id="45" name="Pyöristetty suorakulmio 44"/>
              <p:cNvSpPr/>
              <p:nvPr/>
            </p:nvSpPr>
            <p:spPr bwMode="auto">
              <a:xfrm>
                <a:off x="2915817" y="2857872"/>
                <a:ext cx="1393192" cy="196250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69875" marR="0" indent="-269875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FontTx/>
                  <a:buChar char="•"/>
                  <a:tabLst/>
                </a:pPr>
                <a:endParaRPr kumimoji="0" lang="fi-FI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kstiruutu 17"/>
              <p:cNvSpPr txBox="1"/>
              <p:nvPr/>
            </p:nvSpPr>
            <p:spPr>
              <a:xfrm>
                <a:off x="3131840" y="3002176"/>
                <a:ext cx="1368152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i-FI" sz="1200" dirty="0"/>
                  <a:t>Biologia</a:t>
                </a:r>
              </a:p>
              <a:p>
                <a:pPr>
                  <a:buNone/>
                </a:pPr>
                <a:r>
                  <a:rPr lang="fi-FI" sz="1200" dirty="0"/>
                  <a:t>Englanti</a:t>
                </a:r>
              </a:p>
              <a:p>
                <a:pPr>
                  <a:buNone/>
                </a:pPr>
                <a:r>
                  <a:rPr lang="fi-FI" sz="1200" dirty="0"/>
                  <a:t>Espanja</a:t>
                </a:r>
              </a:p>
              <a:p>
                <a:pPr>
                  <a:buNone/>
                </a:pPr>
                <a:r>
                  <a:rPr lang="fi-FI" sz="1200" dirty="0"/>
                  <a:t>Italia</a:t>
                </a:r>
              </a:p>
              <a:p>
                <a:pPr>
                  <a:buNone/>
                </a:pPr>
                <a:r>
                  <a:rPr lang="fi-FI" sz="1200" dirty="0"/>
                  <a:t>Latina</a:t>
                </a:r>
              </a:p>
              <a:p>
                <a:pPr>
                  <a:buNone/>
                </a:pPr>
                <a:r>
                  <a:rPr lang="fi-FI" sz="1200" dirty="0"/>
                  <a:t>Portugali</a:t>
                </a:r>
              </a:p>
            </p:txBody>
          </p:sp>
        </p:grpSp>
        <p:grpSp>
          <p:nvGrpSpPr>
            <p:cNvPr id="25610" name="Ryhmä 25609"/>
            <p:cNvGrpSpPr/>
            <p:nvPr/>
          </p:nvGrpSpPr>
          <p:grpSpPr>
            <a:xfrm>
              <a:off x="6242395" y="3709751"/>
              <a:ext cx="1600313" cy="2129755"/>
              <a:chOff x="4860032" y="1705744"/>
              <a:chExt cx="1600312" cy="2265928"/>
            </a:xfrm>
          </p:grpSpPr>
          <p:sp>
            <p:nvSpPr>
              <p:cNvPr id="46" name="Pyöristetty suorakulmio 45"/>
              <p:cNvSpPr/>
              <p:nvPr/>
            </p:nvSpPr>
            <p:spPr bwMode="auto">
              <a:xfrm>
                <a:off x="4860032" y="1705744"/>
                <a:ext cx="1600312" cy="226592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69875" marR="0" indent="-269875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FontTx/>
                  <a:buChar char="•"/>
                  <a:tabLst/>
                </a:pPr>
                <a:endParaRPr kumimoji="0" lang="fi-FI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kstiruutu 20"/>
              <p:cNvSpPr txBox="1"/>
              <p:nvPr/>
            </p:nvSpPr>
            <p:spPr>
              <a:xfrm>
                <a:off x="5092192" y="1861081"/>
                <a:ext cx="13681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i-FI" sz="1200" dirty="0"/>
                  <a:t>Fysiikka</a:t>
                </a:r>
              </a:p>
              <a:p>
                <a:pPr>
                  <a:buNone/>
                </a:pPr>
                <a:r>
                  <a:rPr lang="fi-FI" sz="1200" dirty="0"/>
                  <a:t>Kemia</a:t>
                </a:r>
              </a:p>
              <a:p>
                <a:pPr>
                  <a:buNone/>
                </a:pPr>
                <a:r>
                  <a:rPr lang="fi-FI" sz="1200" dirty="0"/>
                  <a:t>Ruotsi toisena</a:t>
                </a:r>
              </a:p>
              <a:p>
                <a:pPr>
                  <a:buNone/>
                </a:pPr>
                <a:r>
                  <a:rPr lang="fi-FI" sz="1200" dirty="0"/>
                  <a:t>Saamet</a:t>
                </a:r>
              </a:p>
              <a:p>
                <a:pPr>
                  <a:buNone/>
                </a:pPr>
                <a:r>
                  <a:rPr lang="fi-FI" sz="1200" dirty="0"/>
                  <a:t>Suomi toisena</a:t>
                </a:r>
              </a:p>
              <a:p>
                <a:pPr>
                  <a:buNone/>
                </a:pPr>
                <a:r>
                  <a:rPr lang="fi-FI" sz="1200" dirty="0"/>
                  <a:t>Venäjä</a:t>
                </a:r>
              </a:p>
              <a:p>
                <a:pPr>
                  <a:buNone/>
                </a:pPr>
                <a:r>
                  <a:rPr lang="fi-FI" sz="1200" dirty="0"/>
                  <a:t>Äidinkieli</a:t>
                </a:r>
              </a:p>
            </p:txBody>
          </p:sp>
        </p:grpSp>
        <p:sp>
          <p:nvSpPr>
            <p:cNvPr id="27" name="Tekstiruutu 26"/>
            <p:cNvSpPr txBox="1"/>
            <p:nvPr/>
          </p:nvSpPr>
          <p:spPr>
            <a:xfrm>
              <a:off x="7970588" y="5737008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/>
                <a:t>Matematiikka</a:t>
              </a:r>
            </a:p>
          </p:txBody>
        </p:sp>
        <p:sp>
          <p:nvSpPr>
            <p:cNvPr id="39" name="Tekstiruutu 38"/>
            <p:cNvSpPr txBox="1"/>
            <p:nvPr/>
          </p:nvSpPr>
          <p:spPr>
            <a:xfrm>
              <a:off x="4730228" y="5365935"/>
              <a:ext cx="1163104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>
                  <a:solidFill>
                    <a:schemeClr val="bg1"/>
                  </a:solidFill>
                </a:rPr>
                <a:t>Kevät 2018</a:t>
              </a:r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6458420" y="5922254"/>
              <a:ext cx="1224136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>
                  <a:solidFill>
                    <a:schemeClr val="bg1"/>
                  </a:solidFill>
                </a:rPr>
                <a:t>Syksy 2018</a:t>
              </a:r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7963742" y="6158023"/>
              <a:ext cx="1158974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>
                  <a:solidFill>
                    <a:schemeClr val="bg1"/>
                  </a:solidFill>
                </a:rPr>
                <a:t>Kevät 2019</a:t>
              </a:r>
            </a:p>
          </p:txBody>
        </p:sp>
        <p:sp>
          <p:nvSpPr>
            <p:cNvPr id="50" name="Toimintopainike: Tietoja 49">
              <a:hlinkClick r:id="rId11" highlightClick="1"/>
            </p:cNvPr>
            <p:cNvSpPr/>
            <p:nvPr/>
          </p:nvSpPr>
          <p:spPr bwMode="auto">
            <a:xfrm>
              <a:off x="4725579" y="3622996"/>
              <a:ext cx="171573" cy="173509"/>
            </a:xfrm>
            <a:prstGeom prst="actionButtonInformation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oimintopainike: Tietoja 50">
              <a:hlinkClick r:id="rId12" highlightClick="1"/>
            </p:cNvPr>
            <p:cNvSpPr/>
            <p:nvPr/>
          </p:nvSpPr>
          <p:spPr bwMode="auto">
            <a:xfrm>
              <a:off x="6314688" y="3883664"/>
              <a:ext cx="171573" cy="173509"/>
            </a:xfrm>
            <a:prstGeom prst="actionButtonInformation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oimintopainike: Tietoja 51">
              <a:hlinkClick r:id="rId13" highlightClick="1"/>
            </p:cNvPr>
            <p:cNvSpPr/>
            <p:nvPr/>
          </p:nvSpPr>
          <p:spPr bwMode="auto">
            <a:xfrm>
              <a:off x="6329052" y="4181117"/>
              <a:ext cx="171573" cy="173509"/>
            </a:xfrm>
            <a:prstGeom prst="actionButtonInformation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3" name="Toimintopainike: Tietoja 52">
            <a:hlinkClick r:id="rId14" highlightClick="1"/>
          </p:cNvPr>
          <p:cNvSpPr/>
          <p:nvPr/>
        </p:nvSpPr>
        <p:spPr bwMode="auto">
          <a:xfrm>
            <a:off x="3161171" y="4013543"/>
            <a:ext cx="171573" cy="173509"/>
          </a:xfrm>
          <a:prstGeom prst="actionButtonInformation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oimintopainike: Tietoja 55">
            <a:hlinkClick r:id="rId14" highlightClick="1"/>
          </p:cNvPr>
          <p:cNvSpPr/>
          <p:nvPr/>
        </p:nvSpPr>
        <p:spPr bwMode="auto">
          <a:xfrm>
            <a:off x="3151866" y="3738264"/>
            <a:ext cx="171573" cy="173509"/>
          </a:xfrm>
          <a:prstGeom prst="actionButtonInformation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54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39" y="216024"/>
            <a:ext cx="6716985" cy="9807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Tietojen luovuttaminen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96752"/>
            <a:ext cx="8784976" cy="3960440"/>
          </a:xfrm>
          <a:noFill/>
          <a:ln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lukiolla ja lautakunnalla on oikeus antaa ylioppilaiden nimet julkaistaviksi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jos ei halua nimeään julkaistavan ylioppilasluettelossa, tulee sitä pyytää kirjallisesti hyvissä ajoin ennen tuloksia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lautakunnalla on lupa luovuttaa virkakäyttöön opiskelijavalintaa varten kokelaiden nimitiedot henkilötunnuksineen ja tiedot heidän arvosanoistaan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/>
              <a:t>koululla ei ole lupaa julkaista kokelaiden arvosanatietoja ilman heidän suostumustaan</a:t>
            </a:r>
          </a:p>
        </p:txBody>
      </p:sp>
      <p:pic>
        <p:nvPicPr>
          <p:cNvPr id="7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5148064" y="4725144"/>
            <a:ext cx="2893566" cy="1927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1405" y="260648"/>
            <a:ext cx="8229600" cy="1143000"/>
          </a:xfrm>
        </p:spPr>
        <p:txBody>
          <a:bodyPr/>
          <a:lstStyle/>
          <a:p>
            <a:r>
              <a:rPr lang="fi-FI" sz="3200" dirty="0"/>
              <a:t>HANKKEET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/>
          <a:lstStyle/>
          <a:p>
            <a:r>
              <a:rPr lang="fi-FI" sz="2000" b="1" dirty="0"/>
              <a:t>OVELA-HANKE</a:t>
            </a:r>
          </a:p>
          <a:p>
            <a:pPr marL="0" indent="0">
              <a:buNone/>
            </a:pPr>
            <a:r>
              <a:rPr lang="fi-FI" sz="2000" b="1" dirty="0"/>
              <a:t>	Oppikirjojen ostoa lukiolaisilta jatketaan kevätlukukaudella 	niin kauan kuin  hankerahaa riittää. Näin alkajat voivat 	lainata kirjoja koko tämän lukuvuoden ja ensi lukuvuonna 	on lainattavissa kaikki lukion oppikirjat.  </a:t>
            </a:r>
            <a:endParaRPr lang="fi-FI" sz="2000" dirty="0"/>
          </a:p>
          <a:p>
            <a:r>
              <a:rPr lang="fi-FI" sz="2000" b="1" dirty="0"/>
              <a:t>LIIKKUVA OPISKELU näkyy lukiossamme teemapäivinä ja -	hetkinä. Hanketta toteutetaan yhdessä Alajärven lukion 	kanssa. Tänäkin lukuvuonna opiskelijoilla on 	mahdollisuus hyödyntää </a:t>
            </a:r>
            <a:r>
              <a:rPr lang="fi-FI" sz="2000" b="1" dirty="0" err="1"/>
              <a:t>personal</a:t>
            </a:r>
            <a:r>
              <a:rPr lang="fi-FI" sz="2000" b="1" dirty="0"/>
              <a:t> </a:t>
            </a:r>
            <a:r>
              <a:rPr lang="fi-FI" sz="2000" b="1" dirty="0" err="1"/>
              <a:t>trainerin</a:t>
            </a:r>
            <a:r>
              <a:rPr lang="fi-FI" sz="2000" b="1" dirty="0"/>
              <a:t> palveluita. </a:t>
            </a:r>
            <a:endParaRPr lang="fi-FI" sz="2000" dirty="0"/>
          </a:p>
          <a:p>
            <a:r>
              <a:rPr lang="fi-FI" sz="2000" b="1" dirty="0"/>
              <a:t>KORKEAKOULUT LUKIOON-hankkeen teemaviikolla alkajat 	tutustuvat yliopistojen ja korkeakoulujen toimintaan 	keväällä 2020. Alkajat myös vierailevat Seinäjoen 	ammattikorkeakoululla ja Vaasan yliopistossa.</a:t>
            </a:r>
            <a:endParaRPr lang="fi-FI" sz="2000" dirty="0"/>
          </a:p>
          <a:p>
            <a:r>
              <a:rPr lang="fi-FI" sz="2000" b="1" dirty="0"/>
              <a:t>KANSAINVÄLISYYS</a:t>
            </a:r>
          </a:p>
          <a:p>
            <a:pPr lvl="2">
              <a:buFontTx/>
              <a:buChar char="-"/>
            </a:pPr>
            <a:r>
              <a:rPr lang="fi-FI" sz="1800" b="1" dirty="0"/>
              <a:t>Japani ja Ranska</a:t>
            </a:r>
            <a:endParaRPr lang="fi-FI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SYKSYSTÄ 2020 ALKAEN LUKIOSSA KOLME LINJAA: </a:t>
            </a:r>
          </a:p>
          <a:p>
            <a:pPr marL="0" indent="0">
              <a:buNone/>
            </a:pPr>
            <a:r>
              <a:rPr lang="fi-FI" sz="1800" b="1" dirty="0"/>
              <a:t>	YLEISLINJA, PALLOILU JA ESPORT</a:t>
            </a:r>
          </a:p>
        </p:txBody>
      </p:sp>
    </p:spTree>
    <p:extLst>
      <p:ext uri="{BB962C8B-B14F-4D97-AF65-F5344CB8AC3E}">
        <p14:creationId xmlns:p14="http://schemas.microsoft.com/office/powerpoint/2010/main" val="2223015313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LUKUVUOSI 2019-20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fi-FI" sz="2000" dirty="0"/>
              <a:t>Ilmoittautuminen kevään yo-kirjoituksiin 22.11. / 29.11.2019</a:t>
            </a:r>
          </a:p>
          <a:p>
            <a:r>
              <a:rPr lang="fi-FI" sz="2000" dirty="0"/>
              <a:t>Itsenäisyysjuhla 5.12.2019.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/>
              <a:t>Joulukirkko </a:t>
            </a:r>
            <a:r>
              <a:rPr lang="fi-FI" sz="2000" dirty="0"/>
              <a:t>19.12.2019 / vaihtoehtoinen ohjelma tarjotaan samaan aikaan.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Penkkarit 13.2.2020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Vanhojen tanssit 14.2.2020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Kevään yo-kirjoitukset 10.-26.3.2020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Lakkijuhlat la 30.5.2020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Yhteishaut korkeakouluihin: 1.-2. kevään ja syksyn haku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Syksyn yo-kirjoituksiin ilmoittautuminen 5.6.2020 mennessä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Kesän aikainen opiskelu </a:t>
            </a:r>
          </a:p>
        </p:txBody>
      </p:sp>
    </p:spTree>
    <p:extLst>
      <p:ext uri="{BB962C8B-B14F-4D97-AF65-F5344CB8AC3E}">
        <p14:creationId xmlns:p14="http://schemas.microsoft.com/office/powerpoint/2010/main" val="945825808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Kaareva yhdysviiva 18"/>
          <p:cNvCxnSpPr/>
          <p:nvPr/>
        </p:nvCxnSpPr>
        <p:spPr bwMode="auto">
          <a:xfrm rot="10800000" flipV="1">
            <a:off x="3203848" y="4869160"/>
            <a:ext cx="1080120" cy="6480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Kaareva yhdysviiva 14"/>
          <p:cNvCxnSpPr/>
          <p:nvPr/>
        </p:nvCxnSpPr>
        <p:spPr bwMode="auto">
          <a:xfrm>
            <a:off x="3275856" y="4149080"/>
            <a:ext cx="2808312" cy="1656184"/>
          </a:xfrm>
          <a:prstGeom prst="curvedConnector3">
            <a:avLst>
              <a:gd name="adj1" fmla="val 60751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995936" y="3789040"/>
            <a:ext cx="1728192" cy="1477328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/>
              <a:t>Tutkintoon on kuuluttava 1 pitkän oppimäärän koe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/>
          <p:cNvGrpSpPr/>
          <p:nvPr/>
        </p:nvGrpSpPr>
        <p:grpSpPr>
          <a:xfrm>
            <a:off x="7164289" y="2204865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3" name="Pyöristetty suorakulmio 32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  <p:sp>
        <p:nvSpPr>
          <p:cNvPr id="36" name="Pyöristetty suorakulmio 35"/>
          <p:cNvSpPr/>
          <p:nvPr/>
        </p:nvSpPr>
        <p:spPr>
          <a:xfrm>
            <a:off x="0" y="2060848"/>
            <a:ext cx="1979711" cy="93610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14" name="Ryhmä 13"/>
          <p:cNvGrpSpPr/>
          <p:nvPr/>
        </p:nvGrpSpPr>
        <p:grpSpPr>
          <a:xfrm>
            <a:off x="72009" y="2276872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5" name="Pyöristetty suorakulmio 14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16025" y="2564904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8" name="Pyöristetty suorakulmio 17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Vieras kieli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Ryhmä 22"/>
          <p:cNvGrpSpPr/>
          <p:nvPr/>
        </p:nvGrpSpPr>
        <p:grpSpPr>
          <a:xfrm>
            <a:off x="7020272" y="234888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4" name="Pyöristetty suorakulmio 23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3707904" y="3284984"/>
            <a:ext cx="2160240" cy="1938992"/>
          </a:xfrm>
          <a:prstGeom prst="rect">
            <a:avLst/>
          </a:prstGeom>
          <a:solidFill>
            <a:srgbClr val="CC3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/>
              <a:t>Pakollisten kokeiden lisäksi tutkintoon voi kuulua useita ylimääräisiä kokeita</a:t>
            </a:r>
          </a:p>
        </p:txBody>
      </p:sp>
      <p:grpSp>
        <p:nvGrpSpPr>
          <p:cNvPr id="20" name="Ryhmä 19"/>
          <p:cNvGrpSpPr/>
          <p:nvPr/>
        </p:nvGrpSpPr>
        <p:grpSpPr>
          <a:xfrm>
            <a:off x="323528" y="3068960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1" name="Pyöristetty suorakulmio 20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Vieras kieli</a:t>
              </a:r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6948264" y="2492897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0" name="Pyöristetty suorakulmio 29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804248" y="306896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7" name="Pyöristetty suorakulmio 26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>
                  <a:solidFill>
                    <a:schemeClr val="tx1"/>
                  </a:solidFill>
                  <a:latin typeface="+mj-lt"/>
                </a:rPr>
                <a:t>Reaali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4878" y="269776"/>
            <a:ext cx="72215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Tutkinnon hajauttaminen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430212" y="4652963"/>
            <a:ext cx="8534275" cy="19005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>
                <a:solidFill>
                  <a:srgbClr val="990000"/>
                </a:solidFill>
              </a:rPr>
              <a:t>useimmat suorittavat tutkinnon kolmannen  lukiovuoden aikana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tutkinnon suorittaminen alkaa, kun ilmoittaudut ensimmäisen kerran pakolliseen tai ylimääräiseen kokeeseen 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mikäli lukio-opiskelusi venyy neljään vuoteen, kirjoitukset kannattaa aloittaa vasta kolmannen vuoden keväällä</a:t>
            </a:r>
          </a:p>
        </p:txBody>
      </p:sp>
      <p:sp>
        <p:nvSpPr>
          <p:cNvPr id="10245" name="Line 26"/>
          <p:cNvSpPr>
            <a:spLocks noChangeShapeType="1"/>
          </p:cNvSpPr>
          <p:nvPr/>
        </p:nvSpPr>
        <p:spPr bwMode="auto">
          <a:xfrm>
            <a:off x="2195736" y="1719214"/>
            <a:ext cx="0" cy="172819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6" name="Line 27"/>
          <p:cNvSpPr>
            <a:spLocks noChangeShapeType="1"/>
          </p:cNvSpPr>
          <p:nvPr/>
        </p:nvSpPr>
        <p:spPr bwMode="auto">
          <a:xfrm>
            <a:off x="5508104" y="1718742"/>
            <a:ext cx="0" cy="16573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95536" y="1719213"/>
            <a:ext cx="7633221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FontTx/>
              <a:buNone/>
            </a:pPr>
            <a:r>
              <a:rPr lang="fi-FI" sz="1200" u="sng" dirty="0"/>
              <a:t>2. lukuvuosi:</a:t>
            </a:r>
            <a:r>
              <a:rPr lang="fi-FI" sz="1200" dirty="0"/>
              <a:t>               	</a:t>
            </a:r>
            <a:r>
              <a:rPr lang="fi-FI" sz="1200" u="sng" dirty="0"/>
              <a:t>3. lukuvuosi:</a:t>
            </a:r>
            <a:r>
              <a:rPr lang="fi-FI" sz="1200" dirty="0"/>
              <a:t>	           	            </a:t>
            </a:r>
            <a:r>
              <a:rPr lang="fi-FI" sz="1200" u="sng" dirty="0"/>
              <a:t>4. lukuvuosi:</a:t>
            </a:r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95288" y="3663429"/>
            <a:ext cx="8748712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kolmannella kerralla on pakolliset kokeet suoritettava. Tällöin hylätyn kokeen voit uusia 2 kertaa 3 seuraavan tutkintokerran aikana</a:t>
            </a:r>
          </a:p>
        </p:txBody>
      </p:sp>
      <p:graphicFrame>
        <p:nvGraphicFramePr>
          <p:cNvPr id="22" name="Kaaviokuva 21"/>
          <p:cNvGraphicFramePr/>
          <p:nvPr/>
        </p:nvGraphicFramePr>
        <p:xfrm>
          <a:off x="0" y="2007245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kstikehys 22"/>
          <p:cNvSpPr txBox="1"/>
          <p:nvPr/>
        </p:nvSpPr>
        <p:spPr>
          <a:xfrm>
            <a:off x="251520" y="1115452"/>
            <a:ext cx="86409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>
                <a:solidFill>
                  <a:srgbClr val="C00000"/>
                </a:solidFill>
              </a:rPr>
              <a:t>Tutkinto on suoritettava enintään kolmen perättäisen tutkintokerran aikana</a:t>
            </a:r>
          </a:p>
        </p:txBody>
      </p:sp>
      <p:sp>
        <p:nvSpPr>
          <p:cNvPr id="24" name="Ellipsi 23"/>
          <p:cNvSpPr/>
          <p:nvPr/>
        </p:nvSpPr>
        <p:spPr bwMode="auto">
          <a:xfrm>
            <a:off x="2267744" y="1863229"/>
            <a:ext cx="3168352" cy="1728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115888"/>
            <a:ext cx="8229601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     Osallistumisoikeus</a:t>
            </a:r>
          </a:p>
        </p:txBody>
      </p:sp>
      <p:sp>
        <p:nvSpPr>
          <p:cNvPr id="8" name="Puolivapaa piirto 7"/>
          <p:cNvSpPr/>
          <p:nvPr/>
        </p:nvSpPr>
        <p:spPr>
          <a:xfrm>
            <a:off x="2348582" y="1140526"/>
            <a:ext cx="6399329" cy="2407191"/>
          </a:xfrm>
          <a:custGeom>
            <a:avLst/>
            <a:gdLst>
              <a:gd name="connsiteX0" fmla="*/ 0 w 6399329"/>
              <a:gd name="connsiteY0" fmla="*/ 300899 h 2407191"/>
              <a:gd name="connsiteX1" fmla="*/ 5195734 w 6399329"/>
              <a:gd name="connsiteY1" fmla="*/ 300899 h 2407191"/>
              <a:gd name="connsiteX2" fmla="*/ 5195734 w 6399329"/>
              <a:gd name="connsiteY2" fmla="*/ 0 h 2407191"/>
              <a:gd name="connsiteX3" fmla="*/ 6399329 w 6399329"/>
              <a:gd name="connsiteY3" fmla="*/ 1203596 h 2407191"/>
              <a:gd name="connsiteX4" fmla="*/ 5195734 w 6399329"/>
              <a:gd name="connsiteY4" fmla="*/ 2407191 h 2407191"/>
              <a:gd name="connsiteX5" fmla="*/ 5195734 w 6399329"/>
              <a:gd name="connsiteY5" fmla="*/ 2106292 h 2407191"/>
              <a:gd name="connsiteX6" fmla="*/ 0 w 6399329"/>
              <a:gd name="connsiteY6" fmla="*/ 2106292 h 2407191"/>
              <a:gd name="connsiteX7" fmla="*/ 0 w 6399329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29" h="2407191">
                <a:moveTo>
                  <a:pt x="0" y="300899"/>
                </a:moveTo>
                <a:lnTo>
                  <a:pt x="5195734" y="300899"/>
                </a:lnTo>
                <a:lnTo>
                  <a:pt x="5195734" y="0"/>
                </a:lnTo>
                <a:lnTo>
                  <a:pt x="6399329" y="1203596"/>
                </a:lnTo>
                <a:lnTo>
                  <a:pt x="5195734" y="2407191"/>
                </a:lnTo>
                <a:lnTo>
                  <a:pt x="5195734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/>
              <a:t>kokeen pakolliset kurssit opiskeltu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/>
              <a:t>jos vieraassa kielessä ei ole pakollisia kursseja, riittää 3 kurssia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/>
              <a:t>erityistapaukset rehtorin luvalla</a:t>
            </a:r>
          </a:p>
        </p:txBody>
      </p:sp>
      <p:sp>
        <p:nvSpPr>
          <p:cNvPr id="9" name="Puolivapaa piirto 8"/>
          <p:cNvSpPr/>
          <p:nvPr/>
        </p:nvSpPr>
        <p:spPr>
          <a:xfrm>
            <a:off x="395546" y="1124744"/>
            <a:ext cx="1952493" cy="2407191"/>
          </a:xfrm>
          <a:custGeom>
            <a:avLst/>
            <a:gdLst>
              <a:gd name="connsiteX0" fmla="*/ 0 w 1952493"/>
              <a:gd name="connsiteY0" fmla="*/ 325422 h 2407191"/>
              <a:gd name="connsiteX1" fmla="*/ 95314 w 1952493"/>
              <a:gd name="connsiteY1" fmla="*/ 95314 h 2407191"/>
              <a:gd name="connsiteX2" fmla="*/ 325422 w 1952493"/>
              <a:gd name="connsiteY2" fmla="*/ 0 h 2407191"/>
              <a:gd name="connsiteX3" fmla="*/ 1627071 w 1952493"/>
              <a:gd name="connsiteY3" fmla="*/ 0 h 2407191"/>
              <a:gd name="connsiteX4" fmla="*/ 1857179 w 1952493"/>
              <a:gd name="connsiteY4" fmla="*/ 95314 h 2407191"/>
              <a:gd name="connsiteX5" fmla="*/ 1952493 w 1952493"/>
              <a:gd name="connsiteY5" fmla="*/ 325422 h 2407191"/>
              <a:gd name="connsiteX6" fmla="*/ 1952493 w 1952493"/>
              <a:gd name="connsiteY6" fmla="*/ 2081769 h 2407191"/>
              <a:gd name="connsiteX7" fmla="*/ 1857179 w 1952493"/>
              <a:gd name="connsiteY7" fmla="*/ 2311877 h 2407191"/>
              <a:gd name="connsiteX8" fmla="*/ 1627071 w 1952493"/>
              <a:gd name="connsiteY8" fmla="*/ 2407191 h 2407191"/>
              <a:gd name="connsiteX9" fmla="*/ 325422 w 1952493"/>
              <a:gd name="connsiteY9" fmla="*/ 2407191 h 2407191"/>
              <a:gd name="connsiteX10" fmla="*/ 95314 w 1952493"/>
              <a:gd name="connsiteY10" fmla="*/ 2311877 h 2407191"/>
              <a:gd name="connsiteX11" fmla="*/ 0 w 1952493"/>
              <a:gd name="connsiteY11" fmla="*/ 2081769 h 2407191"/>
              <a:gd name="connsiteX12" fmla="*/ 0 w 1952493"/>
              <a:gd name="connsiteY12" fmla="*/ 325422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493" h="2407191">
                <a:moveTo>
                  <a:pt x="0" y="325422"/>
                </a:moveTo>
                <a:cubicBezTo>
                  <a:pt x="0" y="239115"/>
                  <a:pt x="34286" y="156342"/>
                  <a:pt x="95314" y="95314"/>
                </a:cubicBezTo>
                <a:cubicBezTo>
                  <a:pt x="156343" y="34286"/>
                  <a:pt x="239115" y="0"/>
                  <a:pt x="325422" y="0"/>
                </a:cubicBezTo>
                <a:lnTo>
                  <a:pt x="1627071" y="0"/>
                </a:lnTo>
                <a:cubicBezTo>
                  <a:pt x="1713378" y="0"/>
                  <a:pt x="1796151" y="34286"/>
                  <a:pt x="1857179" y="95314"/>
                </a:cubicBezTo>
                <a:cubicBezTo>
                  <a:pt x="1918207" y="156343"/>
                  <a:pt x="1952493" y="239115"/>
                  <a:pt x="1952493" y="325422"/>
                </a:cubicBezTo>
                <a:lnTo>
                  <a:pt x="1952493" y="2081769"/>
                </a:lnTo>
                <a:cubicBezTo>
                  <a:pt x="1952493" y="2168076"/>
                  <a:pt x="1918208" y="2250849"/>
                  <a:pt x="1857179" y="2311877"/>
                </a:cubicBezTo>
                <a:cubicBezTo>
                  <a:pt x="1796150" y="2372905"/>
                  <a:pt x="1713378" y="2407191"/>
                  <a:pt x="1627071" y="2407191"/>
                </a:cubicBezTo>
                <a:lnTo>
                  <a:pt x="325422" y="2407191"/>
                </a:lnTo>
                <a:cubicBezTo>
                  <a:pt x="239115" y="2407191"/>
                  <a:pt x="156342" y="2372905"/>
                  <a:pt x="95314" y="2311877"/>
                </a:cubicBezTo>
                <a:cubicBezTo>
                  <a:pt x="34286" y="2250848"/>
                  <a:pt x="0" y="2168076"/>
                  <a:pt x="0" y="2081769"/>
                </a:cubicBezTo>
                <a:lnTo>
                  <a:pt x="0" y="325422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513" tIns="133413" rIns="171513" bIns="1334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Lukion opiskelija</a:t>
            </a:r>
          </a:p>
        </p:txBody>
      </p:sp>
      <p:sp>
        <p:nvSpPr>
          <p:cNvPr id="10" name="Puolivapaa piirto 9"/>
          <p:cNvSpPr/>
          <p:nvPr/>
        </p:nvSpPr>
        <p:spPr>
          <a:xfrm>
            <a:off x="2355482" y="3773888"/>
            <a:ext cx="6391350" cy="2407191"/>
          </a:xfrm>
          <a:custGeom>
            <a:avLst/>
            <a:gdLst>
              <a:gd name="connsiteX0" fmla="*/ 0 w 6391350"/>
              <a:gd name="connsiteY0" fmla="*/ 300899 h 2407191"/>
              <a:gd name="connsiteX1" fmla="*/ 5187755 w 6391350"/>
              <a:gd name="connsiteY1" fmla="*/ 300899 h 2407191"/>
              <a:gd name="connsiteX2" fmla="*/ 5187755 w 6391350"/>
              <a:gd name="connsiteY2" fmla="*/ 0 h 2407191"/>
              <a:gd name="connsiteX3" fmla="*/ 6391350 w 6391350"/>
              <a:gd name="connsiteY3" fmla="*/ 1203596 h 2407191"/>
              <a:gd name="connsiteX4" fmla="*/ 5187755 w 6391350"/>
              <a:gd name="connsiteY4" fmla="*/ 2407191 h 2407191"/>
              <a:gd name="connsiteX5" fmla="*/ 5187755 w 6391350"/>
              <a:gd name="connsiteY5" fmla="*/ 2106292 h 2407191"/>
              <a:gd name="connsiteX6" fmla="*/ 0 w 6391350"/>
              <a:gd name="connsiteY6" fmla="*/ 2106292 h 2407191"/>
              <a:gd name="connsiteX7" fmla="*/ 0 w 6391350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1350" h="2407191">
                <a:moveTo>
                  <a:pt x="0" y="300899"/>
                </a:moveTo>
                <a:lnTo>
                  <a:pt x="5187755" y="300899"/>
                </a:lnTo>
                <a:lnTo>
                  <a:pt x="5187755" y="0"/>
                </a:lnTo>
                <a:lnTo>
                  <a:pt x="6391350" y="1203596"/>
                </a:lnTo>
                <a:lnTo>
                  <a:pt x="5187755" y="2407191"/>
                </a:lnTo>
                <a:lnTo>
                  <a:pt x="5187755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/>
              <a:t>2,5 vuoden ammatillisen tutkinnon suorittanut</a:t>
            </a:r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/>
              <a:t>tutkintoa suorittavalta edellytetään 1,5 vuoden opintoja  </a:t>
            </a:r>
          </a:p>
        </p:txBody>
      </p:sp>
      <p:sp>
        <p:nvSpPr>
          <p:cNvPr id="11" name="Puolivapaa piirto 10"/>
          <p:cNvSpPr/>
          <p:nvPr/>
        </p:nvSpPr>
        <p:spPr>
          <a:xfrm>
            <a:off x="395536" y="3773888"/>
            <a:ext cx="1958316" cy="2407191"/>
          </a:xfrm>
          <a:custGeom>
            <a:avLst/>
            <a:gdLst>
              <a:gd name="connsiteX0" fmla="*/ 0 w 1958316"/>
              <a:gd name="connsiteY0" fmla="*/ 326393 h 2407191"/>
              <a:gd name="connsiteX1" fmla="*/ 95599 w 1958316"/>
              <a:gd name="connsiteY1" fmla="*/ 95598 h 2407191"/>
              <a:gd name="connsiteX2" fmla="*/ 326394 w 1958316"/>
              <a:gd name="connsiteY2" fmla="*/ 0 h 2407191"/>
              <a:gd name="connsiteX3" fmla="*/ 1631923 w 1958316"/>
              <a:gd name="connsiteY3" fmla="*/ 0 h 2407191"/>
              <a:gd name="connsiteX4" fmla="*/ 1862718 w 1958316"/>
              <a:gd name="connsiteY4" fmla="*/ 95599 h 2407191"/>
              <a:gd name="connsiteX5" fmla="*/ 1958316 w 1958316"/>
              <a:gd name="connsiteY5" fmla="*/ 326394 h 2407191"/>
              <a:gd name="connsiteX6" fmla="*/ 1958316 w 1958316"/>
              <a:gd name="connsiteY6" fmla="*/ 2080798 h 2407191"/>
              <a:gd name="connsiteX7" fmla="*/ 1862718 w 1958316"/>
              <a:gd name="connsiteY7" fmla="*/ 2311593 h 2407191"/>
              <a:gd name="connsiteX8" fmla="*/ 1631923 w 1958316"/>
              <a:gd name="connsiteY8" fmla="*/ 2407191 h 2407191"/>
              <a:gd name="connsiteX9" fmla="*/ 326393 w 1958316"/>
              <a:gd name="connsiteY9" fmla="*/ 2407191 h 2407191"/>
              <a:gd name="connsiteX10" fmla="*/ 95598 w 1958316"/>
              <a:gd name="connsiteY10" fmla="*/ 2311593 h 2407191"/>
              <a:gd name="connsiteX11" fmla="*/ 0 w 1958316"/>
              <a:gd name="connsiteY11" fmla="*/ 2080798 h 2407191"/>
              <a:gd name="connsiteX12" fmla="*/ 0 w 1958316"/>
              <a:gd name="connsiteY12" fmla="*/ 326393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316" h="2407191">
                <a:moveTo>
                  <a:pt x="0" y="326393"/>
                </a:moveTo>
                <a:cubicBezTo>
                  <a:pt x="0" y="239828"/>
                  <a:pt x="34388" y="156809"/>
                  <a:pt x="95599" y="95598"/>
                </a:cubicBezTo>
                <a:cubicBezTo>
                  <a:pt x="156810" y="34388"/>
                  <a:pt x="239829" y="0"/>
                  <a:pt x="326394" y="0"/>
                </a:cubicBezTo>
                <a:lnTo>
                  <a:pt x="1631923" y="0"/>
                </a:lnTo>
                <a:cubicBezTo>
                  <a:pt x="1718488" y="0"/>
                  <a:pt x="1801507" y="34388"/>
                  <a:pt x="1862718" y="95599"/>
                </a:cubicBezTo>
                <a:cubicBezTo>
                  <a:pt x="1923928" y="156810"/>
                  <a:pt x="1958316" y="239829"/>
                  <a:pt x="1958316" y="326394"/>
                </a:cubicBezTo>
                <a:lnTo>
                  <a:pt x="1958316" y="2080798"/>
                </a:lnTo>
                <a:cubicBezTo>
                  <a:pt x="1958316" y="2167363"/>
                  <a:pt x="1923928" y="2250382"/>
                  <a:pt x="1862718" y="2311593"/>
                </a:cubicBezTo>
                <a:cubicBezTo>
                  <a:pt x="1801507" y="2372804"/>
                  <a:pt x="1718488" y="2407191"/>
                  <a:pt x="1631923" y="2407191"/>
                </a:cubicBezTo>
                <a:lnTo>
                  <a:pt x="326393" y="2407191"/>
                </a:lnTo>
                <a:cubicBezTo>
                  <a:pt x="239828" y="2407191"/>
                  <a:pt x="156809" y="2372803"/>
                  <a:pt x="95598" y="2311593"/>
                </a:cubicBezTo>
                <a:cubicBezTo>
                  <a:pt x="34387" y="2250382"/>
                  <a:pt x="0" y="2167363"/>
                  <a:pt x="0" y="2080798"/>
                </a:cubicBezTo>
                <a:lnTo>
                  <a:pt x="0" y="326393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797" tIns="133697" rIns="171797" bIns="13369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Ammatillinen tutkinto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467544" y="6309320"/>
            <a:ext cx="78843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/>
              <a:t>Tehtävät perustuvat lukion pakollisiin ja syventäviin kursseihin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 bwMode="auto">
          <a:xfrm>
            <a:off x="539552" y="2780928"/>
            <a:ext cx="8280920" cy="108012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269875" indent="-269875">
              <a:defRPr/>
            </a:pPr>
            <a:endParaRPr lang="fi-FI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595" y="115888"/>
            <a:ext cx="65627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Ilmoittautuminen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929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syksyn tutkintoon kesäkuun alkupäivinä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kevään tutkintoon marraskuun loppupäivinä</a:t>
            </a:r>
          </a:p>
          <a:p>
            <a:pPr eaLnBrk="1" hangingPunct="1"/>
            <a:r>
              <a:rPr lang="fi-FI" u="sng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ilmoittautuminen on sitova: valintoja et voi jälkikäteen muuttaa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ilmoittautumishakemus on palautettava koulun antamien ohjeiden mukaisesti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poikkeuksiin, muutoksiin ja mitätöintiin on oltava erityisen painavat syyt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6300192" y="5661248"/>
            <a:ext cx="2304256" cy="830997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solidFill>
                  <a:schemeClr val="tx1"/>
                </a:solidFill>
              </a:rPr>
              <a:t>tarkista oman koulusi ohjeet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Hylätyn kokeen uusiminen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808288" y="1052513"/>
            <a:ext cx="3132137" cy="15113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4221163"/>
            <a:ext cx="4464050" cy="165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kaksi</a:t>
            </a:r>
            <a:r>
              <a:rPr kumimoji="0" lang="fi-FI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kertaa koetta välittömästi </a:t>
            </a:r>
            <a:r>
              <a:rPr kumimoji="0" lang="fi-FI" sz="2400" b="1" i="0" u="sng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seuraavien kolmen tutkintokerran aikana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1339850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Hylätty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(i)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51500" y="4365625"/>
            <a:ext cx="3240088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</a:rPr>
              <a:t>kaksi</a:t>
            </a:r>
            <a:r>
              <a:rPr lang="fi-FI" dirty="0"/>
              <a:t> kertaa </a:t>
            </a:r>
            <a:r>
              <a:rPr lang="fi-FI" u="sng" dirty="0"/>
              <a:t>ilman aikarajoitusta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6907669">
            <a:off x="2476501" y="3027362"/>
            <a:ext cx="1655762" cy="792163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95 h 21600"/>
              <a:gd name="T4" fmla="*/ 95192598 w 21600"/>
              <a:gd name="T5" fmla="*/ 29051953 h 21600"/>
              <a:gd name="T6" fmla="*/ 126923502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4009585">
            <a:off x="4932362" y="2997201"/>
            <a:ext cx="1655763" cy="792162"/>
          </a:xfrm>
          <a:custGeom>
            <a:avLst/>
            <a:gdLst>
              <a:gd name="T0" fmla="*/ 95192732 w 21600"/>
              <a:gd name="T1" fmla="*/ 0 h 21600"/>
              <a:gd name="T2" fmla="*/ 0 w 21600"/>
              <a:gd name="T3" fmla="*/ 14525940 h 21600"/>
              <a:gd name="T4" fmla="*/ 95192732 w 21600"/>
              <a:gd name="T5" fmla="*/ 29051880 h 21600"/>
              <a:gd name="T6" fmla="*/ 126923655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4063" y="24923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95963" y="24923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  <p:sp>
        <p:nvSpPr>
          <p:cNvPr id="3" name="Suorakulmio 2"/>
          <p:cNvSpPr/>
          <p:nvPr/>
        </p:nvSpPr>
        <p:spPr>
          <a:xfrm rot="19752355">
            <a:off x="1532101" y="3050356"/>
            <a:ext cx="6877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i-FI" sz="4000" dirty="0">
                <a:solidFill>
                  <a:srgbClr val="FF0000"/>
                </a:solidFill>
              </a:rPr>
              <a:t>MUUTTUU SYKSYLLÄ 2019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7762</TotalTime>
  <Words>1691</Words>
  <Application>Microsoft Office PowerPoint</Application>
  <PresentationFormat>Näytössä katseltava diaesitys (4:3)</PresentationFormat>
  <Paragraphs>422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1" baseType="lpstr">
      <vt:lpstr>Arial</vt:lpstr>
      <vt:lpstr>Arial Rounded MT Bold</vt:lpstr>
      <vt:lpstr>Wingdings</vt:lpstr>
      <vt:lpstr>Oletusrakenne</vt:lpstr>
      <vt:lpstr>Ylioppilastutkinto</vt:lpstr>
      <vt:lpstr>Tutkinnon rakenne</vt:lpstr>
      <vt:lpstr>Tutkinnon rakenne</vt:lpstr>
      <vt:lpstr>Tutkinnon rakenne</vt:lpstr>
      <vt:lpstr>Tutkinnon rakenne</vt:lpstr>
      <vt:lpstr>Tutkinnon hajauttaminen</vt:lpstr>
      <vt:lpstr>     Osallistumisoikeus</vt:lpstr>
      <vt:lpstr>Ilmoittautuminen</vt:lpstr>
      <vt:lpstr>Hylätyn kokeen uusiminen</vt:lpstr>
      <vt:lpstr>Hyväksytyn uusiminen</vt:lpstr>
      <vt:lpstr>UUTTA syksystä 2019…</vt:lpstr>
      <vt:lpstr>Täydentäminen ja keskeytys</vt:lpstr>
      <vt:lpstr>Arvostelu</vt:lpstr>
      <vt:lpstr>Arvosanajakauma</vt:lpstr>
      <vt:lpstr>OIKAISUVAATIMUS (syksystä 2019)</vt:lpstr>
      <vt:lpstr>Kompensaatio</vt:lpstr>
      <vt:lpstr>Äidinkielen koe (syksystä 2018)</vt:lpstr>
      <vt:lpstr>Matematiikan koe</vt:lpstr>
      <vt:lpstr>Matematiikan kirjoittajat</vt:lpstr>
      <vt:lpstr>Kielikokeet</vt:lpstr>
      <vt:lpstr>Sähköiset kielikokeet </vt:lpstr>
      <vt:lpstr>Vieraskieliset</vt:lpstr>
      <vt:lpstr>Reaalikokeen rakenne</vt:lpstr>
      <vt:lpstr>Reaalikokeen ohjeita (sähköiset kokeet)</vt:lpstr>
      <vt:lpstr>Kypsä/heikko reaalivastaus </vt:lpstr>
      <vt:lpstr>Reaalikokeiden sukupuolijakauma</vt:lpstr>
      <vt:lpstr>Reaalikokeiden suosio 2016</vt:lpstr>
      <vt:lpstr>Luku- ja kirjoitushäiriö</vt:lpstr>
      <vt:lpstr>Erityisjärjestelyt</vt:lpstr>
      <vt:lpstr>Äkillinen sairastuminen</vt:lpstr>
      <vt:lpstr>Vilppi ja rikkomukset</vt:lpstr>
      <vt:lpstr>Tutkintomaksut</vt:lpstr>
      <vt:lpstr>Kirjoitussuunnitelma </vt:lpstr>
      <vt:lpstr>Sähköinen ylioppilastutkinto </vt:lpstr>
      <vt:lpstr>Tietojen luovuttaminen</vt:lpstr>
      <vt:lpstr>HANKKEET</vt:lpstr>
      <vt:lpstr>LUKUVUOSI 2019-20</vt:lpstr>
    </vt:vector>
  </TitlesOfParts>
  <Company>present-ässä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kurssit</dc:title>
  <dc:creator>Seppo Sokka</dc:creator>
  <cp:lastModifiedBy>Timo Marko Juhani</cp:lastModifiedBy>
  <cp:revision>297</cp:revision>
  <cp:lastPrinted>2016-01-08T07:30:40Z</cp:lastPrinted>
  <dcterms:created xsi:type="dcterms:W3CDTF">2008-07-02T10:08:47Z</dcterms:created>
  <dcterms:modified xsi:type="dcterms:W3CDTF">2019-11-15T09:37:23Z</dcterms:modified>
</cp:coreProperties>
</file>