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58" r:id="rId4"/>
    <p:sldId id="259" r:id="rId5"/>
    <p:sldId id="260" r:id="rId6"/>
    <p:sldId id="261" r:id="rId7"/>
    <p:sldId id="262" r:id="rId8"/>
    <p:sldId id="264" r:id="rId9"/>
    <p:sldId id="265" r:id="rId10"/>
    <p:sldId id="266" r:id="rId11"/>
    <p:sldId id="267" r:id="rId12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29" autoAdjust="0"/>
    <p:restoredTop sz="94660"/>
  </p:normalViewPr>
  <p:slideViewPr>
    <p:cSldViewPr snapToGrid="0">
      <p:cViewPr varScale="1">
        <p:scale>
          <a:sx n="72" d="100"/>
          <a:sy n="72" d="100"/>
        </p:scale>
        <p:origin x="61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69C759E6-157E-4575-8DD2-1FA4D6DC9B4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5D0E4DF7-0FCF-45F3-B2AB-23D3AE1113D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AB23B8ED-CD44-4C3E-BA70-8EBEEF0954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2D2E61-6BC8-4182-890E-99BF20006F20}" type="datetimeFigureOut">
              <a:rPr lang="fi-FI" smtClean="0"/>
              <a:t>8.9.2021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871E4A6E-09DA-4D9C-8473-1100BCA682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B089BF24-6966-4D59-BC8B-B2AE52658E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F30386-E255-4531-850D-D8A30C0462A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5619388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FED4B4E2-C6CC-43C4-B91E-1A09DFDF3C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DF140E2A-72C6-44E2-971E-3D04DA8D852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0893F8EE-0AB8-4253-AF2A-D873A887AB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2D2E61-6BC8-4182-890E-99BF20006F20}" type="datetimeFigureOut">
              <a:rPr lang="fi-FI" smtClean="0"/>
              <a:t>8.9.2021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30BF135C-04FD-4C53-9481-C595162C75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AE6936BF-1354-4996-AF76-04932A048C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F30386-E255-4531-850D-D8A30C0462A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376924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>
            <a:extLst>
              <a:ext uri="{FF2B5EF4-FFF2-40B4-BE49-F238E27FC236}">
                <a16:creationId xmlns:a16="http://schemas.microsoft.com/office/drawing/2014/main" id="{8BF6F292-4926-4D85-BC9B-637D6602450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B26654F7-347B-467C-977F-10DE6FC78EE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66AC171D-677E-417C-9423-87C5C74F47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2D2E61-6BC8-4182-890E-99BF20006F20}" type="datetimeFigureOut">
              <a:rPr lang="fi-FI" smtClean="0"/>
              <a:t>8.9.2021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EEF6266B-3DDF-40F2-A0A3-8E1B432178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D7694B12-1129-4908-A66A-CB34B9A9A0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F30386-E255-4531-850D-D8A30C0462A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06391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E633381A-DFDB-4C13-862D-3AA3FCC478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D0F6AF47-10E1-471C-9486-A141D061DB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9E5BD398-59B8-4E99-88F4-C19F7F91FD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2D2E61-6BC8-4182-890E-99BF20006F20}" type="datetimeFigureOut">
              <a:rPr lang="fi-FI" smtClean="0"/>
              <a:t>8.9.2021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52B946F0-5463-4874-B97B-9AFE990B93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025028E6-1418-463A-B2B7-F7AD7EE4ED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F30386-E255-4531-850D-D8A30C0462A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243512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0A8071BC-AFBB-447C-862A-7EBAAB0650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150D33BE-0079-44D1-B547-73DF3F3F12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4391BD71-31D3-4615-BF3F-1B71EDAA88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2D2E61-6BC8-4182-890E-99BF20006F20}" type="datetimeFigureOut">
              <a:rPr lang="fi-FI" smtClean="0"/>
              <a:t>8.9.2021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52831BCE-BF1A-4EDC-B361-FEA11B81C4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BE9A20C6-0B75-4D37-BA01-5445836FE7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F30386-E255-4531-850D-D8A30C0462A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4217348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EB51A5BD-42FD-4C5E-8180-98637503BB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752F0365-6A2A-4D37-B7DF-CE6CDD6D8EA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6FE79E83-9A37-44D1-A066-F2D2553FEF4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3819024F-194B-4E97-A97C-92B2E4AA41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2D2E61-6BC8-4182-890E-99BF20006F20}" type="datetimeFigureOut">
              <a:rPr lang="fi-FI" smtClean="0"/>
              <a:t>8.9.2021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89676F0A-2CC1-44E2-BB4B-707A3801F1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CC9A9B2A-6D94-4E9B-91CC-2DD9E694C6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F30386-E255-4531-850D-D8A30C0462A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073951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9931C53D-0C47-4417-81BA-0F20CE8A74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E2C7FA0A-6B78-4C76-8812-4952676FFB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19E927C5-91E5-49A4-94A0-E75CE47323E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6AD2A634-66FF-453B-BC71-8AF515E5830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>
            <a:extLst>
              <a:ext uri="{FF2B5EF4-FFF2-40B4-BE49-F238E27FC236}">
                <a16:creationId xmlns:a16="http://schemas.microsoft.com/office/drawing/2014/main" id="{A18B9A5B-67B7-4C51-B366-9317C6B0DBD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6AC746EB-AB65-4EC8-ACA9-C344707D03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2D2E61-6BC8-4182-890E-99BF20006F20}" type="datetimeFigureOut">
              <a:rPr lang="fi-FI" smtClean="0"/>
              <a:t>8.9.2021</a:t>
            </a:fld>
            <a:endParaRPr lang="fi-FI"/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7C63B575-D09F-48D3-9EA3-6B8DCF1567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82A1E73B-A974-44C0-8DA2-708CDEE0DE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F30386-E255-4531-850D-D8A30C0462A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1750547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95AE0C89-22DA-4053-ADC9-B37651FDE3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08B2D9D8-B599-4FFC-85F7-DA7575AC12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2D2E61-6BC8-4182-890E-99BF20006F20}" type="datetimeFigureOut">
              <a:rPr lang="fi-FI" smtClean="0"/>
              <a:t>8.9.2021</a:t>
            </a:fld>
            <a:endParaRPr lang="fi-FI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CB9DEE45-E75B-4540-927E-76E0BFEAF8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EB046624-A59A-42FA-8E22-9906BFE5D0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F30386-E255-4531-850D-D8A30C0462A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70157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230FB0BD-58CA-4F62-84DB-16CC72AAD9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2D2E61-6BC8-4182-890E-99BF20006F20}" type="datetimeFigureOut">
              <a:rPr lang="fi-FI" smtClean="0"/>
              <a:t>8.9.2021</a:t>
            </a:fld>
            <a:endParaRPr lang="fi-FI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5A0D46AB-A750-472B-B700-57C9F7278E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5732C9D7-F416-4C29-8E3E-7EBA7B5C72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F30386-E255-4531-850D-D8A30C0462A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9182798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Kuvateksti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DC028BC7-61B5-4DA9-8543-CA9F938F42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0C7D0C0A-895D-4CE4-9406-4F4B7D9039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21CEEE3B-251C-42FF-8F71-620C7CDDC1A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F78C675E-F5E2-4B8A-94EC-F24E970F76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2D2E61-6BC8-4182-890E-99BF20006F20}" type="datetimeFigureOut">
              <a:rPr lang="fi-FI" smtClean="0"/>
              <a:t>8.9.2021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F1D0E942-A1DF-4272-AEE9-92D1452748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64466B3E-1592-445C-BFFE-235C6851D4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F30386-E255-4531-850D-D8A30C0462A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206225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uvateksti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21F56BCE-8275-4E2E-B53E-E450CA34AF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Kuvan paikkamerkki 2">
            <a:extLst>
              <a:ext uri="{FF2B5EF4-FFF2-40B4-BE49-F238E27FC236}">
                <a16:creationId xmlns:a16="http://schemas.microsoft.com/office/drawing/2014/main" id="{BE35DA50-FA4F-4282-839E-09A6C5401C8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3C12ADD2-9FAE-410A-A288-2D97D79A3EE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AEA1FFCC-D2E7-48CB-A5DA-B9F05FA299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2D2E61-6BC8-4182-890E-99BF20006F20}" type="datetimeFigureOut">
              <a:rPr lang="fi-FI" smtClean="0"/>
              <a:t>8.9.2021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50466435-10AB-477C-98F2-9711F0A8CF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3AB8C3C0-5E8B-430D-B52F-318C2FBFD4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F30386-E255-4531-850D-D8A30C0462A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370251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82B4D31E-E371-44B8-9C49-1E388B1631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5B3C7B87-7372-4644-8D1E-E01B45A99B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37EDB5C2-BAAD-4398-B918-05DB45B330D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2D2E61-6BC8-4182-890E-99BF20006F20}" type="datetimeFigureOut">
              <a:rPr lang="fi-FI" smtClean="0"/>
              <a:t>8.9.2021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D967F07-574E-4DBF-8322-0B86887A08B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2C103653-2478-4E9F-B0D3-B09095791B5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F30386-E255-4531-850D-D8A30C0462A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2607110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50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AB287035-FAAD-43F7-B3E5-704A0F1ED4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Funktion kuvaaja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D4A2A8DE-DA61-463F-93C6-22AB6DBEC0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i-FI" dirty="0"/>
              <a:t>Funktion kuvaaja muodostuu niistä koordinaatiston pisteistä (</a:t>
            </a:r>
            <a:r>
              <a:rPr lang="fi-FI" dirty="0" err="1"/>
              <a:t>x,y</a:t>
            </a:r>
            <a:r>
              <a:rPr lang="fi-FI" dirty="0"/>
              <a:t>) joissa 	x on muuttujan arvo  </a:t>
            </a:r>
            <a:r>
              <a:rPr lang="fi-FI" dirty="0">
                <a:solidFill>
                  <a:srgbClr val="FF0000"/>
                </a:solidFill>
              </a:rPr>
              <a:t>(luku x-akselilta)</a:t>
            </a:r>
          </a:p>
          <a:p>
            <a:pPr marL="0" indent="0">
              <a:buNone/>
            </a:pPr>
            <a:r>
              <a:rPr lang="fi-FI" dirty="0"/>
              <a:t>	y on funktion arvo kohdassa x eli y=f(x) </a:t>
            </a:r>
            <a:r>
              <a:rPr lang="fi-FI" dirty="0">
                <a:solidFill>
                  <a:srgbClr val="FF0000"/>
                </a:solidFill>
              </a:rPr>
              <a:t>(luku y-akselilta)</a:t>
            </a:r>
          </a:p>
        </p:txBody>
      </p:sp>
    </p:spTree>
    <p:extLst>
      <p:ext uri="{BB962C8B-B14F-4D97-AF65-F5344CB8AC3E}">
        <p14:creationId xmlns:p14="http://schemas.microsoft.com/office/powerpoint/2010/main" val="37077760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C2EFE902-F087-4352-87B0-A062AFFCF4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5288" y="908050"/>
            <a:ext cx="10515600" cy="1325563"/>
          </a:xfrm>
        </p:spPr>
        <p:txBody>
          <a:bodyPr>
            <a:noAutofit/>
          </a:bodyPr>
          <a:lstStyle/>
          <a:p>
            <a:r>
              <a:rPr lang="fi-FI" sz="3200" dirty="0"/>
              <a:t>Ratkaise funktion nollakohdat</a:t>
            </a:r>
            <a:br>
              <a:rPr lang="fi-FI" sz="3200" dirty="0"/>
            </a:br>
            <a:r>
              <a:rPr lang="fi-FI" sz="3200" dirty="0">
                <a:solidFill>
                  <a:srgbClr val="00B050"/>
                </a:solidFill>
              </a:rPr>
              <a:t>katso missä kohdassa kuvaaja leikkaa x-akselin, tällöin funktion arvo on nolla</a:t>
            </a:r>
            <a:br>
              <a:rPr lang="fi-FI" sz="3200" dirty="0">
                <a:solidFill>
                  <a:srgbClr val="00B050"/>
                </a:solidFill>
              </a:rPr>
            </a:br>
            <a:r>
              <a:rPr lang="fi-FI" sz="3200" dirty="0"/>
              <a:t>vastaus: nollakohta on x=1</a:t>
            </a:r>
            <a:br>
              <a:rPr lang="fi-FI" sz="3200" dirty="0">
                <a:solidFill>
                  <a:srgbClr val="00B050"/>
                </a:solidFill>
              </a:rPr>
            </a:br>
            <a:endParaRPr lang="fi-FI" sz="3200" dirty="0"/>
          </a:p>
        </p:txBody>
      </p:sp>
      <p:pic>
        <p:nvPicPr>
          <p:cNvPr id="4" name="Sisällön paikkamerkki 3">
            <a:extLst>
              <a:ext uri="{FF2B5EF4-FFF2-40B4-BE49-F238E27FC236}">
                <a16:creationId xmlns:a16="http://schemas.microsoft.com/office/drawing/2014/main" id="{AE0A52A1-14F9-436C-A295-9695E4BFAB9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95288" y="2371990"/>
            <a:ext cx="6705600" cy="39618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15837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3234D65E-65C9-4B86-BC26-573F4DCC96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i-FI" dirty="0"/>
              <a:t>Ratkaise funktion arvo kohdassa nolla</a:t>
            </a:r>
            <a:br>
              <a:rPr lang="fi-FI" dirty="0"/>
            </a:br>
            <a:r>
              <a:rPr lang="fi-FI" dirty="0">
                <a:solidFill>
                  <a:schemeClr val="accent6"/>
                </a:solidFill>
              </a:rPr>
              <a:t>selvitä mikä on x arvoa nolla vastaava y-arvo</a:t>
            </a:r>
            <a:br>
              <a:rPr lang="fi-FI" dirty="0">
                <a:solidFill>
                  <a:schemeClr val="accent6"/>
                </a:solidFill>
              </a:rPr>
            </a:br>
            <a:r>
              <a:rPr lang="fi-FI" dirty="0"/>
              <a:t>vastaus: arvo kohdassa nolla on -2, eli f(0)=-2</a:t>
            </a:r>
          </a:p>
        </p:txBody>
      </p:sp>
      <p:pic>
        <p:nvPicPr>
          <p:cNvPr id="4" name="Sisällön paikkamerkki 3">
            <a:extLst>
              <a:ext uri="{FF2B5EF4-FFF2-40B4-BE49-F238E27FC236}">
                <a16:creationId xmlns:a16="http://schemas.microsoft.com/office/drawing/2014/main" id="{504F938A-64E1-4530-B3AA-5438F02157B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195513" y="1881187"/>
            <a:ext cx="4362450" cy="43759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56946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3C24DFA2-73ED-4347-93FF-8B55AB6068C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/>
              <a:t>Funktion kuvaajan piirtäminen </a:t>
            </a:r>
            <a:r>
              <a:rPr lang="fi-FI" dirty="0" err="1"/>
              <a:t>Geogebralla</a:t>
            </a:r>
            <a:endParaRPr lang="fi-FI" dirty="0"/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2E881191-6435-4C4B-AE90-D3A836C0528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429724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A9101913-0FC8-49CE-A12E-EA20F8F2BC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2874" y="365125"/>
            <a:ext cx="11915775" cy="1278817"/>
          </a:xfrm>
        </p:spPr>
        <p:txBody>
          <a:bodyPr>
            <a:normAutofit fontScale="90000"/>
          </a:bodyPr>
          <a:lstStyle/>
          <a:p>
            <a:r>
              <a:rPr lang="fi-FI" dirty="0"/>
              <a:t>Kuvaaja piirretään kirjoittamalla funktion lauseke syöttökenttään</a:t>
            </a:r>
          </a:p>
        </p:txBody>
      </p:sp>
      <p:pic>
        <p:nvPicPr>
          <p:cNvPr id="5" name="Kuva 4">
            <a:extLst>
              <a:ext uri="{FF2B5EF4-FFF2-40B4-BE49-F238E27FC236}">
                <a16:creationId xmlns:a16="http://schemas.microsoft.com/office/drawing/2014/main" id="{64D216CB-8139-4336-93B0-CCAD0B36E1E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8626" b="6162"/>
          <a:stretch/>
        </p:blipFill>
        <p:spPr>
          <a:xfrm>
            <a:off x="552450" y="1516234"/>
            <a:ext cx="10538773" cy="5048958"/>
          </a:xfrm>
          <a:prstGeom prst="rect">
            <a:avLst/>
          </a:prstGeom>
        </p:spPr>
      </p:pic>
      <p:sp>
        <p:nvSpPr>
          <p:cNvPr id="7" name="Sisällön paikkamerkki 6">
            <a:extLst>
              <a:ext uri="{FF2B5EF4-FFF2-40B4-BE49-F238E27FC236}">
                <a16:creationId xmlns:a16="http://schemas.microsoft.com/office/drawing/2014/main" id="{8CA07F0D-E15E-429B-ADE1-E662C3F427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8" name="Suorakulmio 7">
            <a:extLst>
              <a:ext uri="{FF2B5EF4-FFF2-40B4-BE49-F238E27FC236}">
                <a16:creationId xmlns:a16="http://schemas.microsoft.com/office/drawing/2014/main" id="{5ACE6A3F-08EC-48DE-9E27-B848DB722058}"/>
              </a:ext>
            </a:extLst>
          </p:cNvPr>
          <p:cNvSpPr/>
          <p:nvPr/>
        </p:nvSpPr>
        <p:spPr>
          <a:xfrm>
            <a:off x="1033670" y="1987826"/>
            <a:ext cx="2425147" cy="26504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574767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A93956D9-FDD7-4561-9D3A-E90EEBDCA6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Piirretään funktioiden kuvaajat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Sisällön paikkamerkki 2">
                <a:extLst>
                  <a:ext uri="{FF2B5EF4-FFF2-40B4-BE49-F238E27FC236}">
                    <a16:creationId xmlns:a16="http://schemas.microsoft.com/office/drawing/2014/main" id="{73492C0B-725B-4F80-977D-F32047E528C4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309715" y="1401096"/>
                <a:ext cx="12241161" cy="5294671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fi-FI" sz="4000" dirty="0"/>
                  <a:t>f(x)=3x-1</a:t>
                </a:r>
              </a:p>
              <a:p>
                <a:pPr marL="0" indent="0">
                  <a:buNone/>
                </a:pPr>
                <a:r>
                  <a:rPr lang="fi-FI" sz="4000" dirty="0"/>
                  <a:t>g(x)=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fi-FI" sz="40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fi-FI" sz="4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fi-FI" sz="4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fi-FI" sz="4000" b="0" i="0" smtClean="0">
                        <a:latin typeface="Cambria Math" panose="02040503050406030204" pitchFamily="18" charset="0"/>
                      </a:rPr>
                      <m:t>+1</m:t>
                    </m:r>
                  </m:oMath>
                </a14:m>
                <a:endParaRPr lang="fi-FI" sz="4000" b="0" dirty="0"/>
              </a:p>
              <a:p>
                <a:pPr marL="0" indent="0">
                  <a:buNone/>
                </a:pPr>
                <a:r>
                  <a:rPr lang="fi-FI" dirty="0"/>
                  <a:t>Potenssiin korotuksen saa näppäimistöstä </a:t>
                </a:r>
              </a:p>
              <a:p>
                <a:pPr marL="0" indent="0">
                  <a:buNone/>
                </a:pPr>
                <a:r>
                  <a:rPr lang="fi-FI" dirty="0"/>
                  <a:t>painamalla Shift nuoli pohjassa ja ^ merkkiä </a:t>
                </a:r>
              </a:p>
              <a:p>
                <a:pPr marL="0" indent="0">
                  <a:buNone/>
                </a:pPr>
                <a:r>
                  <a:rPr lang="fi-FI" dirty="0"/>
                  <a:t>ennen eksponenttia,  ^ löytyy </a:t>
                </a:r>
                <a:r>
                  <a:rPr lang="fi-FI" dirty="0" err="1"/>
                  <a:t>enterin</a:t>
                </a:r>
                <a:r>
                  <a:rPr lang="fi-FI" dirty="0"/>
                  <a:t> </a:t>
                </a:r>
              </a:p>
              <a:p>
                <a:pPr marL="0" indent="0">
                  <a:buNone/>
                </a:pPr>
                <a:r>
                  <a:rPr lang="fi-FI" dirty="0"/>
                  <a:t>Vasemmalta puolelta.</a:t>
                </a:r>
              </a:p>
              <a:p>
                <a:pPr marL="0" indent="0">
                  <a:buNone/>
                </a:pPr>
                <a:r>
                  <a:rPr lang="fi-FI" sz="3200" dirty="0">
                    <a:solidFill>
                      <a:srgbClr val="7030A0"/>
                    </a:solidFill>
                  </a:rPr>
                  <a:t>g(x)=x^2+1</a:t>
                </a:r>
              </a:p>
              <a:p>
                <a:pPr marL="0" indent="0">
                  <a:buNone/>
                </a:pPr>
                <a:r>
                  <a:rPr lang="fi-FI" sz="3200" dirty="0">
                    <a:solidFill>
                      <a:srgbClr val="7030A0"/>
                    </a:solidFill>
                  </a:rPr>
                  <a:t>Painele: x, </a:t>
                </a:r>
                <a:r>
                  <a:rPr lang="fi-FI" sz="3200" dirty="0" err="1">
                    <a:solidFill>
                      <a:srgbClr val="7030A0"/>
                    </a:solidFill>
                  </a:rPr>
                  <a:t>shift</a:t>
                </a:r>
                <a:r>
                  <a:rPr lang="fi-FI" sz="3200" dirty="0">
                    <a:solidFill>
                      <a:srgbClr val="7030A0"/>
                    </a:solidFill>
                  </a:rPr>
                  <a:t> pohjaan, ^,  2 , +, 1</a:t>
                </a:r>
              </a:p>
              <a:p>
                <a:pPr marL="0" indent="0">
                  <a:buNone/>
                </a:pPr>
                <a:endParaRPr lang="fi-FI" dirty="0"/>
              </a:p>
              <a:p>
                <a:pPr marL="0" indent="0">
                  <a:buNone/>
                </a:pPr>
                <a:endParaRPr lang="fi-FI" dirty="0"/>
              </a:p>
            </p:txBody>
          </p:sp>
        </mc:Choice>
        <mc:Fallback xmlns="">
          <p:sp>
            <p:nvSpPr>
              <p:cNvPr id="3" name="Sisällön paikkamerkki 2">
                <a:extLst>
                  <a:ext uri="{FF2B5EF4-FFF2-40B4-BE49-F238E27FC236}">
                    <a16:creationId xmlns:a16="http://schemas.microsoft.com/office/drawing/2014/main" id="{73492C0B-725B-4F80-977D-F32047E528C4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09715" y="1401096"/>
                <a:ext cx="12241161" cy="5294671"/>
              </a:xfrm>
              <a:blipFill>
                <a:blip r:embed="rId2"/>
                <a:stretch>
                  <a:fillRect l="-1793" t="-3226"/>
                </a:stretch>
              </a:blipFill>
            </p:spPr>
            <p:txBody>
              <a:bodyPr/>
              <a:lstStyle/>
              <a:p>
                <a:r>
                  <a:rPr lang="fi-FI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Kuva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08721" y="1401096"/>
            <a:ext cx="3864079" cy="51521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22180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6970D7A0-5FA5-4F42-9DBB-BB9C6ADDF6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348913" cy="449263"/>
          </a:xfrm>
        </p:spPr>
        <p:txBody>
          <a:bodyPr>
            <a:normAutofit fontScale="90000"/>
          </a:bodyPr>
          <a:lstStyle/>
          <a:p>
            <a:r>
              <a:rPr lang="fi-FI" dirty="0"/>
              <a:t>Syötä lauseke syöttökenttään ja paina </a:t>
            </a:r>
            <a:r>
              <a:rPr lang="fi-FI" dirty="0" err="1"/>
              <a:t>enter</a:t>
            </a:r>
            <a:endParaRPr lang="fi-FI" dirty="0"/>
          </a:p>
        </p:txBody>
      </p:sp>
      <p:pic>
        <p:nvPicPr>
          <p:cNvPr id="4" name="Sisällön paikkamerkki 3">
            <a:extLst>
              <a:ext uri="{FF2B5EF4-FFF2-40B4-BE49-F238E27FC236}">
                <a16:creationId xmlns:a16="http://schemas.microsoft.com/office/drawing/2014/main" id="{986CFC9C-A8F7-4B6D-830D-455A910C7FC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21263" t="7625" r="21509" b="13900"/>
          <a:stretch/>
        </p:blipFill>
        <p:spPr>
          <a:xfrm>
            <a:off x="0" y="1069197"/>
            <a:ext cx="5676900" cy="4376706"/>
          </a:xfrm>
          <a:prstGeom prst="rect">
            <a:avLst/>
          </a:prstGeom>
        </p:spPr>
      </p:pic>
      <p:pic>
        <p:nvPicPr>
          <p:cNvPr id="5" name="Kuva 4">
            <a:extLst>
              <a:ext uri="{FF2B5EF4-FFF2-40B4-BE49-F238E27FC236}">
                <a16:creationId xmlns:a16="http://schemas.microsoft.com/office/drawing/2014/main" id="{245DFC04-CE81-4498-BD46-C3A11B074D99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0508" t="11856" r="25352" b="16859"/>
          <a:stretch/>
        </p:blipFill>
        <p:spPr>
          <a:xfrm>
            <a:off x="5795963" y="1069197"/>
            <a:ext cx="5912393" cy="43767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31033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Otsikko 1">
                <a:extLst>
                  <a:ext uri="{FF2B5EF4-FFF2-40B4-BE49-F238E27FC236}">
                    <a16:creationId xmlns:a16="http://schemas.microsoft.com/office/drawing/2014/main" id="{0A8A7F3A-A5F6-4389-8300-3F67AE8AB231}"/>
                  </a:ext>
                </a:extLst>
              </p:cNvPr>
              <p:cNvSpPr>
                <a:spLocks noGrp="1"/>
              </p:cNvSpPr>
              <p:nvPr>
                <p:ph type="title"/>
              </p:nvPr>
            </p:nvSpPr>
            <p:spPr>
              <a:xfrm>
                <a:off x="157163" y="365125"/>
                <a:ext cx="11930061" cy="977900"/>
              </a:xfrm>
            </p:spPr>
            <p:txBody>
              <a:bodyPr>
                <a:normAutofit fontScale="90000"/>
              </a:bodyPr>
              <a:lstStyle/>
              <a:p>
                <a:r>
                  <a:rPr lang="fi-FI" dirty="0"/>
                  <a:t>Syötä seuraavan funktion lauseke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fi-FI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fi-FI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fi-FI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fi-FI" b="0" i="0" smtClean="0">
                        <a:latin typeface="Cambria Math" panose="02040503050406030204" pitchFamily="18" charset="0"/>
                      </a:rPr>
                      <m:t>+1</m:t>
                    </m:r>
                  </m:oMath>
                </a14:m>
                <a:br>
                  <a:rPr lang="fi-FI" b="0" dirty="0"/>
                </a:br>
                <a:r>
                  <a:rPr lang="fi-FI" dirty="0"/>
                  <a:t> ja paina </a:t>
                </a:r>
                <a:r>
                  <a:rPr lang="fi-FI" dirty="0" err="1"/>
                  <a:t>enter</a:t>
                </a:r>
                <a:r>
                  <a:rPr lang="fi-FI" dirty="0"/>
                  <a:t>, kuvaaja ilmestyy samaan koordinaatistoon</a:t>
                </a:r>
              </a:p>
            </p:txBody>
          </p:sp>
        </mc:Choice>
        <mc:Fallback xmlns="">
          <p:sp>
            <p:nvSpPr>
              <p:cNvPr id="2" name="Otsikko 1">
                <a:extLst>
                  <a:ext uri="{FF2B5EF4-FFF2-40B4-BE49-F238E27FC236}">
                    <a16:creationId xmlns:a16="http://schemas.microsoft.com/office/drawing/2014/main" id="{0A8A7F3A-A5F6-4389-8300-3F67AE8AB231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157163" y="365125"/>
                <a:ext cx="11930061" cy="977900"/>
              </a:xfrm>
              <a:blipFill>
                <a:blip r:embed="rId2"/>
                <a:stretch>
                  <a:fillRect l="-1840" t="-27500" r="-1073" b="-38125"/>
                </a:stretch>
              </a:blipFill>
            </p:spPr>
            <p:txBody>
              <a:bodyPr/>
              <a:lstStyle/>
              <a:p>
                <a:r>
                  <a:rPr lang="fi-FI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Sisällön paikkamerkki 3">
            <a:extLst>
              <a:ext uri="{FF2B5EF4-FFF2-40B4-BE49-F238E27FC236}">
                <a16:creationId xmlns:a16="http://schemas.microsoft.com/office/drawing/2014/main" id="{21D63DBE-800A-4264-B219-6507F88D86E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3"/>
          <a:srcRect l="8525" t="14519" r="34801" b="11274"/>
          <a:stretch/>
        </p:blipFill>
        <p:spPr>
          <a:xfrm>
            <a:off x="1009650" y="1531937"/>
            <a:ext cx="6791325" cy="49994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05334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6DCB2316-1F06-4469-B976-48844149BD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19779"/>
            <a:ext cx="10515600" cy="1325563"/>
          </a:xfrm>
        </p:spPr>
        <p:txBody>
          <a:bodyPr/>
          <a:lstStyle/>
          <a:p>
            <a:r>
              <a:rPr lang="fi-FI" dirty="0"/>
              <a:t>Kuvaajan tulkintaa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2316A7DA-7E2C-494A-8849-CDEA389847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" y="1445342"/>
            <a:ext cx="5014452" cy="4731621"/>
          </a:xfrm>
        </p:spPr>
        <p:txBody>
          <a:bodyPr/>
          <a:lstStyle/>
          <a:p>
            <a:pPr marL="0" indent="0">
              <a:buNone/>
            </a:pPr>
            <a:r>
              <a:rPr lang="fi-FI" dirty="0"/>
              <a:t>Piirretään kuvaaja funktiolle h(x)=2x-2</a:t>
            </a:r>
          </a:p>
          <a:p>
            <a:pPr marL="0" indent="0">
              <a:buNone/>
            </a:pPr>
            <a:r>
              <a:rPr lang="fi-FI" dirty="0"/>
              <a:t>Ratkaise kuvaajan avulla </a:t>
            </a:r>
          </a:p>
          <a:p>
            <a:pPr marL="514350" indent="-514350">
              <a:buAutoNum type="alphaLcParenR"/>
            </a:pPr>
            <a:r>
              <a:rPr lang="fi-FI" dirty="0"/>
              <a:t>Funktion arvo kohdassa x=2, eli selvitä f(2)</a:t>
            </a:r>
          </a:p>
          <a:p>
            <a:pPr marL="514350" indent="-514350">
              <a:buAutoNum type="alphaLcParenR" startAt="2"/>
            </a:pPr>
            <a:r>
              <a:rPr lang="fi-FI" dirty="0"/>
              <a:t>Selvitä missä kohdassa funktio saa arvokseen 6</a:t>
            </a:r>
          </a:p>
          <a:p>
            <a:pPr marL="514350" indent="-514350">
              <a:buAutoNum type="alphaLcParenR" startAt="2"/>
            </a:pPr>
            <a:r>
              <a:rPr lang="fi-FI" dirty="0"/>
              <a:t>Ratkaise funktion nollakohdat</a:t>
            </a:r>
          </a:p>
          <a:p>
            <a:pPr marL="514350" indent="-514350">
              <a:buAutoNum type="alphaLcParenR" startAt="2"/>
            </a:pPr>
            <a:r>
              <a:rPr lang="fi-FI" dirty="0"/>
              <a:t>Ratkaise funktion arvo kohdassa nolla</a:t>
            </a:r>
          </a:p>
        </p:txBody>
      </p:sp>
      <p:pic>
        <p:nvPicPr>
          <p:cNvPr id="4" name="Sisällön paikkamerkki 3">
            <a:extLst>
              <a:ext uri="{FF2B5EF4-FFF2-40B4-BE49-F238E27FC236}">
                <a16:creationId xmlns:a16="http://schemas.microsoft.com/office/drawing/2014/main" id="{E9E565E7-5862-4BCD-BDBD-E36FEE73BCB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2544" b="-620"/>
          <a:stretch/>
        </p:blipFill>
        <p:spPr>
          <a:xfrm>
            <a:off x="5014453" y="294685"/>
            <a:ext cx="6971126" cy="58822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01203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57933054-4AFA-41A7-9A9A-9F43E7B7B1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5378" y="365125"/>
            <a:ext cx="10518422" cy="1599142"/>
          </a:xfrm>
        </p:spPr>
        <p:txBody>
          <a:bodyPr>
            <a:noAutofit/>
          </a:bodyPr>
          <a:lstStyle/>
          <a:p>
            <a:r>
              <a:rPr lang="fi-FI" sz="3200" dirty="0"/>
              <a:t>Funktion arvo kohdassa x=2, eli selvitä f(2)</a:t>
            </a:r>
            <a:br>
              <a:rPr lang="fi-FI" sz="3200" dirty="0"/>
            </a:br>
            <a:r>
              <a:rPr lang="fi-FI" sz="3200" dirty="0">
                <a:solidFill>
                  <a:schemeClr val="accent6"/>
                </a:solidFill>
              </a:rPr>
              <a:t>selvitä mikä on y-koordinaatti kuvaajan pisteelle, jossa x=2</a:t>
            </a:r>
            <a:br>
              <a:rPr lang="fi-FI" sz="3200" dirty="0">
                <a:solidFill>
                  <a:schemeClr val="accent6"/>
                </a:solidFill>
              </a:rPr>
            </a:br>
            <a:r>
              <a:rPr lang="fi-FI" sz="3200" dirty="0"/>
              <a:t>vastaus f(2)=2</a:t>
            </a:r>
            <a:br>
              <a:rPr lang="fi-FI" sz="3200" dirty="0">
                <a:solidFill>
                  <a:schemeClr val="accent6"/>
                </a:solidFill>
              </a:rPr>
            </a:br>
            <a:endParaRPr lang="fi-FI" sz="3200" dirty="0">
              <a:solidFill>
                <a:schemeClr val="accent6"/>
              </a:solidFill>
            </a:endParaRPr>
          </a:p>
        </p:txBody>
      </p:sp>
      <p:pic>
        <p:nvPicPr>
          <p:cNvPr id="4" name="Sisällön paikkamerkki 3">
            <a:extLst>
              <a:ext uri="{FF2B5EF4-FFF2-40B4-BE49-F238E27FC236}">
                <a16:creationId xmlns:a16="http://schemas.microsoft.com/office/drawing/2014/main" id="{E1620267-2B8C-46F7-BDA6-40EA82C8D99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76085" y="2142244"/>
            <a:ext cx="6005337" cy="38184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61541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9CAE8B2-281C-4B0B-9BFE-ED8BB6103D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i-FI" dirty="0"/>
              <a:t>Selvitä missä kohdassa funktio saa arvokseen 6</a:t>
            </a:r>
            <a:br>
              <a:rPr lang="fi-FI" dirty="0"/>
            </a:br>
            <a:r>
              <a:rPr lang="fi-FI" dirty="0">
                <a:solidFill>
                  <a:srgbClr val="00B050"/>
                </a:solidFill>
              </a:rPr>
              <a:t>selvitä y:n arvoa 6 vastaava muuttujan x arvo</a:t>
            </a:r>
            <a:br>
              <a:rPr lang="fi-FI" dirty="0">
                <a:solidFill>
                  <a:srgbClr val="00B050"/>
                </a:solidFill>
              </a:rPr>
            </a:br>
            <a:r>
              <a:rPr lang="fi-FI" dirty="0"/>
              <a:t>vastaus: kohdassa x=4</a:t>
            </a:r>
          </a:p>
        </p:txBody>
      </p:sp>
      <p:pic>
        <p:nvPicPr>
          <p:cNvPr id="4" name="Sisällön paikkamerkki 3">
            <a:extLst>
              <a:ext uri="{FF2B5EF4-FFF2-40B4-BE49-F238E27FC236}">
                <a16:creationId xmlns:a16="http://schemas.microsoft.com/office/drawing/2014/main" id="{589962A8-652F-463A-B6D9-A9AD4424A17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76299" y="2002631"/>
            <a:ext cx="6181725" cy="42527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89569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50</TotalTime>
  <Words>282</Words>
  <Application>Microsoft Office PowerPoint</Application>
  <PresentationFormat>Laajakuva</PresentationFormat>
  <Paragraphs>27</Paragraphs>
  <Slides>11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4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Cambria Math</vt:lpstr>
      <vt:lpstr>Office-teema</vt:lpstr>
      <vt:lpstr>Funktion kuvaaja</vt:lpstr>
      <vt:lpstr>Funktion kuvaajan piirtäminen Geogebralla</vt:lpstr>
      <vt:lpstr>Kuvaaja piirretään kirjoittamalla funktion lauseke syöttökenttään</vt:lpstr>
      <vt:lpstr>Piirretään funktioiden kuvaajat</vt:lpstr>
      <vt:lpstr>Syötä lauseke syöttökenttään ja paina enter</vt:lpstr>
      <vt:lpstr>Syötä seuraavan funktion lauseke x^2+1  ja paina enter, kuvaaja ilmestyy samaan koordinaatistoon</vt:lpstr>
      <vt:lpstr>Kuvaajan tulkintaa</vt:lpstr>
      <vt:lpstr>Funktion arvo kohdassa x=2, eli selvitä f(2) selvitä mikä on y-koordinaatti kuvaajan pisteelle, jossa x=2 vastaus f(2)=2 </vt:lpstr>
      <vt:lpstr>Selvitä missä kohdassa funktio saa arvokseen 6 selvitä y:n arvoa 6 vastaava muuttujan x arvo vastaus: kohdassa x=4</vt:lpstr>
      <vt:lpstr>Ratkaise funktion nollakohdat katso missä kohdassa kuvaaja leikkaa x-akselin, tällöin funktion arvo on nolla vastaus: nollakohta on x=1 </vt:lpstr>
      <vt:lpstr>Ratkaise funktion arvo kohdassa nolla selvitä mikä on x arvoa nolla vastaava y-arvo vastaus: arvo kohdassa nolla on -2, eli f(0)=-2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Funktion kuvaaja</dc:title>
  <dc:creator>Marika Vuorela</dc:creator>
  <cp:lastModifiedBy>Vuorela Marika</cp:lastModifiedBy>
  <cp:revision>9</cp:revision>
  <dcterms:created xsi:type="dcterms:W3CDTF">2019-10-20T17:38:23Z</dcterms:created>
  <dcterms:modified xsi:type="dcterms:W3CDTF">2021-09-08T18:54:56Z</dcterms:modified>
</cp:coreProperties>
</file>