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8" r:id="rId3"/>
    <p:sldId id="259" r:id="rId4"/>
    <p:sldId id="261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3BDE5F-69B8-7C42-B630-29CDA79FD690}" v="1" dt="2022-02-18T20:06:15.5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6"/>
    <p:restoredTop sz="94648"/>
  </p:normalViewPr>
  <p:slideViewPr>
    <p:cSldViewPr snapToGrid="0">
      <p:cViewPr varScale="1">
        <p:scale>
          <a:sx n="99" d="100"/>
          <a:sy n="99" d="100"/>
        </p:scale>
        <p:origin x="168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o Heinonen" userId="b5fb17b4b0c19d5c" providerId="LiveId" clId="{2D3BDE5F-69B8-7C42-B630-29CDA79FD690}"/>
    <pc:docChg chg="custSel modSld">
      <pc:chgData name="Timo Heinonen" userId="b5fb17b4b0c19d5c" providerId="LiveId" clId="{2D3BDE5F-69B8-7C42-B630-29CDA79FD690}" dt="2022-02-18T20:06:39.175" v="6" actId="1076"/>
      <pc:docMkLst>
        <pc:docMk/>
      </pc:docMkLst>
      <pc:sldChg chg="addSp delSp modSp mod">
        <pc:chgData name="Timo Heinonen" userId="b5fb17b4b0c19d5c" providerId="LiveId" clId="{2D3BDE5F-69B8-7C42-B630-29CDA79FD690}" dt="2022-02-18T20:06:39.175" v="6" actId="1076"/>
        <pc:sldMkLst>
          <pc:docMk/>
          <pc:sldMk cId="0" sldId="260"/>
        </pc:sldMkLst>
        <pc:spChg chg="del mod">
          <ac:chgData name="Timo Heinonen" userId="b5fb17b4b0c19d5c" providerId="LiveId" clId="{2D3BDE5F-69B8-7C42-B630-29CDA79FD690}" dt="2022-02-18T20:04:44.507" v="1" actId="478"/>
          <ac:spMkLst>
            <pc:docMk/>
            <pc:sldMk cId="0" sldId="260"/>
            <ac:spMk id="73" creationId="{00000000-0000-0000-0000-000000000000}"/>
          </ac:spMkLst>
        </pc:spChg>
        <pc:picChg chg="add mod">
          <ac:chgData name="Timo Heinonen" userId="b5fb17b4b0c19d5c" providerId="LiveId" clId="{2D3BDE5F-69B8-7C42-B630-29CDA79FD690}" dt="2022-02-18T20:06:39.175" v="6" actId="1076"/>
          <ac:picMkLst>
            <pc:docMk/>
            <pc:sldMk cId="0" sldId="260"/>
            <ac:picMk id="3" creationId="{77F6712A-8F6F-3345-BF27-EE6838E39D0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503596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6742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e4494f3b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0e4494f3b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8319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0e4494f3b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0e4494f3b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2781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0e4494f3b1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0e4494f3b1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3258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2193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QGdhj2Zuq1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elenterveystalo.fi/aikuiset/Tietopankki/Diagnoosi-tietohaku/Pages/default.asp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187602"/>
            <a:ext cx="8520600" cy="276829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r>
              <a:rPr lang="fi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i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" sz="49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" sz="49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Mielenterveyden häiriöt koskettavat isoa osaa väestöstä</a:t>
            </a:r>
            <a:r>
              <a:rPr lang="fi-FI" sz="49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i-FI" sz="49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sz="49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37269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/>
            <a:endParaRPr lang="fi-FI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dirty="0">
                <a:latin typeface="Calibri" panose="020F0502020204030204" pitchFamily="34" charset="0"/>
                <a:cs typeface="Calibri" panose="020F0502020204030204" pitchFamily="34" charset="0"/>
              </a:rPr>
              <a:t>Mielenterveyden häiriöiden luokittelu ja diagnosointi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288725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" sz="1600" dirty="0">
                <a:latin typeface="Calibri" panose="020F0502020204030204" pitchFamily="34" charset="0"/>
                <a:cs typeface="Calibri" panose="020F0502020204030204" pitchFamily="34" charset="0"/>
              </a:rPr>
              <a:t>Tutustukaa Mielenterveystalon </a:t>
            </a:r>
            <a:r>
              <a:rPr lang="fi" sz="1600" u="sng" dirty="0">
                <a:solidFill>
                  <a:schemeClr val="hlin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videoon diagnosoinnista</a:t>
            </a:r>
            <a:r>
              <a:rPr lang="fi" sz="1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lvl="0" indent="-285750" algn="l" rtl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" sz="1600" dirty="0">
                <a:latin typeface="Calibri" panose="020F0502020204030204" pitchFamily="34" charset="0"/>
                <a:cs typeface="Calibri" panose="020F0502020204030204" pitchFamily="34" charset="0"/>
              </a:rPr>
              <a:t>Mielenterveyden häiriön diagnosointi eli oireiden määrittäminen tehdään asiakkaan kertomien ja lääkärin havainnoimien oireiden perusteella.</a:t>
            </a:r>
          </a:p>
          <a:p>
            <a:pPr marL="285750" lvl="0" indent="-285750" algn="l" rtl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" sz="1600" dirty="0">
                <a:latin typeface="Calibri" panose="020F0502020204030204" pitchFamily="34" charset="0"/>
                <a:cs typeface="Calibri" panose="020F0502020204030204" pitchFamily="34" charset="0"/>
              </a:rPr>
              <a:t>Länsimaissa diagnoosit tehdään pääosin kahden eri diagnosointijärjestelmän avulla: Euroopassa käytössä ICD-10 (vuodesta 2022 lähtien uusi ICD-11) ja Yhdysvalloissa DSM-V. Näissä luokitteluissa häiriöt on jaoteltu pääluokkiin.</a:t>
            </a:r>
          </a:p>
          <a:p>
            <a:pPr marL="285750" lvl="0" indent="-285750" algn="l" rtl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" sz="1600" dirty="0">
                <a:latin typeface="Calibri" panose="020F0502020204030204" pitchFamily="34" charset="0"/>
                <a:cs typeface="Calibri" panose="020F0502020204030204" pitchFamily="34" charset="0"/>
              </a:rPr>
              <a:t>Diagnoosi voi olla yksilölle helpotus mutta myös leimaava.</a:t>
            </a:r>
          </a:p>
          <a:p>
            <a:pPr marL="285750" lvl="0" indent="-285750" algn="l" rtl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" sz="1600" dirty="0">
                <a:latin typeface="Calibri" panose="020F0502020204030204" pitchFamily="34" charset="0"/>
                <a:cs typeface="Calibri" panose="020F0502020204030204" pitchFamily="34" charset="0"/>
              </a:rPr>
              <a:t>Mielenterveydenhäiriöiden syyt voidaan nähdä osittain myös kulttuuri- ja tilannesidonnaisina.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dirty="0">
                <a:latin typeface="Calibri" panose="020F0502020204030204" pitchFamily="34" charset="0"/>
                <a:cs typeface="Calibri" panose="020F0502020204030204" pitchFamily="34" charset="0"/>
              </a:rPr>
              <a:t>Tutustu mielenterveyden häiriöiden luokitteluun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699" y="1152475"/>
            <a:ext cx="7095779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/>
            <a:r>
              <a:rPr lang="fi" dirty="0">
                <a:latin typeface="Calibri" panose="020F0502020204030204" pitchFamily="34" charset="0"/>
                <a:cs typeface="Calibri" panose="020F0502020204030204" pitchFamily="34" charset="0"/>
              </a:rPr>
              <a:t>Oheisesta linkistä löydät lisätietoa ja luokittelun mielenterveyden häiriöistä: </a:t>
            </a:r>
            <a:r>
              <a:rPr lang="fi" u="sng" dirty="0">
                <a:solidFill>
                  <a:schemeClr val="hlin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https://www.mielenterveystalo.fi/aikuiset/Tietopankki/Diagnoosi-tietohaku/Pages/default.aspx</a:t>
            </a:r>
            <a:r>
              <a:rPr lang="fi" dirty="0">
                <a:latin typeface="Calibri" panose="020F0502020204030204" pitchFamily="34" charset="0"/>
                <a:cs typeface="Calibri" panose="020F0502020204030204" pitchFamily="34" charset="0"/>
              </a:rPr>
              <a:t> .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1200"/>
              </a:spcBef>
            </a:pPr>
            <a:r>
              <a:rPr lang="fi" dirty="0">
                <a:latin typeface="Calibri" panose="020F0502020204030204" pitchFamily="34" charset="0"/>
                <a:cs typeface="Calibri" panose="020F0502020204030204" pitchFamily="34" charset="0"/>
              </a:rPr>
              <a:t>Valitse yksi pääluokka, esim. mielialahäiriöt, ahdistuneisuushäiriöt tai psykoottiset häiriöt ja tutustu tarkemmin yhteen tai kahteen sen alle listatuista mielenterveyden häiriöistä (esim. valitse ensin mielialahäiriöt ja sitten masennustila).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dirty="0">
                <a:latin typeface="Calibri" panose="020F0502020204030204" pitchFamily="34" charset="0"/>
                <a:cs typeface="Calibri" panose="020F0502020204030204" pitchFamily="34" charset="0"/>
              </a:rPr>
              <a:t>Lisätehtävä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11700" y="1101675"/>
            <a:ext cx="6189768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spcAft>
                <a:spcPts val="1200"/>
              </a:spcAft>
            </a:pPr>
            <a:r>
              <a:rPr lang="fi" dirty="0">
                <a:latin typeface="Calibri" panose="020F0502020204030204" pitchFamily="34" charset="0"/>
                <a:cs typeface="Calibri" panose="020F0502020204030204" pitchFamily="34" charset="0"/>
              </a:rPr>
              <a:t>Valitse yksi mielenterveyden häiriö, johon syvennyt tarkemmin. </a:t>
            </a: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Kerää muistiinpanoja kyseisen mielenterveyshäiriön syistä, oireista ja hoidosta</a:t>
            </a:r>
            <a:r>
              <a:rPr lang="fi-FI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i-FI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144</Words>
  <Application>Microsoft Office PowerPoint</Application>
  <PresentationFormat>Näytössä katseltava esitys (16:9)</PresentationFormat>
  <Paragraphs>12</Paragraphs>
  <Slides>4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7" baseType="lpstr">
      <vt:lpstr>Arial</vt:lpstr>
      <vt:lpstr>Calibri</vt:lpstr>
      <vt:lpstr>Simple Light</vt:lpstr>
      <vt:lpstr>  Mielenterveyden häiriöt koskettavat isoa osaa väestöstä </vt:lpstr>
      <vt:lpstr>Mielenterveyden häiriöiden luokittelu ja diagnosointi</vt:lpstr>
      <vt:lpstr>Tutustu mielenterveyden häiriöiden luokitteluun</vt:lpstr>
      <vt:lpstr>Lisätehtävä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1.1 Tunteet ilmenevät monin tavoin</dc:title>
  <dc:creator>Huikari Ulla</dc:creator>
  <cp:lastModifiedBy>Huikari Ulla</cp:lastModifiedBy>
  <cp:revision>31</cp:revision>
  <dcterms:modified xsi:type="dcterms:W3CDTF">2022-10-06T08:16:47Z</dcterms:modified>
</cp:coreProperties>
</file>