
<file path=[Content_Types].xml><?xml version="1.0" encoding="utf-8"?>
<Types xmlns="http://schemas.openxmlformats.org/package/2006/content-types">
  <Default Extension="bmp" ContentType="image/bmp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256" r:id="rId2"/>
    <p:sldId id="259" r:id="rId3"/>
    <p:sldId id="258" r:id="rId4"/>
    <p:sldId id="257" r:id="rId5"/>
    <p:sldId id="260" r:id="rId6"/>
    <p:sldId id="266" r:id="rId7"/>
    <p:sldId id="261" r:id="rId8"/>
    <p:sldId id="262" r:id="rId9"/>
    <p:sldId id="263" r:id="rId10"/>
    <p:sldId id="270" r:id="rId11"/>
    <p:sldId id="264" r:id="rId12"/>
    <p:sldId id="271" r:id="rId13"/>
    <p:sldId id="272" r:id="rId14"/>
    <p:sldId id="273" r:id="rId15"/>
    <p:sldId id="274" r:id="rId16"/>
    <p:sldId id="265" r:id="rId17"/>
    <p:sldId id="267" r:id="rId18"/>
    <p:sldId id="268" r:id="rId19"/>
    <p:sldId id="269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77" d="100"/>
          <a:sy n="77" d="100"/>
        </p:scale>
        <p:origin x="19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31750" ty="-120650" sx="100000" sy="100000" flip="xy" algn="tl"/>
          </a:blip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>
            <a:outerShdw blurRad="63500" algn="ctr" rotWithShape="0">
              <a:prstClr val="black">
                <a:alpha val="40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solidFill>
            <a:schemeClr val="bg2"/>
          </a:solidFill>
          <a:ln w="9525" cap="sq" cmpd="sng" algn="ctr">
            <a:noFill/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n-ea"/>
                <a:cs typeface="+mn-cs"/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03FCE02C-6EC6-4E09-BC2C-9FDED4DE236E}" type="datetimeFigureOut">
              <a:rPr lang="en-US" dirty="0"/>
              <a:t>2/7/2025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5500" cy="228600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B075A7A-4A9A-410F-B848-AB998ACC9419}" type="datetimeFigureOut">
              <a:rPr lang="en-US" dirty="0"/>
              <a:pPr/>
              <a:t>2/7/2025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A5F3E88-2D66-4D17-B0FA-EA13CB20B2FF}" type="datetimeFigureOut">
              <a:rPr lang="en-US" dirty="0"/>
              <a:pPr/>
              <a:t>2/7/2025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800"/>
            </a:lvl1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D8F36E1-9596-4E98-8786-4A17C5D29C65}" type="datetimeFigureOut">
              <a:rPr lang="en-US" dirty="0"/>
              <a:pPr/>
              <a:t>2/7/2025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31750" ty="-120650" sx="100000" sy="100000" flip="xy" algn="tl"/>
          </a:blip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>
            <a:outerShdw blurRad="63500" algn="ctr" rotWithShape="0">
              <a:prstClr val="black">
                <a:alpha val="40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solidFill>
            <a:schemeClr val="bg2"/>
          </a:solidFill>
          <a:ln w="9525" cap="sq" cmpd="sng" algn="ctr">
            <a:noFill/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n-ea"/>
                <a:cs typeface="+mn-cs"/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600">
                <a:solidFill>
                  <a:schemeClr val="tx2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EE4D1A55-63BC-4BA2-9538-7DDEADA10621}" type="datetimeFigureOut">
              <a:rPr lang="en-US" dirty="0"/>
              <a:t>2/7/2025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7024" cy="228600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2080"/>
            <a:ext cx="2112264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6D01ABB-8821-4BF5-97A9-E1A66ACAEAA9}" type="datetimeFigureOut">
              <a:rPr lang="en-US" dirty="0"/>
              <a:pPr/>
              <a:t>2/7/2025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0C37B1C-D4A1-4A4F-A470-80868146AFC5}" type="datetimeFigureOut">
              <a:rPr lang="en-US" dirty="0"/>
              <a:pPr/>
              <a:t>2/7/2025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D31D1B9-F39E-471E-80A9-595CAA5664AD}" type="datetimeFigureOut">
              <a:rPr lang="en-US" dirty="0"/>
              <a:pPr/>
              <a:t>2/7/2025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3FCEABC-E2B9-4606-A74F-CB06AF596887}" type="datetimeFigureOut">
              <a:rPr lang="en-US" dirty="0"/>
              <a:pPr/>
              <a:t>2/7/2025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234693" y="237744"/>
            <a:ext cx="8633081" cy="6382512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75000"/>
              </a:schemeClr>
            </a:solidFill>
            <a:prstDash val="solid"/>
          </a:ln>
          <a:effectLst>
            <a:softEdge rad="0"/>
          </a:effectLst>
        </p:spPr>
      </p:sp>
      <p:sp>
        <p:nvSpPr>
          <p:cNvPr id="16" name="Rectangle 15"/>
          <p:cNvSpPr/>
          <p:nvPr/>
        </p:nvSpPr>
        <p:spPr>
          <a:xfrm>
            <a:off x="371856" y="374904"/>
            <a:ext cx="8353044" cy="6108192"/>
          </a:xfrm>
          <a:prstGeom prst="rect">
            <a:avLst/>
          </a:prstGeom>
          <a:solidFill>
            <a:schemeClr val="bg2"/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0575" y="704850"/>
            <a:ext cx="7562850" cy="51435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A8850A0-01A3-4F4E-AA52-F716A9BFD4EB}" type="datetimeFigureOut">
              <a:rPr lang="en-US" dirty="0"/>
              <a:pPr/>
              <a:t>2/7/2025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439158" y="6214535"/>
            <a:ext cx="5184648" cy="256032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chemeClr val="tx1">
                <a:lumMod val="65000"/>
                <a:lumOff val="3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tx1"/>
          </a:solidFill>
          <a:ln w="6350" cap="sq">
            <a:solidFill>
              <a:schemeClr val="tx1">
                <a:lumMod val="7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solidFill>
            <a:schemeClr val="bg2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601076" cy="6382512"/>
          </a:xfrm>
          <a:solidFill>
            <a:srgbClr val="808080"/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5811CCA-BB49-46C7-A0E2-F42339750F9A}" type="datetimeFigureOut">
              <a:rPr lang="en-US" dirty="0"/>
              <a:t>2/7/2025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75000"/>
              </a:schemeClr>
            </a:solidFill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solidFill>
            <a:schemeClr val="bg2"/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9464" y="6214535"/>
            <a:ext cx="274320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bg2"/>
                </a:solidFill>
              </a:defRPr>
            </a:lvl1pPr>
          </a:lstStyle>
          <a:p>
            <a:fld id="{17205CAA-4E5A-4223-BD55-C5D2841AC9EF}" type="datetimeFigureOut">
              <a:rPr lang="en-US" dirty="0"/>
              <a:t>2/7/2025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214535"/>
            <a:ext cx="521208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48535" y="6214535"/>
            <a:ext cx="146304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bg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/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bmp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311965" y="1948070"/>
            <a:ext cx="9318329" cy="2733993"/>
          </a:xfrm>
        </p:spPr>
        <p:txBody>
          <a:bodyPr/>
          <a:lstStyle/>
          <a:p>
            <a:r>
              <a:rPr lang="fi-FI" dirty="0"/>
              <a:t>Luonnonsuojelun </a:t>
            </a:r>
            <a:r>
              <a:rPr lang="fi-FI" dirty="0" err="1"/>
              <a:t>tavoiteet</a:t>
            </a:r>
            <a:r>
              <a:rPr lang="fi-FI" dirty="0"/>
              <a:t> ja menetelmät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093667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D2C4F8A-A05D-41D5-E8D4-68AE932E7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suojelualueet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BB70323-7250-26C8-96B2-4949EF5426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Kansallispuistot</a:t>
            </a:r>
          </a:p>
          <a:p>
            <a:r>
              <a:rPr lang="fi-FI" dirty="0"/>
              <a:t>Luonnonpuistot</a:t>
            </a:r>
          </a:p>
          <a:p>
            <a:r>
              <a:rPr lang="fi-FI" dirty="0"/>
              <a:t>Biosfäärialueet</a:t>
            </a:r>
          </a:p>
          <a:p>
            <a:r>
              <a:rPr lang="fi-FI" dirty="0"/>
              <a:t>Natura 2000- alueet</a:t>
            </a:r>
          </a:p>
          <a:p>
            <a:r>
              <a:rPr lang="fi-FI" dirty="0"/>
              <a:t>Erämaa-alueet</a:t>
            </a:r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7850832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4098" name="Picture 2" descr="Pallas-Yllästunturin kansallispuisto - Yllä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790" y="190831"/>
            <a:ext cx="9716494" cy="6473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85523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7D54AD0-5BEB-EE76-F489-646AD09147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LUONTOTYYPPI = biotooppi</a:t>
            </a:r>
          </a:p>
        </p:txBody>
      </p:sp>
      <p:pic>
        <p:nvPicPr>
          <p:cNvPr id="1028" name="Picture 4" descr="Kallioketo">
            <a:extLst>
              <a:ext uri="{FF2B5EF4-FFF2-40B4-BE49-F238E27FC236}">
                <a16:creationId xmlns:a16="http://schemas.microsoft.com/office/drawing/2014/main" id="{D8874B03-4C8F-FF6D-CE62-7E276876889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6639" y="1839937"/>
            <a:ext cx="7673939" cy="4618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21787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2C14CB1-EFED-2A23-F7AB-2F3DF068C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suojeluohjelmat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32E0B09-6219-6846-F359-E344FBEAF1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Esim. Helmi- elinympäristöohjelma – tavoitteena ojitettujen soiden ennallistaminen</a:t>
            </a:r>
          </a:p>
        </p:txBody>
      </p:sp>
    </p:spTree>
    <p:extLst>
      <p:ext uri="{BB962C8B-B14F-4D97-AF65-F5344CB8AC3E}">
        <p14:creationId xmlns:p14="http://schemas.microsoft.com/office/powerpoint/2010/main" val="25345792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AC71944-1672-BC0D-7417-632EF473A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Lajien rauhoittaminen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EB05DD6-AB97-E1D4-0730-25DB97CB6F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Yksi suojelun keinoista</a:t>
            </a:r>
          </a:p>
          <a:p>
            <a:r>
              <a:rPr lang="fi-FI" dirty="0"/>
              <a:t>Ajankohtaista jos lajin olemassaolo käy uhatuksi</a:t>
            </a:r>
          </a:p>
          <a:p>
            <a:r>
              <a:rPr lang="fi-FI" dirty="0"/>
              <a:t>Luonnonsuojelulain – tai asetuksen nojalla</a:t>
            </a:r>
          </a:p>
        </p:txBody>
      </p:sp>
    </p:spTree>
    <p:extLst>
      <p:ext uri="{BB962C8B-B14F-4D97-AF65-F5344CB8AC3E}">
        <p14:creationId xmlns:p14="http://schemas.microsoft.com/office/powerpoint/2010/main" val="17212166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D9764D9-3664-643E-4C2A-173885C84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Lajien rauhoittaminen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7E735E9-9C60-FE38-8C74-660065B027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Kaikki lintu- ja </a:t>
            </a:r>
            <a:r>
              <a:rPr lang="fi-FI" dirty="0" err="1"/>
              <a:t>nisäkäslajiy</a:t>
            </a:r>
            <a:endParaRPr lang="fi-FI" dirty="0"/>
          </a:p>
          <a:p>
            <a:r>
              <a:rPr lang="fi-FI" dirty="0"/>
              <a:t>    paitsi: </a:t>
            </a:r>
          </a:p>
          <a:p>
            <a:r>
              <a:rPr lang="fi-FI" dirty="0"/>
              <a:t>     riistaeläimet</a:t>
            </a:r>
          </a:p>
          <a:p>
            <a:r>
              <a:rPr lang="fi-FI" dirty="0"/>
              <a:t>     rauhoittamattomat</a:t>
            </a:r>
          </a:p>
          <a:p>
            <a:r>
              <a:rPr lang="fi-FI" dirty="0"/>
              <a:t>     vieraslajit</a:t>
            </a:r>
          </a:p>
          <a:p>
            <a:endParaRPr lang="fi-FI" dirty="0"/>
          </a:p>
          <a:p>
            <a:r>
              <a:rPr lang="fi-FI" dirty="0"/>
              <a:t>Koko maassa tai osassa rauhoitettuja   63 eläinlajia</a:t>
            </a:r>
          </a:p>
          <a:p>
            <a:r>
              <a:rPr lang="fi-FI" dirty="0"/>
              <a:t>                                                                    145 putkilokasvia</a:t>
            </a:r>
          </a:p>
          <a:p>
            <a:r>
              <a:rPr lang="fi-FI" dirty="0"/>
              <a:t>                                                                    13 sammallajia</a:t>
            </a:r>
          </a:p>
        </p:txBody>
      </p:sp>
    </p:spTree>
    <p:extLst>
      <p:ext uri="{BB962C8B-B14F-4D97-AF65-F5344CB8AC3E}">
        <p14:creationId xmlns:p14="http://schemas.microsoft.com/office/powerpoint/2010/main" val="23888907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154263" y="1692166"/>
            <a:ext cx="15124883" cy="2427957"/>
          </a:xfrm>
        </p:spPr>
        <p:txBody>
          <a:bodyPr/>
          <a:lstStyle/>
          <a:p>
            <a:endParaRPr lang="fi-FI" dirty="0"/>
          </a:p>
        </p:txBody>
      </p:sp>
      <p:pic>
        <p:nvPicPr>
          <p:cNvPr id="5124" name="Picture 4" descr="Pallas - Yllästunturin luonto - Luontoon.f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193" y="3656353"/>
            <a:ext cx="5564068" cy="3136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Pallas-Yllästunturi on Suomen vanhin ja suosituin kansallispuisto -  Lumipallo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1059" y="587879"/>
            <a:ext cx="5476348" cy="2624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Pallas-Yllästunturi on Suomen vanhin ja suosituin kansallispuisto -  Lumipall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576840"/>
            <a:ext cx="596265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20660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009E310-C7C2-4F23-B466-4417C8ED3B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3FB29C5-9E32-4F49-A689-B10EE31E5B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31750" ty="-120650" sx="100000" sy="100000" flip="xy" algn="tl"/>
          </a:blip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4C31FF5-F97E-4082-BFC5-A880DB9F3F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01150" y="457200"/>
            <a:ext cx="8533646" cy="5943603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>
            <a:outerShdw blurRad="63500" algn="ctr" rotWithShape="0">
              <a:prstClr val="black">
                <a:alpha val="40000"/>
              </a:prstClr>
            </a:outerShdw>
            <a:softEdge rad="0"/>
          </a:effectLst>
        </p:spPr>
        <p:txBody>
          <a:bodyPr/>
          <a:lstStyle/>
          <a:p>
            <a:endParaRPr lang="fi-FI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015B4CE-42DE-4E9B-B800-B5B8142E6F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72467" y="621793"/>
            <a:ext cx="8198780" cy="5614416"/>
          </a:xfrm>
          <a:prstGeom prst="rect">
            <a:avLst/>
          </a:prstGeom>
          <a:solidFill>
            <a:schemeClr val="bg2"/>
          </a:solidFill>
          <a:ln w="9525" cap="sq" cmpd="sng" algn="ctr">
            <a:noFill/>
            <a:prstDash val="solid"/>
            <a:miter lim="800000"/>
          </a:ln>
          <a:effectLst/>
        </p:spPr>
        <p:txBody>
          <a:bodyPr/>
          <a:lstStyle/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2A5BCED5-C7B0-D6EF-F69D-ABD4FB1CD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44616" y="881210"/>
            <a:ext cx="7417925" cy="1517035"/>
          </a:xfrm>
        </p:spPr>
        <p:txBody>
          <a:bodyPr>
            <a:normAutofit/>
          </a:bodyPr>
          <a:lstStyle/>
          <a:p>
            <a:r>
              <a:rPr lang="fi-FI">
                <a:solidFill>
                  <a:schemeClr val="tx1">
                    <a:lumMod val="75000"/>
                    <a:lumOff val="25000"/>
                  </a:schemeClr>
                </a:solidFill>
              </a:rPr>
              <a:t>eläintarhat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9C1BF6C-4FE0-119E-174D-A5379B2F7A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4616" y="2626840"/>
            <a:ext cx="7245103" cy="3131777"/>
          </a:xfrm>
        </p:spPr>
        <p:txBody>
          <a:bodyPr>
            <a:normAutofit/>
          </a:bodyPr>
          <a:lstStyle/>
          <a:p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Tutkimus</a:t>
            </a:r>
          </a:p>
          <a:p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Lajien suojelu</a:t>
            </a:r>
          </a:p>
          <a:p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Opetus, asennekasvatus</a:t>
            </a:r>
          </a:p>
          <a:p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Eläinsuojelulaki ohjaa toimintaa</a:t>
            </a:r>
          </a:p>
        </p:txBody>
      </p:sp>
    </p:spTree>
    <p:extLst>
      <p:ext uri="{BB962C8B-B14F-4D97-AF65-F5344CB8AC3E}">
        <p14:creationId xmlns:p14="http://schemas.microsoft.com/office/powerpoint/2010/main" val="35304701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E25BDA2-3F4D-4B38-90E7-989465ECDD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65EEA05-AD42-442F-B6C6-CB9FC28942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31750" ty="-120650" sx="100000" sy="100000" flip="xy" algn="tl"/>
          </a:blip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96869A-A70D-42F7-876F-605CB1718F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2108" y="610955"/>
            <a:ext cx="10927784" cy="5636090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  <p:txBody>
          <a:bodyPr/>
          <a:lstStyle/>
          <a:p>
            <a:endParaRPr lang="fi-FI"/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6CD407CC-EF5C-486F-9A14-7F681F986D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7052" y="777240"/>
            <a:ext cx="10597896" cy="5303520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/>
          <a:lstStyle/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669B1616-1E30-9863-8A90-A5B18DD8AC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2835" y="1420706"/>
            <a:ext cx="3466540" cy="4016587"/>
          </a:xfrm>
        </p:spPr>
        <p:txBody>
          <a:bodyPr>
            <a:normAutofit/>
          </a:bodyPr>
          <a:lstStyle/>
          <a:p>
            <a:r>
              <a:rPr lang="fi-FI" sz="3300"/>
              <a:t>Kasvitieteelliset puutarhat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C3D2A43-A674-EA7F-DB5B-0A942E9324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0519" y="1420706"/>
            <a:ext cx="5514758" cy="4016587"/>
          </a:xfrm>
        </p:spPr>
        <p:txBody>
          <a:bodyPr anchor="ctr">
            <a:normAutofit/>
          </a:bodyPr>
          <a:lstStyle/>
          <a:p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Tutkimus</a:t>
            </a:r>
          </a:p>
          <a:p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Kasvien esittely yleisölle</a:t>
            </a:r>
          </a:p>
          <a:p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siemenpankit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DD76B5F-5BAA-48C6-9065-9AEF15D30B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205731" y="2057401"/>
            <a:ext cx="0" cy="2743200"/>
          </a:xfrm>
          <a:prstGeom prst="line">
            <a:avLst/>
          </a:prstGeom>
          <a:ln w="158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41453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9515DC5-71EA-F2AB-3C8A-4A6127DA6E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dirty="0"/>
          </a:p>
        </p:txBody>
      </p:sp>
      <p:pic>
        <p:nvPicPr>
          <p:cNvPr id="2050" name="Picture 2" descr="Satakiloinen syö pelkkää bambua – miten panda pysyy hengissä? | Yle">
            <a:extLst>
              <a:ext uri="{FF2B5EF4-FFF2-40B4-BE49-F238E27FC236}">
                <a16:creationId xmlns:a16="http://schemas.microsoft.com/office/drawing/2014/main" id="{F4BA4BCB-7CC4-6A01-EE9E-13FF75DC5BE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259" y="642594"/>
            <a:ext cx="10058400" cy="5652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53330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1026" name="Picture 2" descr="Isopanda – WWF Suomi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311" y="0"/>
            <a:ext cx="10225377" cy="6812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10731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ympäristönsuojelu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Luonnonvaraisten ekosysteemien suojelua ihmisen aiheuttamilta haitallisilta muutoksilta</a:t>
            </a:r>
          </a:p>
          <a:p>
            <a:r>
              <a:rPr lang="fi-FI" dirty="0"/>
              <a:t>Ihmisen ja luonnon välinen tasapaino oleellista</a:t>
            </a:r>
          </a:p>
        </p:txBody>
      </p:sp>
    </p:spTree>
    <p:extLst>
      <p:ext uri="{BB962C8B-B14F-4D97-AF65-F5344CB8AC3E}">
        <p14:creationId xmlns:p14="http://schemas.microsoft.com/office/powerpoint/2010/main" val="3268534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luonnonsuojelu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Osana ympäristönsuojelua</a:t>
            </a:r>
          </a:p>
          <a:p>
            <a:r>
              <a:rPr lang="fi-FI" dirty="0"/>
              <a:t>Eliöiden, ekosysteemien ja luonnonvarojen suojelua ja hoitoa</a:t>
            </a:r>
          </a:p>
        </p:txBody>
      </p:sp>
    </p:spTree>
    <p:extLst>
      <p:ext uri="{BB962C8B-B14F-4D97-AF65-F5344CB8AC3E}">
        <p14:creationId xmlns:p14="http://schemas.microsoft.com/office/powerpoint/2010/main" val="9592834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monimuotoisuuskeskukset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Alue, jolla elää poikkeuksellisen monimuotoinen eliölajisto </a:t>
            </a:r>
          </a:p>
          <a:p>
            <a:r>
              <a:rPr lang="fi-FI" dirty="0"/>
              <a:t>N. 30 maapallolla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1363832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F2BDCDF-6176-603E-0673-793B89ECF4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614BEB9C-FB06-2146-E479-DC7C370E2B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7098" y="816992"/>
            <a:ext cx="9965500" cy="5542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0361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Rectangle 2054">
            <a:extLst>
              <a:ext uri="{FF2B5EF4-FFF2-40B4-BE49-F238E27FC236}">
                <a16:creationId xmlns:a16="http://schemas.microsoft.com/office/drawing/2014/main" id="{06FF3823-BBAD-4D28-B6DB-E416E2409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31750" ty="-120650" sx="100000" sy="100000" flip="xy" algn="tl"/>
          </a:blip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2057" name="Rectangle 2056">
            <a:extLst>
              <a:ext uri="{FF2B5EF4-FFF2-40B4-BE49-F238E27FC236}">
                <a16:creationId xmlns:a16="http://schemas.microsoft.com/office/drawing/2014/main" id="{0E20F056-0FFD-4EE9-BDCB-8963C7F8BA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>
            <a:outerShdw blurRad="63500" algn="ctr" rotWithShape="0">
              <a:prstClr val="black">
                <a:alpha val="40000"/>
              </a:prstClr>
            </a:outerShdw>
            <a:softEdge rad="0"/>
          </a:effectLst>
        </p:spPr>
        <p:txBody>
          <a:bodyPr/>
          <a:lstStyle/>
          <a:p>
            <a:endParaRPr lang="fi-FI"/>
          </a:p>
        </p:txBody>
      </p:sp>
      <p:sp>
        <p:nvSpPr>
          <p:cNvPr id="2059" name="Rectangle 2058">
            <a:extLst>
              <a:ext uri="{FF2B5EF4-FFF2-40B4-BE49-F238E27FC236}">
                <a16:creationId xmlns:a16="http://schemas.microsoft.com/office/drawing/2014/main" id="{87507ED7-71D7-4B95-8D4F-7B3E186238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solidFill>
            <a:schemeClr val="bg2"/>
          </a:solidFill>
          <a:ln w="9525" cap="sq" cmpd="sng" algn="ctr">
            <a:noFill/>
            <a:prstDash val="solid"/>
            <a:miter lim="800000"/>
          </a:ln>
          <a:effectLst/>
        </p:spPr>
        <p:txBody>
          <a:bodyPr/>
          <a:lstStyle/>
          <a:p>
            <a:endParaRPr lang="fi-FI"/>
          </a:p>
        </p:txBody>
      </p:sp>
      <p:grpSp>
        <p:nvGrpSpPr>
          <p:cNvPr id="2061" name="Group 2060">
            <a:extLst>
              <a:ext uri="{FF2B5EF4-FFF2-40B4-BE49-F238E27FC236}">
                <a16:creationId xmlns:a16="http://schemas.microsoft.com/office/drawing/2014/main" id="{AA38E6D2-F0D9-4B69-ABEB-EB70412E8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828372" y="1267730"/>
            <a:ext cx="2227748" cy="731520"/>
            <a:chOff x="4828372" y="1267730"/>
            <a:chExt cx="2227748" cy="731520"/>
          </a:xfrm>
        </p:grpSpPr>
        <p:sp>
          <p:nvSpPr>
            <p:cNvPr id="2062" name="Rectangle 2061">
              <a:extLst>
                <a:ext uri="{FF2B5EF4-FFF2-40B4-BE49-F238E27FC236}">
                  <a16:creationId xmlns:a16="http://schemas.microsoft.com/office/drawing/2014/main" id="{025EA075-7728-48F3-B18E-92389160D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135880" y="1267730"/>
              <a:ext cx="1920240" cy="7315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127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i-FI"/>
            </a:p>
          </p:txBody>
        </p:sp>
        <p:grpSp>
          <p:nvGrpSpPr>
            <p:cNvPr id="2063" name="Group 2062">
              <a:extLst>
                <a:ext uri="{FF2B5EF4-FFF2-40B4-BE49-F238E27FC236}">
                  <a16:creationId xmlns:a16="http://schemas.microsoft.com/office/drawing/2014/main" id="{1115E6AD-1E2A-40FE-B424-56271D8A89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28372" y="1267730"/>
              <a:ext cx="1567331" cy="645295"/>
              <a:chOff x="5318306" y="1386268"/>
              <a:chExt cx="1567331" cy="645295"/>
            </a:xfrm>
          </p:grpSpPr>
          <p:cxnSp>
            <p:nvCxnSpPr>
              <p:cNvPr id="2064" name="Straight Connector 2063">
                <a:extLst>
                  <a:ext uri="{FF2B5EF4-FFF2-40B4-BE49-F238E27FC236}">
                    <a16:creationId xmlns:a16="http://schemas.microsoft.com/office/drawing/2014/main" id="{D2CFBBA0-D70F-4068-8385-B020EA21AAB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>
                <a:off x="5318306" y="1386268"/>
                <a:ext cx="0" cy="640080"/>
              </a:xfrm>
              <a:prstGeom prst="lin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solidFill>
                  <a:srgbClr val="FFFFFF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65" name="Straight Connector 2064">
                <a:extLst>
                  <a:ext uri="{FF2B5EF4-FFF2-40B4-BE49-F238E27FC236}">
                    <a16:creationId xmlns:a16="http://schemas.microsoft.com/office/drawing/2014/main" id="{D963F62F-FFD6-43CD-BE0D-00770BB97C0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>
                <a:off x="6885637" y="1386268"/>
                <a:ext cx="0" cy="640080"/>
              </a:xfrm>
              <a:prstGeom prst="lin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solidFill>
                  <a:srgbClr val="FFFFFF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66" name="Straight Connector 2065">
                <a:extLst>
                  <a:ext uri="{FF2B5EF4-FFF2-40B4-BE49-F238E27FC236}">
                    <a16:creationId xmlns:a16="http://schemas.microsoft.com/office/drawing/2014/main" id="{875688F4-0BFA-49D0-92B0-84CBE5508B0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>
                <a:off x="5318306" y="2031563"/>
                <a:ext cx="1567331" cy="0"/>
              </a:xfrm>
              <a:prstGeom prst="lin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solidFill>
                  <a:srgbClr val="FFFFFF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068" name="Rectangle 2067">
            <a:extLst>
              <a:ext uri="{FF2B5EF4-FFF2-40B4-BE49-F238E27FC236}">
                <a16:creationId xmlns:a16="http://schemas.microsoft.com/office/drawing/2014/main" id="{68C0C820-FEBB-4555-B681-DF566E1AC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/>
            </a:solidFill>
            <a:prstDash val="solid"/>
          </a:ln>
          <a:effectLst>
            <a:outerShdw blurRad="63500" algn="ctr" rotWithShape="0">
              <a:prstClr val="black">
                <a:alpha val="40000"/>
              </a:prstClr>
            </a:outerShdw>
            <a:softEdge rad="0"/>
          </a:effectLst>
        </p:spPr>
        <p:txBody>
          <a:bodyPr/>
          <a:lstStyle/>
          <a:p>
            <a:endParaRPr lang="fi-FI"/>
          </a:p>
        </p:txBody>
      </p:sp>
      <p:sp>
        <p:nvSpPr>
          <p:cNvPr id="2070" name="Rectangle 2069">
            <a:extLst>
              <a:ext uri="{FF2B5EF4-FFF2-40B4-BE49-F238E27FC236}">
                <a16:creationId xmlns:a16="http://schemas.microsoft.com/office/drawing/2014/main" id="{2A2D06DB-E053-40FF-AB49-655ABB1604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solidFill>
            <a:schemeClr val="bg2"/>
          </a:solidFill>
          <a:ln w="6350" cap="sq" cmpd="sng" algn="ctr">
            <a:noFill/>
            <a:prstDash val="solid"/>
            <a:miter lim="800000"/>
          </a:ln>
          <a:effectLst/>
        </p:spPr>
        <p:txBody>
          <a:bodyPr/>
          <a:lstStyle/>
          <a:p>
            <a:endParaRPr lang="fi-FI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241170" y="3688294"/>
            <a:ext cx="9732773" cy="146511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3000"/>
              </a:lnSpc>
            </a:pPr>
            <a:r>
              <a:rPr lang="en-US" sz="5100" cap="all" spc="-100"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</a:rPr>
              <a:t>Suojelualueiden perustaminen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371600" y="5153406"/>
            <a:ext cx="9517450" cy="638904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600" spc="80">
                <a:solidFill>
                  <a:schemeClr val="tx2"/>
                </a:solidFill>
              </a:rPr>
              <a:t>1800- luvun lopusta tärkeä ekosysteemien monimuotoisuuden suojelussa</a:t>
            </a:r>
          </a:p>
        </p:txBody>
      </p:sp>
      <p:sp>
        <p:nvSpPr>
          <p:cNvPr id="2072" name="Rectangle 2071">
            <a:extLst>
              <a:ext uri="{FF2B5EF4-FFF2-40B4-BE49-F238E27FC236}">
                <a16:creationId xmlns:a16="http://schemas.microsoft.com/office/drawing/2014/main" id="{FE618161-B58C-4101-978C-183760A443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cxnSp>
        <p:nvCxnSpPr>
          <p:cNvPr id="2074" name="Straight Connector 2073">
            <a:extLst>
              <a:ext uri="{FF2B5EF4-FFF2-40B4-BE49-F238E27FC236}">
                <a16:creationId xmlns:a16="http://schemas.microsoft.com/office/drawing/2014/main" id="{8DBC8DA4-201C-4E0D-B930-42D2434289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6" name="Straight Connector 2075">
            <a:extLst>
              <a:ext uri="{FF2B5EF4-FFF2-40B4-BE49-F238E27FC236}">
                <a16:creationId xmlns:a16="http://schemas.microsoft.com/office/drawing/2014/main" id="{15DE28AA-F750-4E49-B817-19CCF8197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941820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8" name="Straight Connector 2077">
            <a:extLst>
              <a:ext uri="{FF2B5EF4-FFF2-40B4-BE49-F238E27FC236}">
                <a16:creationId xmlns:a16="http://schemas.microsoft.com/office/drawing/2014/main" id="{C90DE096-E445-4886-8EBC-823BD32644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Näin sudet muuttivat Yellowstonen kansallispuisto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811" b="17885"/>
          <a:stretch/>
        </p:blipFill>
        <p:spPr bwMode="auto">
          <a:xfrm>
            <a:off x="2866079" y="1395172"/>
            <a:ext cx="6470426" cy="2216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018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3" name="Rectangle 3082">
            <a:extLst>
              <a:ext uri="{FF2B5EF4-FFF2-40B4-BE49-F238E27FC236}">
                <a16:creationId xmlns:a16="http://schemas.microsoft.com/office/drawing/2014/main" id="{36491AF2-F637-4458-8B7A-BF788BA750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93" name="Rectangle 3084">
            <a:extLst>
              <a:ext uri="{FF2B5EF4-FFF2-40B4-BE49-F238E27FC236}">
                <a16:creationId xmlns:a16="http://schemas.microsoft.com/office/drawing/2014/main" id="{694E5FC1-7299-4180-BC75-631D0C2BD6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6165" y="282258"/>
            <a:ext cx="5617029" cy="6323816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75000"/>
              </a:schemeClr>
            </a:solidFill>
            <a:prstDash val="solid"/>
          </a:ln>
          <a:effectLst>
            <a:softEdge rad="0"/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094" name="Rectangle 3086">
            <a:extLst>
              <a:ext uri="{FF2B5EF4-FFF2-40B4-BE49-F238E27FC236}">
                <a16:creationId xmlns:a16="http://schemas.microsoft.com/office/drawing/2014/main" id="{27D770CB-6E46-4B1E-9B06-FD55FF2B9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6571" y="415055"/>
            <a:ext cx="5336217" cy="6058223"/>
          </a:xfrm>
          <a:prstGeom prst="rect">
            <a:avLst/>
          </a:prstGeom>
          <a:solidFill>
            <a:schemeClr val="bg2"/>
          </a:solidFill>
          <a:ln w="6350" cap="sq" cmpd="sng" algn="ctr">
            <a:noFill/>
            <a:prstDash val="solid"/>
            <a:miter lim="800000"/>
          </a:ln>
          <a:effectLst/>
        </p:spPr>
        <p:txBody>
          <a:bodyPr/>
          <a:lstStyle/>
          <a:p>
            <a:endParaRPr lang="fi-FI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37486" y="727626"/>
            <a:ext cx="4602152" cy="1718225"/>
          </a:xfrm>
        </p:spPr>
        <p:txBody>
          <a:bodyPr>
            <a:normAutofit/>
          </a:bodyPr>
          <a:lstStyle/>
          <a:p>
            <a:r>
              <a:rPr lang="fi-FI" dirty="0"/>
              <a:t>YELLOWSTONE</a:t>
            </a:r>
          </a:p>
        </p:txBody>
      </p:sp>
      <p:sp>
        <p:nvSpPr>
          <p:cNvPr id="3080" name="Content Placeholder 3079">
            <a:extLst>
              <a:ext uri="{FF2B5EF4-FFF2-40B4-BE49-F238E27FC236}">
                <a16:creationId xmlns:a16="http://schemas.microsoft.com/office/drawing/2014/main" id="{A7AD2A1B-4FE5-F348-FC04-DA53AA615B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7486" y="2538919"/>
            <a:ext cx="4602152" cy="3596880"/>
          </a:xfrm>
        </p:spPr>
        <p:txBody>
          <a:bodyPr>
            <a:normAutofit/>
          </a:bodyPr>
          <a:lstStyle/>
          <a:p>
            <a:r>
              <a:rPr lang="en-US" dirty="0" err="1"/>
              <a:t>Maailman</a:t>
            </a:r>
            <a:r>
              <a:rPr lang="en-US" dirty="0"/>
              <a:t> </a:t>
            </a:r>
            <a:r>
              <a:rPr lang="en-US" dirty="0" err="1"/>
              <a:t>vanhin</a:t>
            </a:r>
            <a:r>
              <a:rPr lang="en-US" dirty="0"/>
              <a:t> </a:t>
            </a:r>
            <a:r>
              <a:rPr lang="en-US" dirty="0" err="1"/>
              <a:t>kansallispuisto</a:t>
            </a:r>
            <a:r>
              <a:rPr lang="en-US" dirty="0"/>
              <a:t> (</a:t>
            </a:r>
            <a:r>
              <a:rPr lang="en-US" dirty="0" err="1"/>
              <a:t>perustettu</a:t>
            </a:r>
            <a:r>
              <a:rPr lang="en-US" dirty="0"/>
              <a:t> 1872)</a:t>
            </a:r>
          </a:p>
          <a:p>
            <a:r>
              <a:rPr lang="en-US" dirty="0" err="1"/>
              <a:t>Vuoristoa</a:t>
            </a:r>
            <a:endParaRPr lang="en-US" dirty="0"/>
          </a:p>
          <a:p>
            <a:r>
              <a:rPr lang="en-US" dirty="0" err="1"/>
              <a:t>Geysirejä</a:t>
            </a:r>
            <a:endParaRPr lang="en-US" dirty="0"/>
          </a:p>
          <a:p>
            <a:r>
              <a:rPr lang="en-US" dirty="0" err="1"/>
              <a:t>Kanjoneita</a:t>
            </a:r>
            <a:endParaRPr lang="en-US" dirty="0"/>
          </a:p>
          <a:p>
            <a:r>
              <a:rPr lang="en-US" dirty="0" err="1"/>
              <a:t>Vesiputouksia</a:t>
            </a:r>
            <a:endParaRPr lang="en-US" dirty="0"/>
          </a:p>
          <a:p>
            <a:r>
              <a:rPr lang="en-US" dirty="0" err="1"/>
              <a:t>Monipuolinen</a:t>
            </a:r>
            <a:r>
              <a:rPr lang="en-US" dirty="0"/>
              <a:t> </a:t>
            </a:r>
            <a:r>
              <a:rPr lang="en-US" dirty="0" err="1"/>
              <a:t>eläimistö</a:t>
            </a:r>
            <a:r>
              <a:rPr lang="en-US" dirty="0"/>
              <a:t> – </a:t>
            </a:r>
            <a:r>
              <a:rPr lang="en-US" dirty="0" err="1"/>
              <a:t>karhut</a:t>
            </a:r>
            <a:r>
              <a:rPr lang="en-US" dirty="0"/>
              <a:t>, </a:t>
            </a:r>
            <a:r>
              <a:rPr lang="en-US" dirty="0" err="1"/>
              <a:t>biisonit</a:t>
            </a:r>
            <a:r>
              <a:rPr lang="en-US" dirty="0"/>
              <a:t>, </a:t>
            </a:r>
            <a:r>
              <a:rPr lang="en-US" dirty="0" err="1"/>
              <a:t>puumat</a:t>
            </a:r>
            <a:endParaRPr lang="en-US" dirty="0"/>
          </a:p>
          <a:p>
            <a:endParaRPr lang="en-US" dirty="0"/>
          </a:p>
        </p:txBody>
      </p:sp>
      <p:sp>
        <p:nvSpPr>
          <p:cNvPr id="3095" name="Rectangle 3088">
            <a:extLst>
              <a:ext uri="{FF2B5EF4-FFF2-40B4-BE49-F238E27FC236}">
                <a16:creationId xmlns:a16="http://schemas.microsoft.com/office/drawing/2014/main" id="{3C1F5257-35BE-473F-AD7A-B99A8363BF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115771" y="282258"/>
            <a:ext cx="1846073" cy="278088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96" name="Rectangle 3090">
            <a:extLst>
              <a:ext uri="{FF2B5EF4-FFF2-40B4-BE49-F238E27FC236}">
                <a16:creationId xmlns:a16="http://schemas.microsoft.com/office/drawing/2014/main" id="{D6A0DAA8-E9CE-456D-A6BF-3F046C566C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13957" y="4194827"/>
            <a:ext cx="2071742" cy="241124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6" name="Picture 4" descr="Yellowstonen kansallispuisto – Wikipedi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266" r="11558"/>
          <a:stretch/>
        </p:blipFill>
        <p:spPr bwMode="auto">
          <a:xfrm>
            <a:off x="10115771" y="282258"/>
            <a:ext cx="1846073" cy="2780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Yellowstonen kansallispuisto – Wikipedi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08" r="1" b="1"/>
          <a:stretch/>
        </p:blipFill>
        <p:spPr bwMode="auto">
          <a:xfrm>
            <a:off x="9884093" y="3794862"/>
            <a:ext cx="2071742" cy="2411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56764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LUONNONSUOJELUN TAVOITEET, MENETELMÄT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TAVOITTEET: - alkuperäisten ekosysteemien ja lajiston säilyttäminen</a:t>
            </a:r>
          </a:p>
          <a:p>
            <a:r>
              <a:rPr lang="fi-FI" dirty="0"/>
              <a:t>MENETELMÄ: - suojelualueet</a:t>
            </a:r>
          </a:p>
          <a:p>
            <a:r>
              <a:rPr lang="fi-FI" dirty="0"/>
              <a:t>                       - lajien suojelu</a:t>
            </a:r>
          </a:p>
          <a:p>
            <a:r>
              <a:rPr lang="fi-FI" dirty="0"/>
              <a:t>                       - lajien hoito ja ennallistaminen</a:t>
            </a:r>
          </a:p>
          <a:p>
            <a:r>
              <a:rPr lang="fi-FI" dirty="0"/>
              <a:t>                       - valistus, opetus, asenteellinen kasvatus</a:t>
            </a:r>
          </a:p>
        </p:txBody>
      </p:sp>
    </p:spTree>
    <p:extLst>
      <p:ext uri="{BB962C8B-B14F-4D97-AF65-F5344CB8AC3E}">
        <p14:creationId xmlns:p14="http://schemas.microsoft.com/office/powerpoint/2010/main" val="260070901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26B02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6728D11B-929E-4324-91B0-4A4DA4CAC3D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TM03457510[[fn=Savon]]</Template>
  <TotalTime>204</TotalTime>
  <Words>186</Words>
  <Application>Microsoft Office PowerPoint</Application>
  <PresentationFormat>Laajakuva</PresentationFormat>
  <Paragraphs>57</Paragraphs>
  <Slides>19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19</vt:i4>
      </vt:variant>
    </vt:vector>
  </HeadingPairs>
  <TitlesOfParts>
    <vt:vector size="22" baseType="lpstr">
      <vt:lpstr>Arial</vt:lpstr>
      <vt:lpstr>Century Gothic</vt:lpstr>
      <vt:lpstr>Savon</vt:lpstr>
      <vt:lpstr>Luonnonsuojelun tavoiteet ja menetelmät</vt:lpstr>
      <vt:lpstr>PowerPoint-esitys</vt:lpstr>
      <vt:lpstr>ympäristönsuojelu</vt:lpstr>
      <vt:lpstr>luonnonsuojelu</vt:lpstr>
      <vt:lpstr>monimuotoisuuskeskukset</vt:lpstr>
      <vt:lpstr>PowerPoint-esitys</vt:lpstr>
      <vt:lpstr>Suojelualueiden perustaminen</vt:lpstr>
      <vt:lpstr>YELLOWSTONE</vt:lpstr>
      <vt:lpstr>LUONNONSUOJELUN TAVOITEET, MENETELMÄT</vt:lpstr>
      <vt:lpstr>suojelualueet</vt:lpstr>
      <vt:lpstr>PowerPoint-esitys</vt:lpstr>
      <vt:lpstr>LUONTOTYYPPI = biotooppi</vt:lpstr>
      <vt:lpstr>suojeluohjelmat</vt:lpstr>
      <vt:lpstr>Lajien rauhoittaminen</vt:lpstr>
      <vt:lpstr>Lajien rauhoittaminen</vt:lpstr>
      <vt:lpstr>PowerPoint-esitys</vt:lpstr>
      <vt:lpstr>eläintarhat</vt:lpstr>
      <vt:lpstr>Kasvitieteelliset puutarhat</vt:lpstr>
      <vt:lpstr>PowerPoint-esitys</vt:lpstr>
    </vt:vector>
  </TitlesOfParts>
  <Company>Viitasaaren kaupunki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Luonnonsuojelun tavoiteet ja menetelmät</dc:title>
  <dc:creator>Väyrynen Tuula</dc:creator>
  <cp:lastModifiedBy>Väyrynen Tuula</cp:lastModifiedBy>
  <cp:revision>10</cp:revision>
  <dcterms:created xsi:type="dcterms:W3CDTF">2023-02-06T07:00:59Z</dcterms:created>
  <dcterms:modified xsi:type="dcterms:W3CDTF">2025-02-07T10:53:57Z</dcterms:modified>
</cp:coreProperties>
</file>