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Amatic SC"/>
      <p:regular r:id="rId20"/>
      <p:bold r:id="rId21"/>
    </p:embeddedFont>
    <p:embeddedFont>
      <p:font typeface="Lato"/>
      <p:regular r:id="rId22"/>
      <p:bold r:id="rId23"/>
      <p:italic r:id="rId24"/>
      <p:boldItalic r:id="rId25"/>
    </p:embeddedFont>
    <p:embeddedFont>
      <p:font typeface="Source Code Pr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aticSC-regular.fntdata"/><Relationship Id="rId22" Type="http://schemas.openxmlformats.org/officeDocument/2006/relationships/font" Target="fonts/Lato-regular.fntdata"/><Relationship Id="rId21" Type="http://schemas.openxmlformats.org/officeDocument/2006/relationships/font" Target="fonts/AmaticSC-bold.fntdata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regular.fntdata"/><Relationship Id="rId25" Type="http://schemas.openxmlformats.org/officeDocument/2006/relationships/font" Target="fonts/Lato-boldItalic.fntdata"/><Relationship Id="rId28" Type="http://schemas.openxmlformats.org/officeDocument/2006/relationships/font" Target="fonts/SourceCodePro-italic.fntdata"/><Relationship Id="rId27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urceCode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19" Type="http://schemas.openxmlformats.org/officeDocument/2006/relationships/font" Target="fonts/Roboto-boldItalic.fntdata"/><Relationship Id="rId18" Type="http://schemas.openxmlformats.org/officeDocument/2006/relationships/font" Target="fonts/Robot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2c538f9ff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2c538f9ff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f2c538f9ff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f2c538f9ff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f2c538f9ff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f2c538f9ff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58177d61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58177d61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f2c538f9ff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f2c538f9ff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7586afcc8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7586afcc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f2c538f9ff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f2c538f9ff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2c538f9ff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f2c538f9ff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2c538f9ff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f2c538f9ff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rgbClr val="D9D2E9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Äi4 Tunti 6-7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Runon kielikuvat ja runon puhuja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92875"/>
            <a:ext cx="8520600" cy="6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Runon puhuja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543950" y="699175"/>
            <a:ext cx="4597200" cy="45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 sz="1800"/>
              <a:t>Runon “kertoja”, eli äänessä oleva “jokin” runossa.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 sz="1800"/>
              <a:t>Runon sisällöstä on mahdollista saada kuva runon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i" sz="1800"/>
              <a:t>puhujasta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i" sz="1800"/>
              <a:t>puhetilanteesta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i" sz="1800"/>
              <a:t>puheen sävystä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i" sz="1800"/>
              <a:t>puhuteltavasta (?)</a:t>
            </a:r>
            <a:endParaRPr sz="18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fi" sz="1800"/>
              <a:t>puhekumppanista.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 sz="1800"/>
              <a:t>Puhuja voi olla myös persoonaton, jäädä epäselväksi, aineettomaksi.</a:t>
            </a:r>
            <a:endParaRPr sz="18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000"/>
              <a:t>Kari Hotakainen 1987: Häväistyskirjoitus--------------------------</a:t>
            </a:r>
            <a:r>
              <a:rPr lang="fi" sz="100"/>
              <a:t>-</a:t>
            </a:r>
            <a:r>
              <a:rPr lang="fi" sz="1100"/>
              <a:t>&gt;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i" sz="1800"/>
              <a:t> </a:t>
            </a:r>
            <a:endParaRPr sz="1800"/>
          </a:p>
        </p:txBody>
      </p:sp>
      <p:sp>
        <p:nvSpPr>
          <p:cNvPr id="64" name="Google Shape;64;p14"/>
          <p:cNvSpPr txBox="1"/>
          <p:nvPr/>
        </p:nvSpPr>
        <p:spPr>
          <a:xfrm>
            <a:off x="5368750" y="92875"/>
            <a:ext cx="3493500" cy="51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Häväistyskirjoitus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Olet hiiri leijonan korvassa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Olet keskellä tietä betoniporsas.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Sanansyöjä: mölymaha!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Asiallinen sivustakatsoja: yhdestä puusta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veistetty muovikoivu!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Olet jäniksenkäpälä lottopallossa.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Olet hyttysen paska Mikkelin Minimaassa.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Kohtelias kakkosnelonen!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Sisäsiisti seiväs!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Vätys: ketjulapio!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Tönkkötikku: rautalangasta väännetty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rautalanka!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Mikset elä jo!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Oi!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Mikset elä jo!</a:t>
            </a:r>
            <a:endParaRPr b="1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Runon puhuja</a:t>
            </a:r>
            <a:endParaRPr/>
          </a:p>
        </p:txBody>
      </p:sp>
      <p:sp>
        <p:nvSpPr>
          <p:cNvPr id="70" name="Google Shape;70;p15"/>
          <p:cNvSpPr txBox="1"/>
          <p:nvPr>
            <p:ph idx="1" type="body"/>
          </p:nvPr>
        </p:nvSpPr>
        <p:spPr>
          <a:xfrm>
            <a:off x="683025" y="1314275"/>
            <a:ext cx="3390300" cy="36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1800"/>
              <a:t>Jos runossa käytetään minä-muotoa, eli yksikön ensimmäisen persoonan pronominia, omistusliitettä tai verbimuotoa, puhutaan </a:t>
            </a:r>
            <a:r>
              <a:rPr b="1" lang="fi" sz="1800"/>
              <a:t>lyyrisestä minästä</a:t>
            </a:r>
            <a:r>
              <a:rPr lang="fi" sz="1800"/>
              <a:t> tai </a:t>
            </a:r>
            <a:r>
              <a:rPr b="1" lang="fi" sz="1800"/>
              <a:t>runon minästä</a:t>
            </a:r>
            <a:r>
              <a:rPr lang="fi" sz="1800"/>
              <a:t>.</a:t>
            </a:r>
            <a:endParaRPr sz="1800"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i" sz="1800"/>
              <a:t>Moniäänisessä runossa tuodaan esille monen eri puhujan näkökulmat. Näkökulman muutos = </a:t>
            </a:r>
            <a:r>
              <a:rPr b="1" lang="fi" sz="1800"/>
              <a:t>asennonvaihto</a:t>
            </a:r>
            <a:r>
              <a:rPr lang="fi" sz="1800"/>
              <a:t>.</a:t>
            </a:r>
            <a:endParaRPr sz="1800"/>
          </a:p>
        </p:txBody>
      </p:sp>
      <p:sp>
        <p:nvSpPr>
          <p:cNvPr id="71" name="Google Shape;71;p15"/>
          <p:cNvSpPr txBox="1"/>
          <p:nvPr/>
        </p:nvSpPr>
        <p:spPr>
          <a:xfrm>
            <a:off x="4276425" y="148525"/>
            <a:ext cx="46314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V.A. Koskenniemi: Iltalaulu merellä (1. säkeistö)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Olen seurannut tähteä monta, monta,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olen pyrkinyt moneen satamaan,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olen kokenut kaipuuta pohjatonta,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olen kokenut onnen – unessa vaan,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olen kyntänyt kuohuista, kylmää merta,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olen harhannut usvaista ulappaa -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ah, kaikki tähdet pettävät kerta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ja kaikki ulapat upottaa!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Sanna Karlström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Poika vihelsi parvekkeelta kuin lintu,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ja pudotti tytölle avaimen,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kuin lintu kun seisoin mykän pensasaidan vieressä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ja toivoin että varjeltuisin rakkaudelta</a:t>
            </a:r>
            <a:endParaRPr b="1"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Tehtävä 3 puhuja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Tehtävä 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Tehtävä 1 ja 2 (Kielikuvat)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5382"/>
            <a:ext cx="9144000" cy="3032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Kielikuvia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285875"/>
            <a:ext cx="4497600" cy="37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fi">
                <a:solidFill>
                  <a:srgbClr val="000000"/>
                </a:solidFill>
              </a:rPr>
              <a:t>Vertaus: </a:t>
            </a:r>
            <a:r>
              <a:rPr lang="fi">
                <a:solidFill>
                  <a:srgbClr val="000000"/>
                </a:solidFill>
              </a:rPr>
              <a:t>Jotakin asiaa verrataan toiseen kuin-sanan avulla.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fi">
                <a:solidFill>
                  <a:srgbClr val="000000"/>
                </a:solidFill>
              </a:rPr>
              <a:t>Metafora</a:t>
            </a:r>
            <a:r>
              <a:rPr lang="fi">
                <a:solidFill>
                  <a:srgbClr val="000000"/>
                </a:solidFill>
              </a:rPr>
              <a:t>: kaksi toisiinsa liittymätöntä asiaa yhdistetään ilman sanaa </a:t>
            </a:r>
            <a:r>
              <a:rPr i="1" lang="fi">
                <a:solidFill>
                  <a:srgbClr val="000000"/>
                </a:solidFill>
              </a:rPr>
              <a:t>kuin</a:t>
            </a:r>
            <a:r>
              <a:rPr lang="fi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fi">
                <a:solidFill>
                  <a:srgbClr val="000000"/>
                </a:solidFill>
              </a:rPr>
              <a:t>Personifikaatio</a:t>
            </a:r>
            <a:r>
              <a:rPr lang="fi">
                <a:solidFill>
                  <a:srgbClr val="000000"/>
                </a:solidFill>
              </a:rPr>
              <a:t>: eloton asia saa inhimillisiä piirteitä.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fi">
                <a:solidFill>
                  <a:srgbClr val="000000"/>
                </a:solidFill>
              </a:rPr>
              <a:t>Kuvailevat sanat</a:t>
            </a:r>
            <a:r>
              <a:rPr lang="fi">
                <a:solidFill>
                  <a:srgbClr val="000000"/>
                </a:solidFill>
              </a:rPr>
              <a:t>: jopa äännetasolla näkyvät ilmaukset (tipahtaa = “tip”/vesi putoaa)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4938000" y="822075"/>
            <a:ext cx="4076100" cy="42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latin typeface="Source Code Pro"/>
                <a:ea typeface="Source Code Pro"/>
                <a:cs typeface="Source Code Pro"/>
                <a:sym typeface="Source Code Pro"/>
              </a:rPr>
              <a:t>Tahtoisin </a:t>
            </a:r>
            <a:r>
              <a:rPr b="1" lang="fi" sz="1600">
                <a:latin typeface="Source Code Pro"/>
                <a:ea typeface="Source Code Pro"/>
                <a:cs typeface="Source Code Pro"/>
                <a:sym typeface="Source Code Pro"/>
              </a:rPr>
              <a:t>lähteä kuin sotilas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latin typeface="Source Code Pro"/>
                <a:ea typeface="Source Code Pro"/>
                <a:cs typeface="Source Code Pro"/>
                <a:sym typeface="Source Code Pro"/>
              </a:rPr>
              <a:t>terveisin tuntematon potilas</a:t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latin typeface="Source Code Pro"/>
                <a:ea typeface="Source Code Pro"/>
                <a:cs typeface="Source Code Pro"/>
                <a:sym typeface="Source Code Pro"/>
              </a:rPr>
              <a:t>(Arttu Wiskari 2011: Tuntematon potilas)</a:t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rgbClr val="22222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Tänään </a:t>
            </a:r>
            <a:r>
              <a:rPr b="1" lang="fi" sz="1600">
                <a:solidFill>
                  <a:srgbClr val="22222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ihmisen puolikas</a:t>
            </a:r>
            <a:endParaRPr b="1" sz="1600">
              <a:solidFill>
                <a:srgbClr val="22222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rgbClr val="22222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On huomenna </a:t>
            </a:r>
            <a:r>
              <a:rPr b="1" lang="fi" sz="1600">
                <a:solidFill>
                  <a:srgbClr val="22222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leijonakuningas</a:t>
            </a:r>
            <a:endParaRPr b="1" sz="1600">
              <a:solidFill>
                <a:srgbClr val="222222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solidFill>
                  <a:srgbClr val="22222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(Ellinoora 2016: Leijonakuningas)</a:t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1600">
                <a:latin typeface="Source Code Pro"/>
                <a:ea typeface="Source Code Pro"/>
                <a:cs typeface="Source Code Pro"/>
                <a:sym typeface="Source Code Pro"/>
              </a:rPr>
              <a:t>Oma napa ehkä auttaa sua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1600">
                <a:latin typeface="Source Code Pro"/>
                <a:ea typeface="Source Code Pro"/>
                <a:cs typeface="Source Code Pro"/>
                <a:sym typeface="Source Code Pro"/>
              </a:rPr>
              <a:t>peilikuva vielä säälii</a:t>
            </a:r>
            <a:endParaRPr b="1" sz="1600"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00">
                <a:latin typeface="Source Code Pro"/>
                <a:ea typeface="Source Code Pro"/>
                <a:cs typeface="Source Code Pro"/>
                <a:sym typeface="Source Code Pro"/>
              </a:rPr>
              <a:t>(PMMP 2009: Viimeinen valitusvirsi)</a:t>
            </a:r>
            <a:endParaRPr sz="16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cxnSp>
        <p:nvCxnSpPr>
          <p:cNvPr id="100" name="Google Shape;100;p20"/>
          <p:cNvCxnSpPr/>
          <p:nvPr/>
        </p:nvCxnSpPr>
        <p:spPr>
          <a:xfrm flipH="1" rot="10800000">
            <a:off x="4380925" y="1376775"/>
            <a:ext cx="518400" cy="24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1" name="Google Shape;101;p20"/>
          <p:cNvCxnSpPr/>
          <p:nvPr/>
        </p:nvCxnSpPr>
        <p:spPr>
          <a:xfrm flipH="1" rot="10800000">
            <a:off x="4087300" y="2464500"/>
            <a:ext cx="841800" cy="12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2" name="Google Shape;102;p20"/>
          <p:cNvCxnSpPr/>
          <p:nvPr/>
        </p:nvCxnSpPr>
        <p:spPr>
          <a:xfrm>
            <a:off x="4509150" y="3530775"/>
            <a:ext cx="514800" cy="300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" name="Google Shape;103;p20"/>
          <p:cNvSpPr txBox="1"/>
          <p:nvPr/>
        </p:nvSpPr>
        <p:spPr>
          <a:xfrm>
            <a:off x="1896675" y="4621650"/>
            <a:ext cx="61722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Kielikuvia jatkuu</a:t>
            </a:r>
            <a:endParaRPr/>
          </a:p>
        </p:txBody>
      </p:sp>
      <p:sp>
        <p:nvSpPr>
          <p:cNvPr id="109" name="Google Shape;109;p21"/>
          <p:cNvSpPr txBox="1"/>
          <p:nvPr>
            <p:ph idx="1" type="body"/>
          </p:nvPr>
        </p:nvSpPr>
        <p:spPr>
          <a:xfrm>
            <a:off x="311700" y="1228675"/>
            <a:ext cx="41145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</a:rPr>
              <a:t>Metonymia</a:t>
            </a:r>
            <a:r>
              <a:rPr lang="fi">
                <a:solidFill>
                  <a:schemeClr val="accent1"/>
                </a:solidFill>
              </a:rPr>
              <a:t>: nimityksen vaihto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</a:rPr>
              <a:t>Symboli</a:t>
            </a:r>
            <a:r>
              <a:rPr lang="fi">
                <a:solidFill>
                  <a:schemeClr val="accent1"/>
                </a:solidFill>
              </a:rPr>
              <a:t>: konkreettinen asia, joka usein yleisesti tunnettu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fi">
                <a:solidFill>
                  <a:schemeClr val="accent1"/>
                </a:solidFill>
              </a:rPr>
              <a:t>Synekdokee</a:t>
            </a:r>
            <a:r>
              <a:rPr lang="fi">
                <a:solidFill>
                  <a:schemeClr val="accent1"/>
                </a:solidFill>
              </a:rPr>
              <a:t>: osaa käytetään kuvaamaan kokonaisuutta</a:t>
            </a:r>
            <a:endParaRPr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fi">
                <a:solidFill>
                  <a:schemeClr val="accent1"/>
                </a:solidFill>
              </a:rPr>
              <a:t>Paradoksi</a:t>
            </a:r>
            <a:r>
              <a:rPr lang="fi">
                <a:solidFill>
                  <a:schemeClr val="accent1"/>
                </a:solidFill>
              </a:rPr>
              <a:t>: kaksi asiaa luo yhdessä mahdottomuuden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0" name="Google Shape;110;p21"/>
          <p:cNvSpPr txBox="1"/>
          <p:nvPr/>
        </p:nvSpPr>
        <p:spPr>
          <a:xfrm>
            <a:off x="4577600" y="133675"/>
            <a:ext cx="4254600" cy="48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444444"/>
                </a:solidFill>
              </a:rPr>
              <a:t>Oon </a:t>
            </a:r>
            <a:r>
              <a:rPr b="1" lang="fi" sz="1650">
                <a:solidFill>
                  <a:srgbClr val="444444"/>
                </a:solidFill>
              </a:rPr>
              <a:t>perusjuntti </a:t>
            </a:r>
            <a:r>
              <a:rPr lang="fi" sz="1650">
                <a:solidFill>
                  <a:srgbClr val="444444"/>
                </a:solidFill>
              </a:rPr>
              <a:t>joka pelkää elämää</a:t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444444"/>
                </a:solidFill>
              </a:rPr>
              <a:t>Oon pahoillani beibi mut oon tavallinen vaan</a:t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444444"/>
                </a:solidFill>
              </a:rPr>
              <a:t>(Keko Salata 2022: Tavallinen)</a:t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444444"/>
                </a:solidFill>
              </a:rPr>
              <a:t>Olisiko nyt nyt nyt</a:t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444444"/>
                </a:solidFill>
              </a:rPr>
              <a:t>sopiva hetki näyttää mun, näyttää mun </a:t>
            </a:r>
            <a:r>
              <a:rPr b="1" lang="fi" sz="1650">
                <a:solidFill>
                  <a:srgbClr val="444444"/>
                </a:solidFill>
              </a:rPr>
              <a:t>sydän</a:t>
            </a:r>
            <a:r>
              <a:rPr lang="fi" sz="1650">
                <a:solidFill>
                  <a:srgbClr val="444444"/>
                </a:solidFill>
              </a:rPr>
              <a:t>?</a:t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444444"/>
                </a:solidFill>
              </a:rPr>
              <a:t>(Terri 2017: Sydän)</a:t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/>
              <a:t>Tärkeint ois rakastaa ja löytää </a:t>
            </a:r>
            <a:r>
              <a:rPr b="1" lang="fi" sz="1650"/>
              <a:t>yks syli</a:t>
            </a:r>
            <a:endParaRPr b="1"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/>
              <a:t>(Ellinoora 2021: Dinosauruksii)</a:t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44444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333333"/>
                </a:solidFill>
              </a:rPr>
              <a:t>Jos </a:t>
            </a:r>
            <a:r>
              <a:rPr b="1" lang="fi" sz="1650">
                <a:solidFill>
                  <a:srgbClr val="333333"/>
                </a:solidFill>
              </a:rPr>
              <a:t>helvetti jäätyy</a:t>
            </a:r>
            <a:r>
              <a:rPr lang="fi" sz="1650">
                <a:solidFill>
                  <a:srgbClr val="333333"/>
                </a:solidFill>
              </a:rPr>
              <a:t> niin mä voisin olla sun</a:t>
            </a:r>
            <a:endParaRPr sz="165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i" sz="1650">
                <a:solidFill>
                  <a:srgbClr val="333333"/>
                </a:solidFill>
              </a:rPr>
              <a:t>(Costee 2025: Sut tahtoisin)</a:t>
            </a:r>
            <a:endParaRPr sz="1650">
              <a:solidFill>
                <a:srgbClr val="33333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50">
              <a:solidFill>
                <a:srgbClr val="44444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/>
              <a:t>Tehtävä 4 (runon rakenne ja kieli)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