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326" r:id="rId3"/>
    <p:sldId id="327" r:id="rId4"/>
    <p:sldId id="294" r:id="rId5"/>
    <p:sldId id="295" r:id="rId6"/>
    <p:sldId id="299" r:id="rId7"/>
    <p:sldId id="322" r:id="rId8"/>
    <p:sldId id="292" r:id="rId9"/>
    <p:sldId id="321" r:id="rId10"/>
    <p:sldId id="333" r:id="rId11"/>
    <p:sldId id="334" r:id="rId12"/>
    <p:sldId id="293" r:id="rId13"/>
    <p:sldId id="262" r:id="rId14"/>
    <p:sldId id="329" r:id="rId15"/>
    <p:sldId id="331" r:id="rId16"/>
    <p:sldId id="298" r:id="rId17"/>
    <p:sldId id="335" r:id="rId18"/>
    <p:sldId id="336" r:id="rId19"/>
    <p:sldId id="332" r:id="rId20"/>
    <p:sldId id="259" r:id="rId21"/>
    <p:sldId id="325" r:id="rId22"/>
    <p:sldId id="275" r:id="rId23"/>
    <p:sldId id="337" r:id="rId24"/>
    <p:sldId id="338" r:id="rId25"/>
    <p:sldId id="291" r:id="rId26"/>
    <p:sldId id="297" r:id="rId27"/>
    <p:sldId id="339" r:id="rId28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A6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8" d="100"/>
          <a:sy n="78" d="100"/>
        </p:scale>
        <p:origin x="1598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ekkinen Anne-Mari" userId="fe1e845c-3e78-44cd-9f1b-45e911f9dae6" providerId="ADAL" clId="{157C68CB-F7D9-464B-B0AB-BCA107C4317E}"/>
    <pc:docChg chg="delSld modSld">
      <pc:chgData name="Siekkinen Anne-Mari" userId="fe1e845c-3e78-44cd-9f1b-45e911f9dae6" providerId="ADAL" clId="{157C68CB-F7D9-464B-B0AB-BCA107C4317E}" dt="2026-08-31T10:51:27.637" v="6" actId="47"/>
      <pc:docMkLst>
        <pc:docMk/>
      </pc:docMkLst>
      <pc:sldChg chg="del">
        <pc:chgData name="Siekkinen Anne-Mari" userId="fe1e845c-3e78-44cd-9f1b-45e911f9dae6" providerId="ADAL" clId="{157C68CB-F7D9-464B-B0AB-BCA107C4317E}" dt="2026-08-31T10:50:58.737" v="3" actId="47"/>
        <pc:sldMkLst>
          <pc:docMk/>
          <pc:sldMk cId="0" sldId="296"/>
        </pc:sldMkLst>
      </pc:sldChg>
      <pc:sldChg chg="del">
        <pc:chgData name="Siekkinen Anne-Mari" userId="fe1e845c-3e78-44cd-9f1b-45e911f9dae6" providerId="ADAL" clId="{157C68CB-F7D9-464B-B0AB-BCA107C4317E}" dt="2026-08-31T10:51:04.235" v="4" actId="47"/>
        <pc:sldMkLst>
          <pc:docMk/>
          <pc:sldMk cId="0" sldId="323"/>
        </pc:sldMkLst>
      </pc:sldChg>
      <pc:sldChg chg="del">
        <pc:chgData name="Siekkinen Anne-Mari" userId="fe1e845c-3e78-44cd-9f1b-45e911f9dae6" providerId="ADAL" clId="{157C68CB-F7D9-464B-B0AB-BCA107C4317E}" dt="2026-08-31T10:51:09.197" v="5" actId="47"/>
        <pc:sldMkLst>
          <pc:docMk/>
          <pc:sldMk cId="0" sldId="324"/>
        </pc:sldMkLst>
      </pc:sldChg>
      <pc:sldChg chg="modSp mod">
        <pc:chgData name="Siekkinen Anne-Mari" userId="fe1e845c-3e78-44cd-9f1b-45e911f9dae6" providerId="ADAL" clId="{157C68CB-F7D9-464B-B0AB-BCA107C4317E}" dt="2026-08-31T10:50:50.998" v="1" actId="1076"/>
        <pc:sldMkLst>
          <pc:docMk/>
          <pc:sldMk cId="0" sldId="326"/>
        </pc:sldMkLst>
        <pc:picChg chg="mod">
          <ac:chgData name="Siekkinen Anne-Mari" userId="fe1e845c-3e78-44cd-9f1b-45e911f9dae6" providerId="ADAL" clId="{157C68CB-F7D9-464B-B0AB-BCA107C4317E}" dt="2026-08-31T10:50:50.998" v="1" actId="1076"/>
          <ac:picMkLst>
            <pc:docMk/>
            <pc:sldMk cId="0" sldId="326"/>
            <ac:picMk id="1026" creationId="{00000000-0000-0000-0000-000000000000}"/>
          </ac:picMkLst>
        </pc:picChg>
      </pc:sldChg>
      <pc:sldChg chg="del">
        <pc:chgData name="Siekkinen Anne-Mari" userId="fe1e845c-3e78-44cd-9f1b-45e911f9dae6" providerId="ADAL" clId="{157C68CB-F7D9-464B-B0AB-BCA107C4317E}" dt="2026-08-31T10:50:54.138" v="2" actId="47"/>
        <pc:sldMkLst>
          <pc:docMk/>
          <pc:sldMk cId="0" sldId="328"/>
        </pc:sldMkLst>
      </pc:sldChg>
      <pc:sldChg chg="del">
        <pc:chgData name="Siekkinen Anne-Mari" userId="fe1e845c-3e78-44cd-9f1b-45e911f9dae6" providerId="ADAL" clId="{157C68CB-F7D9-464B-B0AB-BCA107C4317E}" dt="2026-08-31T10:51:27.637" v="6" actId="47"/>
        <pc:sldMkLst>
          <pc:docMk/>
          <pc:sldMk cId="0" sldId="33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i-FI"/>
              <a:t>Muokkaa alaotsikon perustyyliä napsautt.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2A001-6217-451C-9B6C-A268C51E6462}" type="datetimeFigureOut">
              <a:rPr lang="fi-FI" smtClean="0"/>
              <a:pPr/>
              <a:t>31.8.2026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FC5E-24A9-4AD8-90C4-10D75B29700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0" name="Suorakulmio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2A001-6217-451C-9B6C-A268C51E6462}" type="datetimeFigureOut">
              <a:rPr lang="fi-FI" smtClean="0"/>
              <a:pPr/>
              <a:t>31.8.2026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FC5E-24A9-4AD8-90C4-10D75B29700E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Suorakulmio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2A001-6217-451C-9B6C-A268C51E6462}" type="datetimeFigureOut">
              <a:rPr lang="fi-FI" smtClean="0"/>
              <a:pPr/>
              <a:t>31.8.2026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FC5E-24A9-4AD8-90C4-10D75B29700E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2A001-6217-451C-9B6C-A268C51E6462}" type="datetimeFigureOut">
              <a:rPr lang="fi-FI" smtClean="0"/>
              <a:pPr/>
              <a:t>31.8.2026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FC5E-24A9-4AD8-90C4-10D75B29700E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kulmio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2A001-6217-451C-9B6C-A268C51E6462}" type="datetimeFigureOut">
              <a:rPr lang="fi-FI" smtClean="0"/>
              <a:pPr/>
              <a:t>31.8.2026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FC5E-24A9-4AD8-90C4-10D75B29700E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2A001-6217-451C-9B6C-A268C51E6462}" type="datetimeFigureOut">
              <a:rPr lang="fi-FI" smtClean="0"/>
              <a:pPr/>
              <a:t>31.8.2026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FC5E-24A9-4AD8-90C4-10D75B29700E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2A001-6217-451C-9B6C-A268C51E6462}" type="datetimeFigureOut">
              <a:rPr lang="fi-FI" smtClean="0"/>
              <a:pPr/>
              <a:t>31.8.2026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FC5E-24A9-4AD8-90C4-10D75B29700E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2A001-6217-451C-9B6C-A268C51E6462}" type="datetimeFigureOut">
              <a:rPr lang="fi-FI" smtClean="0"/>
              <a:pPr/>
              <a:t>31.8.2026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FC5E-24A9-4AD8-90C4-10D75B29700E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2A001-6217-451C-9B6C-A268C51E6462}" type="datetimeFigureOut">
              <a:rPr lang="fi-FI" smtClean="0"/>
              <a:pPr/>
              <a:t>31.8.2026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FC5E-24A9-4AD8-90C4-10D75B29700E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2A001-6217-451C-9B6C-A268C51E6462}" type="datetimeFigureOut">
              <a:rPr lang="fi-FI" smtClean="0"/>
              <a:pPr/>
              <a:t>31.8.2026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FFC5E-24A9-4AD8-90C4-10D75B29700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Suorakulmio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orakulmio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i-FI"/>
              <a:t>Lisää kuva napsauttamalla kuvaketta</a:t>
            </a:r>
            <a:endParaRPr kumimoji="0" lang="en-US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452A001-6217-451C-9B6C-A268C51E6462}" type="datetimeFigureOut">
              <a:rPr lang="fi-FI" smtClean="0"/>
              <a:pPr/>
              <a:t>31.8.2026</a:t>
            </a:fld>
            <a:endParaRPr lang="fi-FI"/>
          </a:p>
        </p:txBody>
      </p:sp>
      <p:sp>
        <p:nvSpPr>
          <p:cNvPr id="11" name="Suorakulmio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orakulmio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F4FFC5E-24A9-4AD8-90C4-10D75B29700E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io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uorakulmio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fi-FI"/>
              <a:t>Muokkaa tekstin perustyylejä napsauttamalla</a:t>
            </a:r>
          </a:p>
          <a:p>
            <a:pPr lvl="1" eaLnBrk="1" latinLnBrk="0" hangingPunct="1"/>
            <a:r>
              <a:rPr kumimoji="0" lang="fi-FI"/>
              <a:t>toinen taso</a:t>
            </a:r>
          </a:p>
          <a:p>
            <a:pPr lvl="2" eaLnBrk="1" latinLnBrk="0" hangingPunct="1"/>
            <a:r>
              <a:rPr kumimoji="0" lang="fi-FI"/>
              <a:t>kolmas taso</a:t>
            </a:r>
          </a:p>
          <a:p>
            <a:pPr lvl="3" eaLnBrk="1" latinLnBrk="0" hangingPunct="1"/>
            <a:r>
              <a:rPr kumimoji="0" lang="fi-FI"/>
              <a:t>neljäs taso</a:t>
            </a:r>
          </a:p>
          <a:p>
            <a:pPr lvl="4" eaLnBrk="1" latinLnBrk="0" hangingPunct="1"/>
            <a:r>
              <a:rPr kumimoji="0"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452A001-6217-451C-9B6C-A268C51E6462}" type="datetimeFigureOut">
              <a:rPr lang="fi-FI" smtClean="0"/>
              <a:pPr/>
              <a:t>31.8.2026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F4FFC5E-24A9-4AD8-90C4-10D75B29700E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10.edu.fi/kuvataide/toiminnallinen_luonnon_kokemistapa/ymparistotaide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rantapallo.fi/jerina/files/2015/05/IMG_3781-500x380.jpg" TargetMode="External"/><Relationship Id="rId4" Type="http://schemas.openxmlformats.org/officeDocument/2006/relationships/hyperlink" Target="http://www.taike.fi/fi/web/ymparistotaide/ymparistotaide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waria.fi/walk-of-future-katu-ja-yhteisotaideteos/nggallery/slideshow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suomenluonto.fi/wp-content/uploads/2014/03/aani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4224" y="0"/>
            <a:ext cx="87965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uorakulmio 2"/>
          <p:cNvSpPr/>
          <p:nvPr/>
        </p:nvSpPr>
        <p:spPr>
          <a:xfrm>
            <a:off x="107504" y="247863"/>
            <a:ext cx="5544616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4000" dirty="0">
                <a:solidFill>
                  <a:srgbClr val="00B0F0"/>
                </a:solidFill>
                <a:latin typeface="AR CHRISTY" pitchFamily="2" charset="0"/>
              </a:rPr>
              <a:t>  Ympäristötaide</a:t>
            </a:r>
            <a:r>
              <a:rPr lang="fi-FI" dirty="0">
                <a:solidFill>
                  <a:srgbClr val="00B0F0"/>
                </a:solidFill>
                <a:latin typeface="AR CHRISTY" pitchFamily="2" charset="0"/>
              </a:rPr>
              <a:t> </a:t>
            </a:r>
            <a:endParaRPr lang="fi-FI" dirty="0">
              <a:solidFill>
                <a:srgbClr val="00B0F0"/>
              </a:solidFill>
              <a:latin typeface="Calibri" pitchFamily="34" charset="0"/>
            </a:endParaRPr>
          </a:p>
          <a:p>
            <a:pPr>
              <a:buFontTx/>
              <a:buChar char="-"/>
            </a:pPr>
            <a:endParaRPr lang="fi-FI" dirty="0"/>
          </a:p>
          <a:p>
            <a:pPr marL="342900" indent="-342900">
              <a:buFont typeface="Arial" pitchFamily="34" charset="0"/>
              <a:buChar char="•"/>
            </a:pPr>
            <a:r>
              <a:rPr lang="fi-FI" sz="1600" dirty="0"/>
              <a:t>luontoon tai rakennettuun ympäristöön </a:t>
            </a:r>
            <a:br>
              <a:rPr lang="fi-FI" sz="1600" dirty="0"/>
            </a:br>
            <a:r>
              <a:rPr lang="fi-FI" sz="1600" dirty="0"/>
              <a:t>tehtyä taidetta</a:t>
            </a:r>
            <a:br>
              <a:rPr lang="fi-FI" sz="1600" dirty="0"/>
            </a:br>
            <a:endParaRPr lang="fi-FI" sz="1600" dirty="0"/>
          </a:p>
          <a:p>
            <a:pPr marL="342900" indent="-342900">
              <a:buFont typeface="Arial" pitchFamily="34" charset="0"/>
              <a:buChar char="•"/>
            </a:pPr>
            <a:r>
              <a:rPr lang="fi-FI" sz="1600" dirty="0"/>
              <a:t>teos voi olla itsenäinen veistos tai kooste, </a:t>
            </a:r>
            <a:br>
              <a:rPr lang="fi-FI" sz="1600" dirty="0"/>
            </a:br>
            <a:r>
              <a:rPr lang="fi-FI" sz="1600" dirty="0"/>
              <a:t>tapahtuma tai prosessi tietyssä paikassa ja tilassa</a:t>
            </a:r>
            <a:br>
              <a:rPr lang="fi-FI" sz="1600" dirty="0"/>
            </a:br>
            <a:endParaRPr lang="fi-FI" sz="1600" dirty="0"/>
          </a:p>
          <a:p>
            <a:pPr marL="342900" indent="-342900">
              <a:buFont typeface="Arial" pitchFamily="34" charset="0"/>
              <a:buChar char="•"/>
            </a:pPr>
            <a:r>
              <a:rPr lang="fi-FI" sz="1600" dirty="0"/>
              <a:t>usein väliaikaisiksi tarkoitetut teokset voivat olla kolmiulotteisia rakennelmia tai tehty valoista ja äänistä</a:t>
            </a:r>
            <a:br>
              <a:rPr lang="fi-FI" sz="1600" dirty="0"/>
            </a:br>
            <a:endParaRPr lang="fi-FI" sz="1600" dirty="0"/>
          </a:p>
          <a:p>
            <a:pPr marL="342900" indent="-342900">
              <a:buFont typeface="Arial" pitchFamily="34" charset="0"/>
              <a:buChar char="•"/>
            </a:pPr>
            <a:r>
              <a:rPr lang="fi-FI" sz="1600" dirty="0">
                <a:latin typeface="Calibri" pitchFamily="34" charset="0"/>
              </a:rPr>
              <a:t>tavoitteena on luoda teoksen sijaintipaikan ja katsojan</a:t>
            </a:r>
            <a:br>
              <a:rPr lang="fi-FI" sz="1600" dirty="0">
                <a:latin typeface="Calibri" pitchFamily="34" charset="0"/>
              </a:rPr>
            </a:br>
            <a:r>
              <a:rPr lang="fi-FI" sz="1600" dirty="0">
                <a:latin typeface="Calibri" pitchFamily="34" charset="0"/>
              </a:rPr>
              <a:t>välille vuorovaikutusta sekä  mahdollistaa teoksen moniaistinen vastaanotto</a:t>
            </a:r>
            <a:br>
              <a:rPr lang="fi-FI" sz="1600" dirty="0">
                <a:latin typeface="Calibri" pitchFamily="34" charset="0"/>
              </a:rPr>
            </a:br>
            <a:endParaRPr lang="fi-FI" sz="1600" dirty="0"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fi-FI" sz="1600" dirty="0">
                <a:latin typeface="Calibri" pitchFamily="34" charset="0"/>
              </a:rPr>
              <a:t>yleensä teoksiin liittyy myöskin julkisuus: </a:t>
            </a:r>
            <a:br>
              <a:rPr lang="fi-FI" sz="1600" dirty="0">
                <a:latin typeface="Calibri" pitchFamily="34" charset="0"/>
              </a:rPr>
            </a:br>
            <a:r>
              <a:rPr lang="fi-FI" sz="1600" dirty="0">
                <a:latin typeface="Calibri" pitchFamily="34" charset="0"/>
              </a:rPr>
              <a:t>ne ovat fyysisesti kenen tahansa saavutettavissa </a:t>
            </a:r>
            <a:br>
              <a:rPr lang="fi-FI" sz="1600" dirty="0">
                <a:latin typeface="Calibri" pitchFamily="34" charset="0"/>
              </a:rPr>
            </a:br>
            <a:r>
              <a:rPr lang="fi-FI" sz="1600" dirty="0">
                <a:latin typeface="Calibri" pitchFamily="34" charset="0"/>
              </a:rPr>
              <a:t>-&gt; julkisuus voi kuitenkin olla rajoittunutta: teos voi sijaita puolijulkisessa sisätilassa, saavuttamattomassa paikassa tai syntyä vain tekijälle itselleen</a:t>
            </a:r>
            <a:br>
              <a:rPr lang="fi-FI" sz="1600" dirty="0">
                <a:latin typeface="Calibri" pitchFamily="34" charset="0"/>
              </a:rPr>
            </a:br>
            <a:endParaRPr lang="fi-FI" sz="1600" dirty="0"/>
          </a:p>
          <a:p>
            <a:pPr marL="342900" indent="-342900">
              <a:buFont typeface="Arial" pitchFamily="34" charset="0"/>
              <a:buChar char="•"/>
            </a:pPr>
            <a:r>
              <a:rPr lang="fi-FI" sz="1600" dirty="0"/>
              <a:t>hyödyntää monia taiteen tekemisen keinoja ja menetelmiä</a:t>
            </a:r>
          </a:p>
          <a:p>
            <a:pPr marL="342900" indent="-342900">
              <a:buFont typeface="Arial" pitchFamily="34" charset="0"/>
              <a:buChar char="•"/>
            </a:pPr>
            <a:endParaRPr lang="fi-FI" sz="1600" dirty="0"/>
          </a:p>
          <a:p>
            <a:pPr marL="342900" indent="-342900">
              <a:buFont typeface="Arial" pitchFamily="34" charset="0"/>
              <a:buChar char="•"/>
            </a:pPr>
            <a:endParaRPr lang="fi-FI" sz="1200" dirty="0"/>
          </a:p>
          <a:p>
            <a:pPr marL="342900" indent="-342900">
              <a:buFont typeface="Arial" pitchFamily="34" charset="0"/>
              <a:buChar char="•"/>
            </a:pPr>
            <a:endParaRPr lang="fi-FI" sz="1200" dirty="0"/>
          </a:p>
          <a:p>
            <a:pPr marL="342900" indent="-342900"/>
            <a:endParaRPr lang="fi-FI" sz="1200" dirty="0"/>
          </a:p>
        </p:txBody>
      </p:sp>
      <p:sp>
        <p:nvSpPr>
          <p:cNvPr id="4" name="Tekstikehys 3"/>
          <p:cNvSpPr txBox="1"/>
          <p:nvPr/>
        </p:nvSpPr>
        <p:spPr>
          <a:xfrm>
            <a:off x="504056" y="6198403"/>
            <a:ext cx="6012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hlinkClick r:id="rId3"/>
              </a:rPr>
              <a:t>http://www10.edu.fi/kuvataide/toiminnallinen_luonnon_kokemistapa/ymparistotaide/</a:t>
            </a:r>
            <a:endParaRPr lang="fi-FI" sz="1200" dirty="0"/>
          </a:p>
          <a:p>
            <a:r>
              <a:rPr lang="fi-FI" sz="1200" dirty="0">
                <a:hlinkClick r:id="rId4"/>
              </a:rPr>
              <a:t>http://www.taike.fi/fi/web/ymparistotaide/ymparistotaide</a:t>
            </a:r>
            <a:endParaRPr lang="fi-FI" sz="1200" dirty="0"/>
          </a:p>
          <a:p>
            <a:r>
              <a:rPr lang="fi-FI" sz="1200" dirty="0">
                <a:hlinkClick r:id="rId5"/>
              </a:rPr>
              <a:t>http://www.rantapallo.fi/jerina/files/2015/05/IMG_3781-500x380.jpg</a:t>
            </a:r>
            <a:endParaRPr lang="fi-FI" sz="1200" dirty="0"/>
          </a:p>
          <a:p>
            <a:endParaRPr lang="fi-FI" sz="1200" dirty="0"/>
          </a:p>
        </p:txBody>
      </p:sp>
      <p:sp>
        <p:nvSpPr>
          <p:cNvPr id="5" name="Suorakulmio 4"/>
          <p:cNvSpPr/>
          <p:nvPr/>
        </p:nvSpPr>
        <p:spPr>
          <a:xfrm>
            <a:off x="6660232" y="213285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Kuuluisia ympäristötaiteilijoita</a:t>
            </a:r>
            <a:br>
              <a:rPr lang="fi-FI" sz="2000" dirty="0">
                <a:solidFill>
                  <a:schemeClr val="bg1"/>
                </a:solidFill>
              </a:rPr>
            </a:br>
            <a:r>
              <a:rPr lang="fi-FI" sz="2000" dirty="0">
                <a:solidFill>
                  <a:schemeClr val="bg1"/>
                </a:solidFill>
              </a:rPr>
              <a:t>Kaarina Kaikkonen</a:t>
            </a:r>
            <a:br>
              <a:rPr lang="fi-FI" sz="2000" dirty="0">
                <a:solidFill>
                  <a:schemeClr val="bg1"/>
                </a:solidFill>
              </a:rPr>
            </a:br>
            <a:r>
              <a:rPr lang="fi-FI" sz="2000" dirty="0">
                <a:solidFill>
                  <a:schemeClr val="bg1"/>
                </a:solidFill>
              </a:rPr>
              <a:t>Andy </a:t>
            </a:r>
            <a:r>
              <a:rPr lang="fi-FI" sz="2000" dirty="0" err="1">
                <a:solidFill>
                  <a:schemeClr val="bg1"/>
                </a:solidFill>
              </a:rPr>
              <a:t>Goldsworthy</a:t>
            </a:r>
            <a:br>
              <a:rPr lang="fi-FI" sz="2000" dirty="0">
                <a:solidFill>
                  <a:schemeClr val="bg1"/>
                </a:solidFill>
              </a:rPr>
            </a:br>
            <a:r>
              <a:rPr lang="fi-FI" sz="2000" dirty="0" err="1">
                <a:solidFill>
                  <a:schemeClr val="bg1"/>
                </a:solidFill>
              </a:rPr>
              <a:t>Banksy</a:t>
            </a:r>
            <a:endParaRPr lang="fi-FI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payload135.cargocollective.com/1/1/60195/5013893/tumblr_lzq048gzTw1qghk7bo1_12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885806" cy="6443882"/>
          </a:xfrm>
          <a:prstGeom prst="rect">
            <a:avLst/>
          </a:prstGeom>
          <a:noFill/>
        </p:spPr>
      </p:pic>
      <p:sp>
        <p:nvSpPr>
          <p:cNvPr id="3" name="Suorakulmio 2"/>
          <p:cNvSpPr/>
          <p:nvPr/>
        </p:nvSpPr>
        <p:spPr>
          <a:xfrm>
            <a:off x="1115616" y="6396335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/>
              <a:t>Andy </a:t>
            </a:r>
            <a:r>
              <a:rPr lang="fi-FI" sz="1200" dirty="0" err="1"/>
              <a:t>Goldsworthy</a:t>
            </a:r>
            <a:r>
              <a:rPr lang="fi-FI" sz="1200" dirty="0"/>
              <a:t> </a:t>
            </a:r>
          </a:p>
          <a:p>
            <a:r>
              <a:rPr lang="fi-FI" sz="1200" dirty="0"/>
              <a:t>http://payload135.cargocollective.com/1/1/60195/5013893/tumblr_lzq048gzTw1qghk7bo1_1280.jpg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/>
        </p:nvSpPr>
        <p:spPr>
          <a:xfrm>
            <a:off x="251520" y="6396335"/>
            <a:ext cx="928903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/>
              <a:t>Andy </a:t>
            </a:r>
            <a:r>
              <a:rPr lang="fi-FI" sz="1200" dirty="0" err="1"/>
              <a:t>Goldsworthy</a:t>
            </a:r>
            <a:r>
              <a:rPr lang="fi-FI" sz="1200" dirty="0"/>
              <a:t> </a:t>
            </a:r>
          </a:p>
          <a:p>
            <a:r>
              <a:rPr lang="fi-FI" sz="1100" dirty="0"/>
              <a:t>http://media.npr.org/assets/img/2015/10/07/andygoldsworthy-ephemeraworks_p038-11e03632ce7b73ed14efc432d4950c547b3e04e3-s900-c85.jpg</a:t>
            </a:r>
          </a:p>
        </p:txBody>
      </p:sp>
      <p:pic>
        <p:nvPicPr>
          <p:cNvPr id="44034" name="Picture 2" descr="http://media.npr.org/assets/img/2015/10/07/andygoldsworthy-ephemeraworks_p038-11e03632ce7b73ed14efc432d4950c547b3e04e3-s900-c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560" y="0"/>
            <a:ext cx="8597920" cy="6453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/>
        </p:nvSpPr>
        <p:spPr>
          <a:xfrm>
            <a:off x="0" y="6351711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>
                <a:latin typeface="Calibri" pitchFamily="34" charset="0"/>
              </a:rPr>
              <a:t>Spiral</a:t>
            </a:r>
            <a:r>
              <a:rPr lang="fi-FI" sz="1200" dirty="0">
                <a:latin typeface="Calibri" pitchFamily="34" charset="0"/>
              </a:rPr>
              <a:t> </a:t>
            </a:r>
            <a:r>
              <a:rPr lang="fi-FI" sz="1200" dirty="0" err="1">
                <a:latin typeface="Calibri" pitchFamily="34" charset="0"/>
              </a:rPr>
              <a:t>Jetty</a:t>
            </a:r>
            <a:r>
              <a:rPr lang="fi-FI" sz="1200" dirty="0">
                <a:latin typeface="Calibri" pitchFamily="34" charset="0"/>
              </a:rPr>
              <a:t> 1970, Robert </a:t>
            </a:r>
            <a:r>
              <a:rPr lang="fi-FI" sz="1200" dirty="0" err="1">
                <a:latin typeface="Calibri" pitchFamily="34" charset="0"/>
              </a:rPr>
              <a:t>Smithson</a:t>
            </a:r>
            <a:r>
              <a:rPr lang="fi-FI" sz="1200" dirty="0">
                <a:latin typeface="Calibri" pitchFamily="34" charset="0"/>
              </a:rPr>
              <a:t>, Yhdysvallat</a:t>
            </a:r>
          </a:p>
          <a:p>
            <a:r>
              <a:rPr lang="fi-FI" sz="1200" dirty="0">
                <a:latin typeface="Calibri" pitchFamily="34" charset="0"/>
              </a:rPr>
              <a:t>https://ka-perseus-images.s3.amazonaws.com/9c4ae2fb4e5c3296cf37fb6ef2d9e26473f9788c.jpg</a:t>
            </a:r>
          </a:p>
        </p:txBody>
      </p:sp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27384"/>
            <a:ext cx="10089769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kehys 1"/>
          <p:cNvSpPr txBox="1"/>
          <p:nvPr/>
        </p:nvSpPr>
        <p:spPr>
          <a:xfrm>
            <a:off x="0" y="6396335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>
                <a:latin typeface="Calibri" pitchFamily="34" charset="0"/>
              </a:rPr>
              <a:t>Yltä ja alta 1998, Nancy </a:t>
            </a:r>
            <a:r>
              <a:rPr lang="fi-FI" sz="1200" dirty="0" err="1">
                <a:latin typeface="Calibri" pitchFamily="34" charset="0"/>
              </a:rPr>
              <a:t>Holt</a:t>
            </a:r>
            <a:r>
              <a:rPr lang="fi-FI" sz="1200" dirty="0">
                <a:latin typeface="Calibri" pitchFamily="34" charset="0"/>
              </a:rPr>
              <a:t>, Nokia</a:t>
            </a:r>
          </a:p>
          <a:p>
            <a:r>
              <a:rPr lang="fi-FI" sz="1200" dirty="0">
                <a:latin typeface="Calibri" pitchFamily="34" charset="0"/>
              </a:rPr>
              <a:t>http://images.cdn.yle.fi/image/upload//w_1199,h_637,q_70/13-3-7081986.jpg</a:t>
            </a:r>
          </a:p>
        </p:txBody>
      </p:sp>
      <p:pic>
        <p:nvPicPr>
          <p:cNvPr id="33794" name="Picture 2" descr="http://images.cdn.yle.fi/image/upload//w_1199,h_637,q_70/13-3-70819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5874" y="0"/>
            <a:ext cx="11875782" cy="6309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0" y="6396335"/>
            <a:ext cx="6534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/>
              <a:t>"</a:t>
            </a:r>
            <a:r>
              <a:rPr lang="fi-FI" sz="1200" dirty="0" err="1"/>
              <a:t>Organic</a:t>
            </a:r>
            <a:r>
              <a:rPr lang="fi-FI" sz="1200" dirty="0"/>
              <a:t> </a:t>
            </a:r>
            <a:r>
              <a:rPr lang="fi-FI" sz="1200" dirty="0" err="1"/>
              <a:t>highway</a:t>
            </a:r>
            <a:r>
              <a:rPr lang="fi-FI" sz="1200" dirty="0"/>
              <a:t>", Mikael Hansen. Kuva: </a:t>
            </a:r>
            <a:r>
              <a:rPr lang="fi-FI" sz="1200" dirty="0" err="1"/>
              <a:t>sownsow.com.au</a:t>
            </a:r>
            <a:endParaRPr lang="fi-FI" sz="1200" dirty="0"/>
          </a:p>
          <a:p>
            <a:r>
              <a:rPr lang="fi-FI" sz="1200" dirty="0"/>
              <a:t>http://www.strata.fi/uploads/1/3/6/2/13625291/5567834_orig.jpg</a:t>
            </a:r>
          </a:p>
        </p:txBody>
      </p:sp>
      <p:pic>
        <p:nvPicPr>
          <p:cNvPr id="38914" name="Picture 2" descr="http://www.strata.fi/uploads/1/3/6/2/13625291/5567834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9" y="0"/>
            <a:ext cx="9422435" cy="6383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4.bp.blogspot.com/-eBNLm_69xCg/TaKxpuLhffI/AAAAAAAAAF8/tTEt4DWymns/s1600/TUR_GIFT_MAIN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63488"/>
            <a:ext cx="9144000" cy="7418071"/>
          </a:xfrm>
          <a:prstGeom prst="rect">
            <a:avLst/>
          </a:prstGeom>
          <a:noFill/>
        </p:spPr>
      </p:pic>
      <p:sp>
        <p:nvSpPr>
          <p:cNvPr id="3" name="Suorakulmio 2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The Gift 2007, Cappadocia, Turkey </a:t>
            </a:r>
          </a:p>
          <a:p>
            <a:r>
              <a:rPr lang="fi-FI" sz="1200" dirty="0"/>
              <a:t>http://4.bp.blogspot.com/-eBNLm_69xCg/TaKxpuLhffI/AAAAAAAAAF8/tTEt4DWymns/s1600/TUR_GIFT_MAIN-01.jpg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kehys 1"/>
          <p:cNvSpPr txBox="1"/>
          <p:nvPr/>
        </p:nvSpPr>
        <p:spPr>
          <a:xfrm>
            <a:off x="251520" y="44624"/>
            <a:ext cx="6192688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  <a:p>
            <a:r>
              <a:rPr lang="fi-FI" sz="3600" dirty="0">
                <a:solidFill>
                  <a:srgbClr val="00B0F0"/>
                </a:solidFill>
                <a:latin typeface="AR CHRISTY" pitchFamily="2" charset="0"/>
              </a:rPr>
              <a:t>TILATAIDE</a:t>
            </a:r>
          </a:p>
          <a:p>
            <a:endParaRPr lang="fi-FI" dirty="0"/>
          </a:p>
          <a:p>
            <a:pPr>
              <a:buFont typeface="Arial" pitchFamily="34" charset="0"/>
              <a:buChar char="•"/>
            </a:pPr>
            <a:r>
              <a:rPr lang="fi-FI" dirty="0"/>
              <a:t>  nimensä mukaisesti tiettyyn tilaan tehtyä taidetta -&gt;</a:t>
            </a:r>
            <a:br>
              <a:rPr lang="fi-FI" dirty="0"/>
            </a:br>
            <a:r>
              <a:rPr lang="fi-FI" dirty="0"/>
              <a:t>    teos ja sitä ympäröivä  tila muodostavat kokonaisuuden</a:t>
            </a:r>
          </a:p>
          <a:p>
            <a:endParaRPr lang="fi-FI" dirty="0"/>
          </a:p>
          <a:p>
            <a:pPr>
              <a:buFont typeface="Arial" pitchFamily="34" charset="0"/>
              <a:buChar char="•"/>
            </a:pPr>
            <a:r>
              <a:rPr lang="fi-FI" dirty="0"/>
              <a:t>  tilataiteessa olennaista on, että katsoja voi astua  taiteilijan     </a:t>
            </a:r>
            <a:br>
              <a:rPr lang="fi-FI" dirty="0"/>
            </a:br>
            <a:r>
              <a:rPr lang="fi-FI" dirty="0"/>
              <a:t>    luomaan tilaan</a:t>
            </a:r>
          </a:p>
          <a:p>
            <a:endParaRPr lang="fi-FI" dirty="0"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i-FI" dirty="0"/>
              <a:t> tilataiteen ja ympäristötaiteen ero on siinä, että tilataidetta </a:t>
            </a:r>
            <a:br>
              <a:rPr lang="fi-FI" dirty="0"/>
            </a:br>
            <a:r>
              <a:rPr lang="fi-FI" dirty="0"/>
              <a:t>   voi olla rajatuissa, rakennetuissa ympäristöissä, rakennusten </a:t>
            </a:r>
            <a:br>
              <a:rPr lang="fi-FI" dirty="0"/>
            </a:br>
            <a:r>
              <a:rPr lang="fi-FI" dirty="0"/>
              <a:t>   sisällä tai ulkopuolella, kun taas ympäristötaide ottaa </a:t>
            </a:r>
            <a:br>
              <a:rPr lang="fi-FI" dirty="0"/>
            </a:br>
            <a:r>
              <a:rPr lang="fi-FI" dirty="0"/>
              <a:t>   kokonaisvaltaisempaa suhdetta luontoon tai ihmisen luomaan </a:t>
            </a:r>
            <a:br>
              <a:rPr lang="fi-FI" dirty="0"/>
            </a:br>
            <a:r>
              <a:rPr lang="fi-FI" dirty="0"/>
              <a:t>   ympäristöön</a:t>
            </a:r>
          </a:p>
          <a:p>
            <a:pPr>
              <a:buFont typeface="Arial" pitchFamily="34" charset="0"/>
              <a:buChar char="•"/>
            </a:pPr>
            <a:endParaRPr lang="fi-FI" dirty="0"/>
          </a:p>
          <a:p>
            <a:pPr>
              <a:buFont typeface="Arial" pitchFamily="34" charset="0"/>
              <a:buChar char="•"/>
            </a:pPr>
            <a:r>
              <a:rPr lang="fi-FI" dirty="0"/>
              <a:t> Suomessa tila- ja ympäristötaide vakiintui osaksi nykytaidetta </a:t>
            </a:r>
            <a:br>
              <a:rPr lang="fi-FI" dirty="0"/>
            </a:br>
            <a:r>
              <a:rPr lang="fi-FI" dirty="0"/>
              <a:t>   1980-luvulta alkaen</a:t>
            </a:r>
          </a:p>
          <a:p>
            <a:pPr>
              <a:buFont typeface="Arial" pitchFamily="34" charset="0"/>
              <a:buChar char="•"/>
            </a:pPr>
            <a:endParaRPr lang="fi-FI" dirty="0"/>
          </a:p>
          <a:p>
            <a:pPr>
              <a:buFont typeface="Arial" pitchFamily="34" charset="0"/>
              <a:buChar char="•"/>
            </a:pPr>
            <a:endParaRPr lang="fi-FI" dirty="0"/>
          </a:p>
          <a:p>
            <a:endParaRPr lang="fi-FI" sz="1200" dirty="0"/>
          </a:p>
          <a:p>
            <a:endParaRPr lang="fi-FI" sz="1200" dirty="0"/>
          </a:p>
          <a:p>
            <a:endParaRPr lang="fi-FI" sz="1200" dirty="0"/>
          </a:p>
          <a:p>
            <a:endParaRPr lang="fi-FI" sz="1200" dirty="0"/>
          </a:p>
          <a:p>
            <a:pPr algn="r"/>
            <a:r>
              <a:rPr lang="fi-FI" sz="1200" dirty="0"/>
              <a:t>Kaarina Kaikkonen</a:t>
            </a:r>
          </a:p>
          <a:p>
            <a:pPr algn="r"/>
            <a:r>
              <a:rPr lang="fi-FI" sz="1200" dirty="0"/>
              <a:t>http://kaarinakaikkonen.com/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kumimoji="0" lang="fi-FI" i="0" u="none" strike="noStrike" cap="none" normalizeH="0" baseline="0" dirty="0">
              <a:ln>
                <a:noFill/>
              </a:ln>
              <a:effectLst/>
              <a:cs typeface="Arial" pitchFamily="34" charset="0"/>
            </a:endParaRPr>
          </a:p>
          <a:p>
            <a:endParaRPr lang="fi-FI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2725" y="0"/>
            <a:ext cx="2581275" cy="713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0" y="635171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/>
              <a:t>Valon paino 2016, Kaarina Kaikkonen</a:t>
            </a:r>
            <a:br>
              <a:rPr lang="fi-FI" sz="1200" dirty="0"/>
            </a:br>
            <a:r>
              <a:rPr lang="fi-FI" sz="1200" dirty="0"/>
              <a:t>Kuva: Kansallisgalleria / Jenni Nurminen http://www.ateneum.fi/nayttelyt/kaarina-kaikkonen/</a:t>
            </a: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396536" cy="635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3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71992" cy="6381328"/>
          </a:xfrm>
          <a:prstGeom prst="rect">
            <a:avLst/>
          </a:prstGeom>
          <a:noFill/>
        </p:spPr>
      </p:pic>
      <p:sp>
        <p:nvSpPr>
          <p:cNvPr id="3" name="Suorakulmio 2"/>
          <p:cNvSpPr/>
          <p:nvPr/>
        </p:nvSpPr>
        <p:spPr>
          <a:xfrm>
            <a:off x="0" y="6381328"/>
            <a:ext cx="65162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/>
              <a:t>Kaarina Kaikkonen</a:t>
            </a:r>
          </a:p>
          <a:p>
            <a:r>
              <a:rPr lang="fi-FI" sz="1200" dirty="0"/>
              <a:t>http://kaarinakaikkonen.com/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chawedrosin.files.wordpress.com/2010/06/shad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6024" y="0"/>
            <a:ext cx="9396536" cy="6431408"/>
          </a:xfrm>
          <a:prstGeom prst="rect">
            <a:avLst/>
          </a:prstGeom>
          <a:noFill/>
        </p:spPr>
      </p:pic>
      <p:sp>
        <p:nvSpPr>
          <p:cNvPr id="3" name="Suorakulmio 2"/>
          <p:cNvSpPr/>
          <p:nvPr/>
        </p:nvSpPr>
        <p:spPr>
          <a:xfrm>
            <a:off x="0" y="639633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sz="1200" dirty="0"/>
              <a:t>Kaarina Kaikkonen, Tampere</a:t>
            </a:r>
          </a:p>
          <a:p>
            <a:r>
              <a:rPr lang="fi-FI" sz="1200" dirty="0"/>
              <a:t>https://chawedrosin.files.wordpress.com/2010/06/shadow.jpg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iinavainio.fi/kyynele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253" y="461665"/>
            <a:ext cx="9162253" cy="4581128"/>
          </a:xfrm>
          <a:prstGeom prst="rect">
            <a:avLst/>
          </a:prstGeom>
          <a:noFill/>
        </p:spPr>
      </p:pic>
      <p:sp>
        <p:nvSpPr>
          <p:cNvPr id="4" name="Tekstikehys 3"/>
          <p:cNvSpPr txBox="1"/>
          <p:nvPr/>
        </p:nvSpPr>
        <p:spPr>
          <a:xfrm>
            <a:off x="72008" y="5085184"/>
            <a:ext cx="882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Kyyneleet 2009, Tiina Vainio, Aurajoen ranta</a:t>
            </a:r>
          </a:p>
          <a:p>
            <a:r>
              <a:rPr lang="fi-FI" sz="1200" dirty="0"/>
              <a:t>http://tiinavainio.fi/kyyneleet.jpg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>
            <a:off x="0" y="6396335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>
                <a:latin typeface="Calibri" pitchFamily="34" charset="0"/>
              </a:rPr>
              <a:t>Reijo Kela, Hiljainen kansa, 1994, Suomussalmi</a:t>
            </a:r>
          </a:p>
          <a:p>
            <a:r>
              <a:rPr lang="fi-FI" sz="1200" dirty="0">
                <a:latin typeface="Calibri" pitchFamily="34" charset="0"/>
              </a:rPr>
              <a:t>http://www.reijoheikkinen.fi/wp-content/uploads/2015/07/Hossan-V%C3%A4rikallion-reissu-22.5.2010-011-710x300.jpg</a:t>
            </a:r>
          </a:p>
        </p:txBody>
      </p:sp>
      <p:pic>
        <p:nvPicPr>
          <p:cNvPr id="32770" name="Picture 2" descr="http://www.reijoheikkinen.fi/wp-content/uploads/2015/07/Hossan-V%C3%A4rikallion-reissu-22.5.2010-011-71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36712" y="0"/>
            <a:ext cx="15049670" cy="6359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kehys 1"/>
          <p:cNvSpPr txBox="1"/>
          <p:nvPr/>
        </p:nvSpPr>
        <p:spPr>
          <a:xfrm>
            <a:off x="-36512" y="64533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 err="1"/>
              <a:t>Pitsinussi</a:t>
            </a:r>
            <a:r>
              <a:rPr lang="fi-FI" sz="1200" dirty="0"/>
              <a:t> 2008, Virpi Vesanen-Laukkanen</a:t>
            </a:r>
            <a:endParaRPr lang="en-US" sz="1200" dirty="0"/>
          </a:p>
          <a:p>
            <a:r>
              <a:rPr lang="en-US" sz="1200" dirty="0"/>
              <a:t>http://www.fiberartsweden.nu/content/points-departure-stockholm#</a:t>
            </a:r>
            <a:endParaRPr lang="fi-FI" sz="1200" dirty="0"/>
          </a:p>
        </p:txBody>
      </p:sp>
      <p:pic>
        <p:nvPicPr>
          <p:cNvPr id="3" name="Picture 2" descr="http://www.fiberartsweden.nu/sites/default/files/104/buss_interi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8604448" cy="6453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www.skr.fi/sites/default/files/tiedostot/pikkupaa01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6713220"/>
          </a:xfrm>
          <a:prstGeom prst="rect">
            <a:avLst/>
          </a:prstGeom>
          <a:noFill/>
        </p:spPr>
      </p:pic>
      <p:sp>
        <p:nvSpPr>
          <p:cNvPr id="3" name="Suorakulmio 2"/>
          <p:cNvSpPr/>
          <p:nvPr/>
        </p:nvSpPr>
        <p:spPr>
          <a:xfrm>
            <a:off x="0" y="6525344"/>
            <a:ext cx="86409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>
                <a:latin typeface="Calibri" pitchFamily="34" charset="0"/>
              </a:rPr>
              <a:t>Hilla 2014, Jussi </a:t>
            </a:r>
            <a:r>
              <a:rPr lang="fi-FI" sz="1200" dirty="0" err="1">
                <a:latin typeface="Calibri" pitchFamily="34" charset="0"/>
              </a:rPr>
              <a:t>Goman</a:t>
            </a:r>
            <a:r>
              <a:rPr lang="fi-FI" sz="1200" dirty="0">
                <a:latin typeface="Calibri" pitchFamily="34" charset="0"/>
              </a:rPr>
              <a:t> , </a:t>
            </a:r>
            <a:r>
              <a:rPr lang="fi-FI" sz="1200" dirty="0" err="1">
                <a:latin typeface="Calibri" pitchFamily="34" charset="0"/>
              </a:rPr>
              <a:t>Pikku-Paavalin</a:t>
            </a:r>
            <a:r>
              <a:rPr lang="fi-FI" sz="1200" dirty="0">
                <a:latin typeface="Calibri" pitchFamily="34" charset="0"/>
              </a:rPr>
              <a:t> päiväkoti, Pudasjärvi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invaasio_iso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40968"/>
            <a:ext cx="4950041" cy="3717032"/>
          </a:xfrm>
          <a:prstGeom prst="rect">
            <a:avLst/>
          </a:prstGeom>
          <a:noFill/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555163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10" name="Picture 6" descr="invaasio_iso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238750" cy="2266950"/>
          </a:xfrm>
          <a:prstGeom prst="rect">
            <a:avLst/>
          </a:prstGeom>
          <a:noFill/>
        </p:spPr>
      </p:pic>
      <p:sp>
        <p:nvSpPr>
          <p:cNvPr id="7" name="Suorakulmio 6"/>
          <p:cNvSpPr/>
          <p:nvPr/>
        </p:nvSpPr>
        <p:spPr>
          <a:xfrm>
            <a:off x="5040560" y="30689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sz="1200" dirty="0"/>
              <a:t>Invaasio / </a:t>
            </a:r>
            <a:r>
              <a:rPr lang="fi-FI" sz="1200" dirty="0" err="1"/>
              <a:t>Invasion</a:t>
            </a:r>
            <a:r>
              <a:rPr lang="fi-FI" sz="1200" dirty="0"/>
              <a:t> 2008, Kaija Kiuru (käävät, kipsi)</a:t>
            </a:r>
            <a:br>
              <a:rPr lang="fi-FI" sz="1200" dirty="0"/>
            </a:br>
            <a:r>
              <a:rPr lang="fi-FI" sz="1200" dirty="0"/>
              <a:t>kuvat :Jukka Tarkiainen, Petteri Putkinen</a:t>
            </a:r>
          </a:p>
          <a:p>
            <a:r>
              <a:rPr lang="fi-FI" sz="1200" dirty="0"/>
              <a:t>http://www.kaijakiuru.net/19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teltta_i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12560" cy="6396724"/>
          </a:xfrm>
          <a:prstGeom prst="rect">
            <a:avLst/>
          </a:prstGeom>
          <a:noFill/>
        </p:spPr>
      </p:pic>
      <p:sp>
        <p:nvSpPr>
          <p:cNvPr id="3" name="Suorakulmio 2"/>
          <p:cNvSpPr/>
          <p:nvPr/>
        </p:nvSpPr>
        <p:spPr>
          <a:xfrm>
            <a:off x="0" y="6423719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/>
              <a:t>Teltta / Tent,2002, Kaija Kiuru (käsin virkatut pitsiliinat, rauta) Aineen taidemuseon kokoelma</a:t>
            </a:r>
          </a:p>
          <a:p>
            <a:r>
              <a:rPr lang="fi-FI" sz="1200" dirty="0"/>
              <a:t>http://www.kaijakiuru.net/15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251520" y="332656"/>
            <a:ext cx="40324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3600" dirty="0">
                <a:solidFill>
                  <a:srgbClr val="00B0F0"/>
                </a:solidFill>
                <a:latin typeface="AR CHRISTY" pitchFamily="2" charset="0"/>
              </a:rPr>
              <a:t>YHTEISÖTAIDE</a:t>
            </a:r>
          </a:p>
          <a:p>
            <a:endParaRPr lang="fi-FI" dirty="0"/>
          </a:p>
          <a:p>
            <a:pPr>
              <a:buFont typeface="Arial" pitchFamily="34" charset="0"/>
              <a:buChar char="•"/>
            </a:pPr>
            <a:r>
              <a:rPr lang="fi-FI" dirty="0"/>
              <a:t> tarkoitetaan laajasti ottaen kaikkia </a:t>
            </a:r>
            <a:br>
              <a:rPr lang="fi-FI" dirty="0"/>
            </a:br>
            <a:r>
              <a:rPr lang="fi-FI" dirty="0"/>
              <a:t>  prosesseja, joissa innostetaan jokin </a:t>
            </a:r>
            <a:br>
              <a:rPr lang="fi-FI" dirty="0"/>
            </a:br>
            <a:r>
              <a:rPr lang="fi-FI" dirty="0"/>
              <a:t>  ryhmä yhteiseen luovaan toimintaan </a:t>
            </a:r>
            <a:br>
              <a:rPr lang="fi-FI" dirty="0"/>
            </a:br>
            <a:endParaRPr lang="fi-FI" dirty="0"/>
          </a:p>
          <a:p>
            <a:pPr>
              <a:buFont typeface="Arial" pitchFamily="34" charset="0"/>
              <a:buChar char="•"/>
            </a:pPr>
            <a:r>
              <a:rPr lang="fi-FI" dirty="0"/>
              <a:t> toiminnan lähtökohtana on usein </a:t>
            </a:r>
            <a:br>
              <a:rPr lang="fi-FI" dirty="0"/>
            </a:br>
            <a:r>
              <a:rPr lang="fi-FI" dirty="0"/>
              <a:t>  yhteisön oma ympäristö</a:t>
            </a:r>
            <a:br>
              <a:rPr lang="fi-FI" dirty="0"/>
            </a:br>
            <a:endParaRPr lang="fi-FI" dirty="0"/>
          </a:p>
          <a:p>
            <a:pPr>
              <a:buFont typeface="Arial" pitchFamily="34" charset="0"/>
              <a:buChar char="•"/>
            </a:pPr>
            <a:r>
              <a:rPr lang="fi-FI" dirty="0"/>
              <a:t> ryhmän kanssa työskentelee yhteistyössä joko yksittäinen taiteilija, taiteilijaryhmä tai taideorganisaatio</a:t>
            </a:r>
          </a:p>
          <a:p>
            <a:pPr>
              <a:buFont typeface="Arial" pitchFamily="34" charset="0"/>
              <a:buChar char="•"/>
            </a:pPr>
            <a:endParaRPr lang="fi-FI" dirty="0"/>
          </a:p>
          <a:p>
            <a:pPr fontAlgn="base">
              <a:buFont typeface="Arial" pitchFamily="34" charset="0"/>
              <a:buChar char="•"/>
            </a:pPr>
            <a:r>
              <a:rPr lang="fi-FI" dirty="0"/>
              <a:t> tehdään usein museoiden ja </a:t>
            </a:r>
            <a:br>
              <a:rPr lang="fi-FI" dirty="0"/>
            </a:br>
            <a:r>
              <a:rPr lang="fi-FI" dirty="0"/>
              <a:t>  gallerioiden ulkopuolella, taide tuodaan </a:t>
            </a:r>
            <a:br>
              <a:rPr lang="fi-FI" dirty="0"/>
            </a:br>
            <a:r>
              <a:rPr lang="fi-FI" dirty="0"/>
              <a:t>  osaksi jokapäiväistä elämää ja </a:t>
            </a:r>
            <a:br>
              <a:rPr lang="fi-FI" dirty="0"/>
            </a:br>
            <a:r>
              <a:rPr lang="fi-FI" dirty="0"/>
              <a:t>  ympäristöä</a:t>
            </a:r>
          </a:p>
          <a:p>
            <a:pPr fontAlgn="base">
              <a:buFontTx/>
              <a:buChar char="-"/>
            </a:pPr>
            <a:endParaRPr lang="fi-FI" dirty="0"/>
          </a:p>
        </p:txBody>
      </p:sp>
      <p:pic>
        <p:nvPicPr>
          <p:cNvPr id="3" name="Picture 2" descr="http://www.waria.fi/wp-content/gallery/walk-of-future/walk-of-future-09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</p:spPr>
      </p:pic>
      <p:sp>
        <p:nvSpPr>
          <p:cNvPr id="4" name="Suorakulmio 3"/>
          <p:cNvSpPr/>
          <p:nvPr/>
        </p:nvSpPr>
        <p:spPr>
          <a:xfrm>
            <a:off x="323528" y="5733256"/>
            <a:ext cx="41044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fi-FI" sz="1200" dirty="0" err="1">
                <a:latin typeface="Calibri" pitchFamily="34" charset="0"/>
              </a:rPr>
              <a:t>Walk</a:t>
            </a:r>
            <a:r>
              <a:rPr lang="fi-FI" sz="1200" dirty="0">
                <a:latin typeface="Calibri" pitchFamily="34" charset="0"/>
              </a:rPr>
              <a:t> of </a:t>
            </a:r>
            <a:r>
              <a:rPr lang="fi-FI" sz="1200" dirty="0" err="1">
                <a:latin typeface="Calibri" pitchFamily="34" charset="0"/>
              </a:rPr>
              <a:t>Future</a:t>
            </a:r>
            <a:r>
              <a:rPr lang="fi-FI" sz="1200" dirty="0">
                <a:latin typeface="Calibri" pitchFamily="34" charset="0"/>
              </a:rPr>
              <a:t> katu- ja yhteisötaideteos 2012, Oulu</a:t>
            </a:r>
          </a:p>
          <a:p>
            <a:pPr fontAlgn="base"/>
            <a:endParaRPr lang="fi-FI" sz="1200" dirty="0">
              <a:latin typeface="Calibri" pitchFamily="34" charset="0"/>
            </a:endParaRPr>
          </a:p>
          <a:p>
            <a:pPr fontAlgn="base"/>
            <a:r>
              <a:rPr lang="fi-FI" sz="1200" dirty="0">
                <a:latin typeface="Calibri" pitchFamily="34" charset="0"/>
              </a:rPr>
              <a:t>Teokseen osallistui pääasiassa nuoria uuden Oulun alueelta mutta mukaan pääsivät myös vähän vanhemmat nuoret, turistit ja lapset.</a:t>
            </a:r>
            <a:endParaRPr lang="fi-FI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/>
        </p:nvSpPr>
        <p:spPr>
          <a:xfrm>
            <a:off x="0" y="566124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>
                <a:latin typeface="Calibri" pitchFamily="34" charset="0"/>
              </a:rPr>
              <a:t>Toisissa tiloissa –esitystaideryhmän </a:t>
            </a:r>
            <a:r>
              <a:rPr lang="fi-FI" sz="1200" i="1" dirty="0">
                <a:latin typeface="Calibri" pitchFamily="34" charset="0"/>
              </a:rPr>
              <a:t>Porosafari</a:t>
            </a:r>
            <a:r>
              <a:rPr lang="fi-FI" sz="1200" dirty="0">
                <a:latin typeface="Calibri" pitchFamily="34" charset="0"/>
              </a:rPr>
              <a:t> järjestettiin 9.10.2011 Itä-Helsingissä Kontulan ympäristössä ja se kesti 5 tuntia. Vaellukseen osallistui 27 henkilöä ja sitä todistivat satunnaiset ohikulkijat ja ympäristön asukkaat. Tapahtumaa edelsi</a:t>
            </a:r>
            <a:r>
              <a:rPr lang="fi-FI" sz="1200" i="1" dirty="0">
                <a:latin typeface="Calibri" pitchFamily="34" charset="0"/>
              </a:rPr>
              <a:t> Porokoulutus</a:t>
            </a:r>
            <a:r>
              <a:rPr lang="fi-FI" sz="1200" dirty="0">
                <a:latin typeface="Calibri" pitchFamily="34" charset="0"/>
              </a:rPr>
              <a:t>, jossa osallistujille jaettiin porotietoutta ja sovittiin vaelluksen säännöistä. Tapahtumaa täydensi </a:t>
            </a:r>
            <a:r>
              <a:rPr lang="fi-FI" sz="1200" i="1" dirty="0">
                <a:latin typeface="Calibri" pitchFamily="34" charset="0"/>
              </a:rPr>
              <a:t>Poroerotus</a:t>
            </a:r>
            <a:r>
              <a:rPr lang="fi-FI" sz="1200" dirty="0">
                <a:latin typeface="Calibri" pitchFamily="34" charset="0"/>
              </a:rPr>
              <a:t>, jossa vaelluksen osallistujat kävivät läpi kokemustaan.  </a:t>
            </a:r>
          </a:p>
          <a:p>
            <a:r>
              <a:rPr lang="fi-FI" sz="1200" dirty="0">
                <a:latin typeface="Calibri" pitchFamily="34" charset="0"/>
              </a:rPr>
              <a:t>Kuva: Jaakko </a:t>
            </a:r>
            <a:r>
              <a:rPr lang="fi-FI" sz="1200" dirty="0" err="1">
                <a:latin typeface="Calibri" pitchFamily="34" charset="0"/>
              </a:rPr>
              <a:t>Ruuska</a:t>
            </a:r>
            <a:r>
              <a:rPr lang="fi-FI" sz="1200" dirty="0">
                <a:latin typeface="Calibri" pitchFamily="34" charset="0"/>
              </a:rPr>
              <a:t> </a:t>
            </a:r>
          </a:p>
          <a:p>
            <a:r>
              <a:rPr lang="fi-FI" sz="1200" dirty="0">
                <a:latin typeface="Calibri" pitchFamily="34" charset="0"/>
              </a:rPr>
              <a:t>http://toisissatiloissa.net/wp-content/uploads/2013/11/PS_Jaakko_Ruuska.jpg</a:t>
            </a:r>
          </a:p>
        </p:txBody>
      </p:sp>
      <p:pic>
        <p:nvPicPr>
          <p:cNvPr id="40962" name="Picture 2" descr="http://toisissatiloissa.net/wp-content/uploads/2013/11/PS_Jaakko_Ruus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27384"/>
            <a:ext cx="14267089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-36512" y="610607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/>
              <a:t>Art</a:t>
            </a:r>
            <a:r>
              <a:rPr lang="fi-FI" sz="1200" dirty="0"/>
              <a:t> Notes – yhteisötaidetta erityisyyden voimin Paimiossa</a:t>
            </a:r>
          </a:p>
          <a:p>
            <a:r>
              <a:rPr lang="fi-FI" sz="1200" dirty="0"/>
              <a:t>14 työväenopiston opiskelijaa, joista puolet tulee erityistä tukea tarvitsevien taideryhmistä ja puolet opiston muista taideryhmistä. </a:t>
            </a:r>
          </a:p>
          <a:p>
            <a:r>
              <a:rPr lang="fi-FI" sz="1200" dirty="0"/>
              <a:t>http://taikusydan.turkuamk.fi/2016/12/13/art-notes-yhteisotaidetta-erityisyyden-voimin-paimiossa/</a:t>
            </a:r>
          </a:p>
          <a:p>
            <a:endParaRPr lang="fi-FI" b="1" dirty="0"/>
          </a:p>
        </p:txBody>
      </p:sp>
      <p:pic>
        <p:nvPicPr>
          <p:cNvPr id="49154" name="Picture 2" descr="Taideryhmäläiset työssään. Luonnos seinämosaiikiksi syntyi spontaanisti yhteisen työskentelyn pohjalta. Kuva: Sinikka Mäki-Lertola.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9942" cy="6093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www.environmentalart.net/taiteilijat/hakuri_uimarit%20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20688" y="0"/>
            <a:ext cx="11211249" cy="6309320"/>
          </a:xfrm>
          <a:prstGeom prst="rect">
            <a:avLst/>
          </a:prstGeom>
          <a:noFill/>
        </p:spPr>
      </p:pic>
      <p:sp>
        <p:nvSpPr>
          <p:cNvPr id="3" name="Tekstikehys 2"/>
          <p:cNvSpPr txBox="1"/>
          <p:nvPr/>
        </p:nvSpPr>
        <p:spPr>
          <a:xfrm>
            <a:off x="0" y="6351711"/>
            <a:ext cx="8820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Uimarit 2014, Markku </a:t>
            </a:r>
            <a:r>
              <a:rPr lang="fi-FI" sz="1200" dirty="0" err="1"/>
              <a:t>Hakuri</a:t>
            </a:r>
            <a:r>
              <a:rPr lang="fi-FI" sz="1200" dirty="0"/>
              <a:t>, </a:t>
            </a:r>
          </a:p>
          <a:p>
            <a:r>
              <a:rPr lang="fi-FI" sz="1200" dirty="0"/>
              <a:t>http://www.environmentalart.net/taiteilijat/hakuri_uimarit%202014.jpg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0" y="6157753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 err="1">
                <a:latin typeface="Calibri" pitchFamily="34" charset="0"/>
              </a:rPr>
              <a:t>Fifth</a:t>
            </a:r>
            <a:r>
              <a:rPr lang="fi-FI" sz="1200" dirty="0">
                <a:latin typeface="Calibri" pitchFamily="34" charset="0"/>
              </a:rPr>
              <a:t> Wall – Viides seinä 2013, Saara-Maria Kariranta ja Pekka Niittyvirta</a:t>
            </a:r>
          </a:p>
          <a:p>
            <a:r>
              <a:rPr lang="fi-FI" sz="1200" dirty="0">
                <a:latin typeface="Calibri" pitchFamily="34" charset="0"/>
              </a:rPr>
              <a:t>Ääni-installaatio, Hyrynsalmi: Kaiuttimet välittivät suota ympäröivään ikimetsään eduskunnan 65. täysistuntoa, joka pidettiin 6.6.2013.</a:t>
            </a:r>
          </a:p>
          <a:p>
            <a:r>
              <a:rPr lang="fi-FI" sz="1200" dirty="0">
                <a:latin typeface="Calibri" pitchFamily="34" charset="0"/>
                <a:hlinkClick r:id="rId2"/>
              </a:rPr>
              <a:t>http://www.suomenluonto.fi/wp-content/uploads/2014/03/aani.jpg</a:t>
            </a:r>
            <a:endParaRPr lang="fi-FI" sz="1200" dirty="0">
              <a:latin typeface="Calibri" pitchFamily="34" charset="0"/>
            </a:endParaRPr>
          </a:p>
          <a:p>
            <a:endParaRPr lang="fi-FI" sz="1200" dirty="0">
              <a:latin typeface="Calibri" pitchFamily="34" charset="0"/>
            </a:endParaRPr>
          </a:p>
          <a:p>
            <a:endParaRPr lang="fi-FI" sz="1200" dirty="0"/>
          </a:p>
        </p:txBody>
      </p:sp>
      <p:pic>
        <p:nvPicPr>
          <p:cNvPr id="41986" name="Picture 2" descr="http://www.suomenluonto.fi/wp-content/uploads/2014/03/aa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0860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/>
        </p:nvSpPr>
        <p:spPr>
          <a:xfrm>
            <a:off x="-36512" y="6381328"/>
            <a:ext cx="8784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200" dirty="0">
                <a:latin typeface="Calibri" pitchFamily="34" charset="0"/>
              </a:rPr>
              <a:t>Me olemme maailma 2012, Teemu </a:t>
            </a:r>
            <a:r>
              <a:rPr lang="fi-FI" sz="1200" dirty="0" err="1">
                <a:latin typeface="Calibri" pitchFamily="34" charset="0"/>
              </a:rPr>
              <a:t>Saukkonen,Tampere</a:t>
            </a:r>
            <a:endParaRPr lang="fi-FI" sz="1200" dirty="0">
              <a:latin typeface="Calibri" pitchFamily="34" charset="0"/>
            </a:endParaRPr>
          </a:p>
          <a:p>
            <a:r>
              <a:rPr lang="fi-FI" sz="1200" dirty="0">
                <a:latin typeface="Calibri" pitchFamily="34" charset="0"/>
              </a:rPr>
              <a:t>http://2.bp.blogspot.com/-jb2ZdFMryew/VZvGsG3RGNI/AAAAAAAAC1Q/Kj9i0nplubg/s1600/IMG_0283.JPG</a:t>
            </a:r>
          </a:p>
        </p:txBody>
      </p:sp>
      <p:pic>
        <p:nvPicPr>
          <p:cNvPr id="38914" name="Picture 2" descr="http://2.bp.blogspot.com/-jb2ZdFMryew/VZvGsG3RGNI/AAAAAAAAC1Q/Kj9i0nplubg/s1600/IMG_02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9432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/>
        </p:nvSpPr>
        <p:spPr>
          <a:xfrm>
            <a:off x="0" y="635171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fi-FI" sz="1200" dirty="0">
                <a:latin typeface="Calibri" pitchFamily="34" charset="0"/>
              </a:rPr>
              <a:t>Puutarhurin taivas 2014,  Pekka Jylhä, Jyväskylä</a:t>
            </a:r>
          </a:p>
          <a:p>
            <a:pPr fontAlgn="base"/>
            <a:r>
              <a:rPr lang="fi-FI" sz="1200" dirty="0">
                <a:latin typeface="Calibri" pitchFamily="34" charset="0"/>
              </a:rPr>
              <a:t>http://cdn.ksml.fi/incoming/hd1ung-1246453.jpg/ALTERNATES/FREE_1140/1246453.jpg</a:t>
            </a:r>
          </a:p>
        </p:txBody>
      </p:sp>
      <p:pic>
        <p:nvPicPr>
          <p:cNvPr id="37890" name="Picture 2" descr="http://cdn.ksml.fi/incoming/hd1ung-1246453.jpg/ALTERNATES/FREE_1140/12464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0225" cy="6276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kehys 1"/>
          <p:cNvSpPr txBox="1"/>
          <p:nvPr/>
        </p:nvSpPr>
        <p:spPr>
          <a:xfrm>
            <a:off x="0" y="623731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Maailman onnellisin puu 2008, Aino Louhi ja Kaija Papu  (neulegraffiti)</a:t>
            </a:r>
          </a:p>
          <a:p>
            <a:r>
              <a:rPr lang="fi-FI" sz="1200" dirty="0"/>
              <a:t>http://4.bp.blogspot.com/_0NjY9SIB4gY/SY83ZOwK-NI/AAAAAAAABHQ/2bO6Lnj6OTE/s400/OnnellisinpuuA.jpg</a:t>
            </a:r>
          </a:p>
          <a:p>
            <a:r>
              <a:rPr lang="en-US" sz="1200" dirty="0"/>
              <a:t>http://saimg-a.akamaihd.net/saatchi/83979/art/678289/359129-7.jpg</a:t>
            </a:r>
          </a:p>
        </p:txBody>
      </p:sp>
      <p:pic>
        <p:nvPicPr>
          <p:cNvPr id="3" name="Picture 2" descr="http://saimg-a.akamaihd.net/saatchi/83979/art/678289/359129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8412" y="0"/>
            <a:ext cx="4145588" cy="6237312"/>
          </a:xfrm>
          <a:prstGeom prst="rect">
            <a:avLst/>
          </a:prstGeom>
          <a:noFill/>
        </p:spPr>
      </p:pic>
      <p:pic>
        <p:nvPicPr>
          <p:cNvPr id="4" name="Picture 4" descr="http://4.bp.blogspot.com/_0NjY9SIB4gY/SY83ZOwK-NI/AAAAAAAABHQ/2bO6Lnj6OTE/s400/Onnellisinpuu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0"/>
            <a:ext cx="4139952" cy="62254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251520" y="828863"/>
            <a:ext cx="828092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fi-FI" sz="2000" dirty="0"/>
              <a:t>Nykyään ympäristötaiteessa </a:t>
            </a:r>
          </a:p>
          <a:p>
            <a:pPr marL="342900" indent="-342900" algn="ctr"/>
            <a:r>
              <a:rPr lang="fi-FI" sz="2000" dirty="0"/>
              <a:t>erotellaan erilaisia suuntauksia, esim.</a:t>
            </a:r>
          </a:p>
          <a:p>
            <a:pPr marL="342900" indent="-342900" algn="ctr"/>
            <a:endParaRPr lang="fi-FI" sz="2000" dirty="0"/>
          </a:p>
          <a:p>
            <a:pPr marL="800100" lvl="1" indent="-342900" algn="ctr">
              <a:lnSpc>
                <a:spcPct val="150000"/>
              </a:lnSpc>
            </a:pPr>
            <a:r>
              <a:rPr lang="fi-FI" sz="4400" dirty="0">
                <a:solidFill>
                  <a:srgbClr val="00B0F0"/>
                </a:solidFill>
                <a:latin typeface="AR CHRISTY" pitchFamily="2" charset="0"/>
              </a:rPr>
              <a:t>Maataide</a:t>
            </a:r>
          </a:p>
          <a:p>
            <a:pPr marL="800100" lvl="1" indent="-342900" algn="ctr">
              <a:lnSpc>
                <a:spcPct val="150000"/>
              </a:lnSpc>
            </a:pPr>
            <a:r>
              <a:rPr lang="fi-FI" sz="4400" dirty="0">
                <a:solidFill>
                  <a:srgbClr val="00B0F0"/>
                </a:solidFill>
                <a:latin typeface="AR CHRISTY" pitchFamily="2" charset="0"/>
              </a:rPr>
              <a:t>Tilataide </a:t>
            </a:r>
          </a:p>
          <a:p>
            <a:pPr marL="800100" lvl="1" indent="-342900" algn="ctr">
              <a:lnSpc>
                <a:spcPct val="150000"/>
              </a:lnSpc>
            </a:pPr>
            <a:r>
              <a:rPr lang="fi-FI" sz="4400" dirty="0">
                <a:solidFill>
                  <a:srgbClr val="00B0F0"/>
                </a:solidFill>
                <a:latin typeface="AR CHRISTY" pitchFamily="2" charset="0"/>
              </a:rPr>
              <a:t>Yhteisötaide</a:t>
            </a: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sz="200" dirty="0">
              <a:latin typeface="Calibri" pitchFamily="34" charset="0"/>
              <a:cs typeface="Calibri" pitchFamily="34" charset="0"/>
            </a:endParaRPr>
          </a:p>
          <a:p>
            <a:endParaRPr lang="fi-FI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3635896" y="0"/>
            <a:ext cx="5256584" cy="794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i-FI" dirty="0">
              <a:latin typeface="Calibri" pitchFamily="34" charset="0"/>
              <a:cs typeface="Calibri" pitchFamily="34" charset="0"/>
            </a:endParaRPr>
          </a:p>
          <a:p>
            <a:r>
              <a:rPr lang="fi-FI" sz="3600" dirty="0">
                <a:solidFill>
                  <a:srgbClr val="00B0F0"/>
                </a:solidFill>
                <a:latin typeface="AR CHRISTY" pitchFamily="2" charset="0"/>
                <a:cs typeface="Calibri" pitchFamily="34" charset="0"/>
              </a:rPr>
              <a:t>MAATAIDE</a:t>
            </a:r>
          </a:p>
          <a:p>
            <a:pPr lvl="0"/>
            <a:endParaRPr kumimoji="0" lang="fi-FI" b="1" i="0" u="none" strike="noStrike" cap="none" normalizeH="0" baseline="0" dirty="0">
              <a:ln>
                <a:noFill/>
              </a:ln>
              <a:solidFill>
                <a:srgbClr val="252525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 lvl="0">
              <a:buFont typeface="Arial" pitchFamily="34" charset="0"/>
              <a:buChar char="•"/>
            </a:pPr>
            <a:r>
              <a:rPr kumimoji="0" lang="fi-FI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cs typeface="Calibri" pitchFamily="34" charset="0"/>
              </a:rPr>
              <a:t> taiteen muoto, jossa maan kamara tai maisema </a:t>
            </a:r>
            <a:br>
              <a:rPr kumimoji="0" lang="fi-FI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kumimoji="0" lang="fi-FI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cs typeface="Calibri" pitchFamily="34" charset="0"/>
              </a:rPr>
              <a:t>  muunnetaan taideteokseksi</a:t>
            </a:r>
            <a:br>
              <a:rPr kumimoji="0" lang="fi-FI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cs typeface="Calibri" pitchFamily="34" charset="0"/>
              </a:rPr>
            </a:br>
            <a:endParaRPr kumimoji="0" lang="fi-FI" b="0" i="0" u="none" strike="noStrike" cap="none" normalizeH="0" baseline="0" dirty="0">
              <a:ln>
                <a:noFill/>
              </a:ln>
              <a:solidFill>
                <a:srgbClr val="252525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i-FI" dirty="0">
                <a:latin typeface="Calibri" pitchFamily="34" charset="0"/>
                <a:cs typeface="Calibri" pitchFamily="34" charset="0"/>
              </a:rPr>
              <a:t> voi verrata alkuperäiskulttuurien taiteeseen, joiden </a:t>
            </a:r>
            <a:br>
              <a:rPr lang="fi-FI" dirty="0">
                <a:latin typeface="Calibri" pitchFamily="34" charset="0"/>
                <a:cs typeface="Calibri" pitchFamily="34" charset="0"/>
              </a:rPr>
            </a:br>
            <a:r>
              <a:rPr lang="fi-FI" dirty="0">
                <a:latin typeface="Calibri" pitchFamily="34" charset="0"/>
                <a:cs typeface="Calibri" pitchFamily="34" charset="0"/>
              </a:rPr>
              <a:t>  keskiössä on ihmisen ja luonnon välinen suhde </a:t>
            </a:r>
            <a:br>
              <a:rPr lang="fi-FI" dirty="0">
                <a:latin typeface="Calibri" pitchFamily="34" charset="0"/>
                <a:cs typeface="Calibri" pitchFamily="34" charset="0"/>
              </a:rPr>
            </a:br>
            <a:r>
              <a:rPr lang="fi-FI" dirty="0">
                <a:latin typeface="Calibri" pitchFamily="34" charset="0"/>
                <a:cs typeface="Calibri" pitchFamily="34" charset="0"/>
              </a:rPr>
              <a:t>  -&gt; taide ilmentää maisemiin ja paikkoihin liittyviä </a:t>
            </a:r>
            <a:br>
              <a:rPr lang="fi-FI" dirty="0">
                <a:latin typeface="Calibri" pitchFamily="34" charset="0"/>
                <a:cs typeface="Calibri" pitchFamily="34" charset="0"/>
              </a:rPr>
            </a:br>
            <a:r>
              <a:rPr lang="fi-FI" dirty="0">
                <a:latin typeface="Calibri" pitchFamily="34" charset="0"/>
                <a:cs typeface="Calibri" pitchFamily="34" charset="0"/>
              </a:rPr>
              <a:t>       merkityksiä</a:t>
            </a:r>
            <a:br>
              <a:rPr lang="fi-FI" dirty="0">
                <a:latin typeface="Calibri" pitchFamily="34" charset="0"/>
                <a:cs typeface="Calibri" pitchFamily="34" charset="0"/>
              </a:rPr>
            </a:br>
            <a:endParaRPr lang="fi-FI" u="sng" dirty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i-FI" dirty="0">
                <a:latin typeface="Calibri" pitchFamily="34" charset="0"/>
                <a:cs typeface="Calibri" pitchFamily="34" charset="0"/>
              </a:rPr>
              <a:t> käyttää suoraan ja pääasiallisesti luonnon </a:t>
            </a:r>
            <a:br>
              <a:rPr lang="fi-FI" dirty="0">
                <a:latin typeface="Calibri" pitchFamily="34" charset="0"/>
                <a:cs typeface="Calibri" pitchFamily="34" charset="0"/>
              </a:rPr>
            </a:br>
            <a:r>
              <a:rPr lang="fi-FI" dirty="0">
                <a:latin typeface="Calibri" pitchFamily="34" charset="0"/>
                <a:cs typeface="Calibri" pitchFamily="34" charset="0"/>
              </a:rPr>
              <a:t>  materiaaleja muuttamatta niitä raaka-aineiksi,  jotka </a:t>
            </a:r>
            <a:br>
              <a:rPr lang="fi-FI" dirty="0">
                <a:latin typeface="Calibri" pitchFamily="34" charset="0"/>
                <a:cs typeface="Calibri" pitchFamily="34" charset="0"/>
              </a:rPr>
            </a:br>
            <a:r>
              <a:rPr lang="fi-FI" dirty="0">
                <a:latin typeface="Calibri" pitchFamily="34" charset="0"/>
                <a:cs typeface="Calibri" pitchFamily="34" charset="0"/>
              </a:rPr>
              <a:t>  eivät muistuta mitenkään alkuperäistä tilaansa</a:t>
            </a:r>
            <a:br>
              <a:rPr lang="fi-FI" dirty="0">
                <a:latin typeface="Calibri" pitchFamily="34" charset="0"/>
                <a:cs typeface="Calibri" pitchFamily="34" charset="0"/>
              </a:rPr>
            </a:br>
            <a:endParaRPr lang="fi-FI" dirty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kumimoji="0" lang="fi-FI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cs typeface="Calibri" pitchFamily="34" charset="0"/>
              </a:rPr>
              <a:t> käytetään mielellään paikalla jo olevia materiaaleja </a:t>
            </a:r>
            <a:br>
              <a:rPr kumimoji="0" lang="fi-FI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kumimoji="0" lang="fi-FI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cs typeface="Calibri" pitchFamily="34" charset="0"/>
              </a:rPr>
              <a:t>  sen sijaan, että muualla tehty irrallinen taideteos </a:t>
            </a:r>
            <a:br>
              <a:rPr kumimoji="0" lang="fi-FI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cs typeface="Calibri" pitchFamily="34" charset="0"/>
              </a:rPr>
            </a:br>
            <a:r>
              <a:rPr kumimoji="0" lang="fi-FI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cs typeface="Calibri" pitchFamily="34" charset="0"/>
              </a:rPr>
              <a:t>  sijoitettaisiin ulos</a:t>
            </a:r>
          </a:p>
          <a:p>
            <a:pPr>
              <a:buFont typeface="Arial" pitchFamily="34" charset="0"/>
              <a:buChar char="•"/>
            </a:pPr>
            <a:endParaRPr lang="fi-FI" dirty="0">
              <a:solidFill>
                <a:srgbClr val="252525"/>
              </a:solidFill>
              <a:latin typeface="Calibri" pitchFamily="34" charset="0"/>
              <a:cs typeface="Calibri" pitchFamily="34" charset="0"/>
            </a:endParaRPr>
          </a:p>
          <a:p>
            <a:endParaRPr lang="fi-FI" dirty="0">
              <a:solidFill>
                <a:srgbClr val="252525"/>
              </a:solidFill>
              <a:latin typeface="Calibri" pitchFamily="34" charset="0"/>
              <a:cs typeface="Calibri" pitchFamily="34" charset="0"/>
            </a:endParaRPr>
          </a:p>
          <a:p>
            <a:endParaRPr lang="fi-FI" dirty="0">
              <a:solidFill>
                <a:srgbClr val="252525"/>
              </a:solidFill>
              <a:latin typeface="Calibri" pitchFamily="34" charset="0"/>
              <a:cs typeface="Calibri" pitchFamily="34" charset="0"/>
            </a:endParaRPr>
          </a:p>
          <a:p>
            <a:endParaRPr lang="fi-FI" dirty="0">
              <a:solidFill>
                <a:srgbClr val="252525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i-FI" sz="1200" dirty="0">
                <a:solidFill>
                  <a:srgbClr val="252525"/>
                </a:solidFill>
                <a:latin typeface="Calibri" pitchFamily="34" charset="0"/>
                <a:cs typeface="Calibri" pitchFamily="34" charset="0"/>
              </a:rPr>
              <a:t>http://0.lushome.com/wp-content/uploads/2013/01/winter-decorating-backyard-ideas-snow-sculptures-4.jpg</a:t>
            </a:r>
            <a:endParaRPr kumimoji="0" lang="fi-FI" sz="1200" b="0" i="0" u="none" strike="noStrike" cap="none" normalizeH="0" baseline="0" dirty="0">
              <a:ln>
                <a:noFill/>
              </a:ln>
              <a:solidFill>
                <a:srgbClr val="252525"/>
              </a:solidFill>
              <a:effectLst/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fi-FI" dirty="0">
              <a:solidFill>
                <a:srgbClr val="252525"/>
              </a:solidFill>
              <a:cs typeface="Arial" pitchFamily="34" charset="0"/>
            </a:endParaRPr>
          </a:p>
          <a:p>
            <a:pPr fontAlgn="base">
              <a:buFont typeface="Arial" pitchFamily="34" charset="0"/>
              <a:buChar char="•"/>
            </a:pPr>
            <a:endParaRPr lang="fi-FI" dirty="0"/>
          </a:p>
          <a:p>
            <a:pPr>
              <a:buFont typeface="Arial" pitchFamily="34" charset="0"/>
              <a:buChar char="•"/>
            </a:pPr>
            <a:endParaRPr kumimoji="0" lang="fi-FI" b="0" i="0" u="none" strike="noStrike" cap="none" normalizeH="0" baseline="0" dirty="0">
              <a:ln>
                <a:noFill/>
              </a:ln>
              <a:solidFill>
                <a:srgbClr val="252525"/>
              </a:solidFill>
              <a:effectLst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fi-FI" dirty="0"/>
          </a:p>
        </p:txBody>
      </p:sp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419872" cy="689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uli">
  <a:themeElements>
    <a:clrScheme name="Valimo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Moduuli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ul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3343</TotalTime>
  <Words>1101</Words>
  <Application>Microsoft Office PowerPoint</Application>
  <PresentationFormat>Näytössä katseltava diaesitys (4:3)</PresentationFormat>
  <Paragraphs>159</Paragraphs>
  <Slides>27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27</vt:i4>
      </vt:variant>
    </vt:vector>
  </HeadingPairs>
  <TitlesOfParts>
    <vt:vector size="35" baseType="lpstr">
      <vt:lpstr>AR CHRISTY</vt:lpstr>
      <vt:lpstr>Arial</vt:lpstr>
      <vt:lpstr>Calibri</vt:lpstr>
      <vt:lpstr>Corbel</vt:lpstr>
      <vt:lpstr>Wingdings</vt:lpstr>
      <vt:lpstr>Wingdings 2</vt:lpstr>
      <vt:lpstr>Wingdings 3</vt:lpstr>
      <vt:lpstr>Moduuli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Anne-Mari</dc:creator>
  <cp:lastModifiedBy>Siekkinen Anne-Mari</cp:lastModifiedBy>
  <cp:revision>91</cp:revision>
  <dcterms:created xsi:type="dcterms:W3CDTF">2014-12-03T15:04:14Z</dcterms:created>
  <dcterms:modified xsi:type="dcterms:W3CDTF">2026-08-31T10:51:37Z</dcterms:modified>
</cp:coreProperties>
</file>