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3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F1A5EA-2E2B-AC5D-4DC4-D9EE9F8A39D1}"/>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847004B-2279-67D6-362C-4CF9BDA08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1B642E7-75B6-C313-FE9F-77DA58018867}"/>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16E9FE35-FE60-F6E4-F9A8-3D6622307CC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7D50C11-A0AD-9CDC-4F79-2E4F4E69CE21}"/>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32750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4E786B-5FEC-A9DC-4D1E-82FECCB036E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3A81C72-2D9B-6370-340C-6EB0AB0FAB4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BFECE7B-5422-AAC0-7EBA-4839F29E40E8}"/>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ADCF38F4-2005-F592-11AE-9EB5FD0427B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30A525D-9105-93CD-530A-F97B65A7CF2C}"/>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25118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E322B05-4CA2-EB0A-3C98-671392CBC5E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971C3FFD-FD8D-7B68-B275-87D971467AF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6B5BE27-26B8-7C0D-80F7-3B3A401EEC61}"/>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22690883-ACB9-1FDF-94EB-C573755265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65F6F0B-D07E-7DF0-6AFB-94C6E2AE5ECE}"/>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115668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2D139A-BE03-10D6-A363-63F2DD646D0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9B5D1BA-B4D3-8EF8-8B80-37A39E0F96E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6492A04-55B0-9E17-7AA8-F266A3E1B8A8}"/>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262F92B7-B077-F41F-E9DE-85758C3475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2EC328F-460A-9204-DDF0-08C42C7057E2}"/>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60034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0D1CEA-0DD1-1E7D-82A9-A8E96A24361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5FECFC6-DA77-66F9-7A98-520ADCEE21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AAFC9E2-10E6-3AE7-ED92-0442E52DBFA8}"/>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E6B9A065-53ED-F4FC-ADE7-FB322153847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4333B83-DCDA-81C6-3C4C-FDD628AB5D26}"/>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305243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8ECED8-83C6-CFCE-580B-8F8E1DCACF4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1F57BDF-3F74-3F21-CC2D-BDBC9B9F9F48}"/>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39D0EC1-0F80-34DE-B7D2-DB1D6CFE38B8}"/>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452C6181-F78F-ECD8-9E33-A52FC4B797F0}"/>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6" name="Alatunnisteen paikkamerkki 5">
            <a:extLst>
              <a:ext uri="{FF2B5EF4-FFF2-40B4-BE49-F238E27FC236}">
                <a16:creationId xmlns:a16="http://schemas.microsoft.com/office/drawing/2014/main" id="{54C46193-8FCE-CAFF-BDAD-8D16E27584E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52759F2-9893-2DD8-1C78-57C13F854CE3}"/>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426769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C7319C-65D2-C371-2EC7-8DAFE5F62916}"/>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CCAC6A2-A9F6-4E3B-52FA-2EE7621E8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42D1C7C-54BC-A137-3F6D-C0CB73D8E2F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D8C543F-50DE-4213-65B0-0510D8F0DF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1837BBD2-D481-592D-1463-3AC7770DDC96}"/>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6242AFD-D147-55AE-C5E1-1CE14E93F5B1}"/>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8" name="Alatunnisteen paikkamerkki 7">
            <a:extLst>
              <a:ext uri="{FF2B5EF4-FFF2-40B4-BE49-F238E27FC236}">
                <a16:creationId xmlns:a16="http://schemas.microsoft.com/office/drawing/2014/main" id="{6E6F5C11-FB04-9B60-1A36-16607F92F70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3F0161F8-E566-F433-81EE-7F6FA1FA839A}"/>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8335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9EAD54-E8D5-DEF9-6114-1545689FE9D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7D35361C-EAF3-B152-F166-C290ED888033}"/>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4" name="Alatunnisteen paikkamerkki 3">
            <a:extLst>
              <a:ext uri="{FF2B5EF4-FFF2-40B4-BE49-F238E27FC236}">
                <a16:creationId xmlns:a16="http://schemas.microsoft.com/office/drawing/2014/main" id="{FEA78519-1081-3334-96D0-4A1A1E1B5F8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7A50319-1DCA-1F2B-D682-8F38654BC283}"/>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354608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ABCE9C8-F23D-B992-2CF6-161911898F2E}"/>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3" name="Alatunnisteen paikkamerkki 2">
            <a:extLst>
              <a:ext uri="{FF2B5EF4-FFF2-40B4-BE49-F238E27FC236}">
                <a16:creationId xmlns:a16="http://schemas.microsoft.com/office/drawing/2014/main" id="{37BF51B1-BEA9-95FA-ED17-F6A7B628331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C8DD7539-9034-BB95-B96C-BD8FF89C17BD}"/>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73558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01D3B4-8855-F496-09C2-DFB9975A308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22D108F-15BF-5881-A818-A89ECAB59E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6413E75-DBD8-FF08-ECF3-E77986A7D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019B84F-B207-CF9F-A6EC-8C761A80DEF9}"/>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6" name="Alatunnisteen paikkamerkki 5">
            <a:extLst>
              <a:ext uri="{FF2B5EF4-FFF2-40B4-BE49-F238E27FC236}">
                <a16:creationId xmlns:a16="http://schemas.microsoft.com/office/drawing/2014/main" id="{C16C112C-3F00-6BBF-80E3-1D2EE3C6BE7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0A0A315-8571-6479-0E96-7E42CBD7806D}"/>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12604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83F6BC-CC4F-C9C1-ABBF-3102BC44C37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66F830F-5878-43C9-4F74-D9D80891A8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582EFCCE-169A-1189-F61D-9C454F4FB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B2EA200-2EBE-91FB-B841-2AACA2AB9C7A}"/>
              </a:ext>
            </a:extLst>
          </p:cNvPr>
          <p:cNvSpPr>
            <a:spLocks noGrp="1"/>
          </p:cNvSpPr>
          <p:nvPr>
            <p:ph type="dt" sz="half" idx="10"/>
          </p:nvPr>
        </p:nvSpPr>
        <p:spPr/>
        <p:txBody>
          <a:bodyPr/>
          <a:lstStyle/>
          <a:p>
            <a:fld id="{59FC847B-7264-43BF-95DB-53B4360E54CD}" type="datetimeFigureOut">
              <a:rPr lang="fi-FI" smtClean="0"/>
              <a:t>27.9.2023</a:t>
            </a:fld>
            <a:endParaRPr lang="fi-FI"/>
          </a:p>
        </p:txBody>
      </p:sp>
      <p:sp>
        <p:nvSpPr>
          <p:cNvPr id="6" name="Alatunnisteen paikkamerkki 5">
            <a:extLst>
              <a:ext uri="{FF2B5EF4-FFF2-40B4-BE49-F238E27FC236}">
                <a16:creationId xmlns:a16="http://schemas.microsoft.com/office/drawing/2014/main" id="{2C6648B1-3B31-1239-3D71-FA518A9E9F2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E27D27B-7D63-8D7C-9C6B-AFD19005CDD5}"/>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10735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3570B93-046B-E34C-E51A-6ADE22C24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437EE13-37AB-3750-23F9-424400F7F9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852663F-CA71-2730-A897-BACFC0904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C847B-7264-43BF-95DB-53B4360E54CD}" type="datetimeFigureOut">
              <a:rPr lang="fi-FI" smtClean="0"/>
              <a:t>27.9.2023</a:t>
            </a:fld>
            <a:endParaRPr lang="fi-FI"/>
          </a:p>
        </p:txBody>
      </p:sp>
      <p:sp>
        <p:nvSpPr>
          <p:cNvPr id="5" name="Alatunnisteen paikkamerkki 4">
            <a:extLst>
              <a:ext uri="{FF2B5EF4-FFF2-40B4-BE49-F238E27FC236}">
                <a16:creationId xmlns:a16="http://schemas.microsoft.com/office/drawing/2014/main" id="{2F9BEC26-F301-8B57-7F60-61BDC6D90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6F445C4E-87BB-14D7-EFBC-FCE2E52DED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4826B-11ED-4E5D-BF17-C1E4E8343545}" type="slidenum">
              <a:rPr lang="fi-FI" smtClean="0"/>
              <a:t>‹#›</a:t>
            </a:fld>
            <a:endParaRPr lang="fi-FI"/>
          </a:p>
        </p:txBody>
      </p:sp>
    </p:spTree>
    <p:extLst>
      <p:ext uri="{BB962C8B-B14F-4D97-AF65-F5344CB8AC3E}">
        <p14:creationId xmlns:p14="http://schemas.microsoft.com/office/powerpoint/2010/main" val="2757285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a:extLst>
              <a:ext uri="{FF2B5EF4-FFF2-40B4-BE49-F238E27FC236}">
                <a16:creationId xmlns:a16="http://schemas.microsoft.com/office/drawing/2014/main" id="{390EA188-C529-3CFF-005E-CD4BEF1F5207}"/>
              </a:ext>
            </a:extLst>
          </p:cNvPr>
          <p:cNvGraphicFramePr>
            <a:graphicFrameLocks noGrp="1"/>
          </p:cNvGraphicFramePr>
          <p:nvPr>
            <p:extLst>
              <p:ext uri="{D42A27DB-BD31-4B8C-83A1-F6EECF244321}">
                <p14:modId xmlns:p14="http://schemas.microsoft.com/office/powerpoint/2010/main" val="2980040716"/>
              </p:ext>
            </p:extLst>
          </p:nvPr>
        </p:nvGraphicFramePr>
        <p:xfrm>
          <a:off x="411842" y="197806"/>
          <a:ext cx="11368316" cy="6462387"/>
        </p:xfrm>
        <a:graphic>
          <a:graphicData uri="http://schemas.openxmlformats.org/drawingml/2006/table">
            <a:tbl>
              <a:tblPr>
                <a:tableStyleId>{5C22544A-7EE6-4342-B048-85BDC9FD1C3A}</a:tableStyleId>
              </a:tblPr>
              <a:tblGrid>
                <a:gridCol w="1230337">
                  <a:extLst>
                    <a:ext uri="{9D8B030D-6E8A-4147-A177-3AD203B41FA5}">
                      <a16:colId xmlns:a16="http://schemas.microsoft.com/office/drawing/2014/main" val="727137105"/>
                    </a:ext>
                  </a:extLst>
                </a:gridCol>
                <a:gridCol w="2116181">
                  <a:extLst>
                    <a:ext uri="{9D8B030D-6E8A-4147-A177-3AD203B41FA5}">
                      <a16:colId xmlns:a16="http://schemas.microsoft.com/office/drawing/2014/main" val="3225363586"/>
                    </a:ext>
                  </a:extLst>
                </a:gridCol>
                <a:gridCol w="2214606">
                  <a:extLst>
                    <a:ext uri="{9D8B030D-6E8A-4147-A177-3AD203B41FA5}">
                      <a16:colId xmlns:a16="http://schemas.microsoft.com/office/drawing/2014/main" val="1235845277"/>
                    </a:ext>
                  </a:extLst>
                </a:gridCol>
                <a:gridCol w="2436068">
                  <a:extLst>
                    <a:ext uri="{9D8B030D-6E8A-4147-A177-3AD203B41FA5}">
                      <a16:colId xmlns:a16="http://schemas.microsoft.com/office/drawing/2014/main" val="1102143601"/>
                    </a:ext>
                  </a:extLst>
                </a:gridCol>
                <a:gridCol w="2337640">
                  <a:extLst>
                    <a:ext uri="{9D8B030D-6E8A-4147-A177-3AD203B41FA5}">
                      <a16:colId xmlns:a16="http://schemas.microsoft.com/office/drawing/2014/main" val="344739109"/>
                    </a:ext>
                  </a:extLst>
                </a:gridCol>
                <a:gridCol w="541349">
                  <a:extLst>
                    <a:ext uri="{9D8B030D-6E8A-4147-A177-3AD203B41FA5}">
                      <a16:colId xmlns:a16="http://schemas.microsoft.com/office/drawing/2014/main" val="634480633"/>
                    </a:ext>
                  </a:extLst>
                </a:gridCol>
                <a:gridCol w="492135">
                  <a:extLst>
                    <a:ext uri="{9D8B030D-6E8A-4147-A177-3AD203B41FA5}">
                      <a16:colId xmlns:a16="http://schemas.microsoft.com/office/drawing/2014/main" val="236137932"/>
                    </a:ext>
                  </a:extLst>
                </a:gridCol>
              </a:tblGrid>
              <a:tr h="558464">
                <a:tc gridSpan="5">
                  <a:txBody>
                    <a:bodyPr/>
                    <a:lstStyle/>
                    <a:p>
                      <a:pPr>
                        <a:lnSpc>
                          <a:spcPct val="107000"/>
                        </a:lnSpc>
                        <a:spcAft>
                          <a:spcPts val="800"/>
                        </a:spcAft>
                      </a:pPr>
                      <a:r>
                        <a:rPr lang="fi-FI" sz="1400" kern="100" dirty="0">
                          <a:effectLst/>
                        </a:rPr>
                        <a:t> </a:t>
                      </a:r>
                      <a:r>
                        <a:rPr lang="fi-FI" sz="1400" b="1" kern="100" dirty="0">
                          <a:effectLst/>
                        </a:rPr>
                        <a:t>KOKONAISEN KÄSITYÖPROSESSIN ARVIOINTI                                                                                                                                             </a:t>
                      </a:r>
                      <a:r>
                        <a:rPr lang="fi-FI" sz="1400" kern="100" dirty="0">
                          <a:effectLst/>
                        </a:rPr>
                        <a:t>Kokonaisarvosana</a:t>
                      </a:r>
                    </a:p>
                    <a:p>
                      <a:pPr>
                        <a:lnSpc>
                          <a:spcPct val="107000"/>
                        </a:lnSpc>
                        <a:spcAft>
                          <a:spcPts val="800"/>
                        </a:spcAft>
                      </a:pPr>
                      <a:endParaRPr lang="fi-F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5284765"/>
                  </a:ext>
                </a:extLst>
              </a:tr>
              <a:tr h="209203">
                <a:tc>
                  <a:txBody>
                    <a:bodyPr/>
                    <a:lstStyle/>
                    <a:p>
                      <a:pPr>
                        <a:lnSpc>
                          <a:spcPct val="107000"/>
                        </a:lnSpc>
                        <a:spcAft>
                          <a:spcPts val="800"/>
                        </a:spcAft>
                      </a:pPr>
                      <a:r>
                        <a:rPr lang="fi-FI" sz="1200" b="1" kern="100" dirty="0">
                          <a:effectLst/>
                        </a:rPr>
                        <a:t> Arvioinnin kohde</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5 - 6</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7</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8</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9 - 10</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Sinä</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Ope</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9359023"/>
                  </a:ext>
                </a:extLst>
              </a:tr>
              <a:tr h="1235421">
                <a:tc>
                  <a:txBody>
                    <a:bodyPr/>
                    <a:lstStyle/>
                    <a:p>
                      <a:pPr>
                        <a:lnSpc>
                          <a:spcPct val="107000"/>
                        </a:lnSpc>
                        <a:spcAft>
                          <a:spcPts val="800"/>
                        </a:spcAft>
                      </a:pPr>
                      <a:r>
                        <a:rPr lang="fi-FI" sz="1100" kern="100" dirty="0">
                          <a:effectLst/>
                        </a:rPr>
                        <a:t>Ideointi ja suunnittelu </a:t>
                      </a:r>
                    </a:p>
                    <a:p>
                      <a:pPr>
                        <a:lnSpc>
                          <a:spcPct val="107000"/>
                        </a:lnSpc>
                        <a:spcAft>
                          <a:spcPts val="800"/>
                        </a:spcAft>
                      </a:pPr>
                      <a:r>
                        <a:rPr lang="fi-FI" sz="1100" kern="100" dirty="0">
                          <a:effectLst/>
                        </a:rPr>
                        <a:t>(T1, T2, T4, T6, T7, T8)</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vain opettajan kehotuksesta. Suunnitteluntavat eivät ole monipuolisia. Et oikein ymmärrä mitä valintoja työhön tehdään ja miksi (mm. taloudellisuus ja kestävyys). Et ole innostunut työstäsi.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omatoimisesti ohjeiden mukaan. Suunnitteluntavat ovat hieman puutteellisia. Pyrit tekemään työhösi järkeviä valintoja (mm. taloudellisuus ja kestävyys). Olet välillä innokas ja kiinnostunut omasta työstäsi.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työhösi omia ratkaisuja. Suunnitteluntavat ovat monipuolisia. Teet järkeviä valintoja työhösi ja osaat perustella ne (mm. taloudellisuus ja kestävyys). Olet innokas ja monipuolisesti kiinnostunut. Oma työ on sinulle tärkeä.</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työtä itsenäisesti ja luot omatoimisesti luovia ja omaperäisiä ratkaisuja. Suunnitteluntavat ovat monipuolisia. Teet vain järkeviä ja luovia ratkaisuja sekä osaat perustella ne. Olet erittäin innokas ja kiinnostunut. Työskentelet todella yritteliäästi.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25083356"/>
                  </a:ext>
                </a:extLst>
              </a:tr>
              <a:tr h="1582532">
                <a:tc>
                  <a:txBody>
                    <a:bodyPr/>
                    <a:lstStyle/>
                    <a:p>
                      <a:pPr>
                        <a:lnSpc>
                          <a:spcPct val="107000"/>
                        </a:lnSpc>
                        <a:spcAft>
                          <a:spcPts val="800"/>
                        </a:spcAft>
                      </a:pPr>
                      <a:r>
                        <a:rPr lang="fi-FI" sz="1100" kern="100" dirty="0">
                          <a:effectLst/>
                        </a:rPr>
                        <a:t>Tuntiaktiivisuus ja tuottaminen </a:t>
                      </a:r>
                    </a:p>
                    <a:p>
                      <a:pPr>
                        <a:lnSpc>
                          <a:spcPct val="107000"/>
                        </a:lnSpc>
                        <a:spcAft>
                          <a:spcPts val="800"/>
                        </a:spcAft>
                      </a:pPr>
                      <a:r>
                        <a:rPr lang="fi-FI" sz="1100" kern="100" dirty="0">
                          <a:effectLst/>
                        </a:rPr>
                        <a:t>(T1, T2, T3, T7, T8)</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Yritän ajoittain tehdä annettuja tehtäviä ja saada aikaan tuotoksia. En pysty toteuttamaan edes ohjatusti kokonaista käsityöprosessia. Työni jää usein kesken. Työskentelyn tai lopputuloksen laadulla ei ole väliä, kunhan jotakin saan tehtyä. Käytän tuhlailevasti materiaaleja.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Yritän työskennellä, mutta työskentelyni keskeytyy ajoittain. Pystyn toteuttamaan ohjatusti kokonaisen käsityöprosessin. Tunnistan materiaaleja ja menetelmiä ja pystyn valitsemaan niistä valmistettaviin tuotteisiin/teoksiin sopivia. Työni sisältää vielä virheitä, mutta valmistuu ajallaan.</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Työskentelen yleensä pitkäjänteisesti ja sujuvasti. Osaan käyttää tarkoituksenmukaisia välineitä ja tekniikoita. Työssäsi ei ole juurikaan virheitä ja se valmistuu ajallaan.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Työskentelysi on yritteliästä, johdonmukaista ja selkeää. Osaan käyttää tarkoituksenmukaisia välineitä ja tekniikoita tarkoituksenmukaisesti suunnittelemieni uudenlaisten tuotteiden/teoksien valmistamiseen. Työsi ovat virheettömiä, tarkoituksenmukaisia  ja valmistuvat ajallaan.</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78709630"/>
                  </a:ext>
                </a:extLst>
              </a:tr>
              <a:tr h="541200">
                <a:tc>
                  <a:txBody>
                    <a:bodyPr/>
                    <a:lstStyle/>
                    <a:p>
                      <a:pPr>
                        <a:lnSpc>
                          <a:spcPct val="107000"/>
                        </a:lnSpc>
                        <a:spcAft>
                          <a:spcPts val="800"/>
                        </a:spcAft>
                      </a:pPr>
                      <a:r>
                        <a:rPr lang="fi-FI" sz="1100" kern="100" dirty="0">
                          <a:effectLst/>
                        </a:rPr>
                        <a:t>Työturvallisuus (T5)</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Toimit tietoisesti vastoin työturvallisuusohjeita. Aiheutat vaaraa muille ja itsellesi.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Ymmärrät annetut turvallisuusohjeet ja toimit niiden mukaan. Et aiheuta itsellesi ja muille vaaraa.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Noudatat aina turvallisuusohjeita. Tunnistat riskejä ja toimit muut huomioiden.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Osaat arvioida työskentelyn vaaroja ja toimit riskejä ennaltaehkäisten. Edistät toiminnallasi yleistä turvallisuutta.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19252506"/>
                  </a:ext>
                </a:extLst>
              </a:tr>
              <a:tr h="1235421">
                <a:tc>
                  <a:txBody>
                    <a:bodyPr/>
                    <a:lstStyle/>
                    <a:p>
                      <a:pPr>
                        <a:lnSpc>
                          <a:spcPct val="107000"/>
                        </a:lnSpc>
                        <a:spcAft>
                          <a:spcPts val="800"/>
                        </a:spcAft>
                      </a:pPr>
                      <a:r>
                        <a:rPr lang="fi-FI" sz="1100" kern="100" dirty="0">
                          <a:effectLst/>
                        </a:rPr>
                        <a:t>Dokumentointi ja itsearviointi (T6)</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koostuu irrallisista osista ja sisältää niukasti sanallista ja / tai kuvallista sisältöä.  Käsityön sanasto ei ole  käytössä tai on niukkaa. Arviointisi on puutteellista ja / tai niukkaa.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Portfoliosi on ohjeen mukainen, mutta hieman puutteellinen. Harjoittelet käsityön sanastoa. Arviointisi on tehty ohjeen mukaisesti, mutta voisi olla laajemmin tehty.</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on kokonaisuus, jossa on dokumentoitu keskeisimmät kohdat ja kerronta selkeää sekä ohjeita noudattavaa. Käytät käsityön sanastoa. </a:t>
                      </a:r>
                    </a:p>
                    <a:p>
                      <a:pPr>
                        <a:lnSpc>
                          <a:spcPct val="107000"/>
                        </a:lnSpc>
                        <a:spcAft>
                          <a:spcPts val="800"/>
                        </a:spcAft>
                      </a:pPr>
                      <a:r>
                        <a:rPr lang="fi-FI" sz="1100" kern="100" dirty="0">
                          <a:effectLst/>
                        </a:rPr>
                        <a:t>Arviointisi on monipuolista ja ohjeiden mukaista.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on visuaalisesti persoonallinen ja  johdonmukaisesti etenevä kokonaisuus, joka sisältää monipuolista sanallista ja visuaalista kerrontaa. Osaat käyttää myös käsityön sanastoa monipuolisesti. Arviointisi on pohdiskelevaa ja monipuolista.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207464630"/>
                  </a:ext>
                </a:extLst>
              </a:tr>
              <a:tr h="919950">
                <a:tc gridSpan="7">
                  <a:txBody>
                    <a:bodyPr/>
                    <a:lstStyle/>
                    <a:p>
                      <a:pPr>
                        <a:lnSpc>
                          <a:spcPct val="107000"/>
                        </a:lnSpc>
                        <a:spcAft>
                          <a:spcPts val="800"/>
                        </a:spcAft>
                      </a:pPr>
                      <a:r>
                        <a:rPr lang="fi-FI" sz="1100" b="1" kern="100" dirty="0">
                          <a:effectLst/>
                          <a:latin typeface="Calibri" panose="020F0502020204030204" pitchFamily="34" charset="0"/>
                          <a:ea typeface="Calibri" panose="020F0502020204030204" pitchFamily="34" charset="0"/>
                          <a:cs typeface="Times New Roman" panose="02020603050405020304" pitchFamily="18" charset="0"/>
                        </a:rPr>
                        <a:t>OPETTAJAN SANALLISTA </a:t>
                      </a:r>
                      <a:r>
                        <a:rPr lang="fi-FI" sz="1100" b="1" kern="100">
                          <a:effectLst/>
                          <a:latin typeface="Calibri" panose="020F0502020204030204" pitchFamily="34" charset="0"/>
                          <a:ea typeface="Calibri" panose="020F0502020204030204" pitchFamily="34" charset="0"/>
                          <a:cs typeface="Times New Roman" panose="02020603050405020304" pitchFamily="18" charset="0"/>
                        </a:rPr>
                        <a:t>PALAUTETTA:</a:t>
                      </a:r>
                    </a:p>
                    <a:p>
                      <a:pPr>
                        <a:lnSpc>
                          <a:spcPct val="107000"/>
                        </a:lnSpc>
                        <a:spcAft>
                          <a:spcPts val="800"/>
                        </a:spcAft>
                      </a:pPr>
                      <a:endParaRPr lang="fi-FI" sz="11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07000"/>
                        </a:lnSpc>
                      </a:pPr>
                      <a:endParaRPr lang="fi-FI" sz="9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07000"/>
                        </a:lnSpc>
                      </a:pPr>
                      <a:endParaRPr lang="fi-FI" sz="9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0940547"/>
                  </a:ext>
                </a:extLst>
              </a:tr>
            </a:tbl>
          </a:graphicData>
        </a:graphic>
      </p:graphicFrame>
      <p:sp>
        <p:nvSpPr>
          <p:cNvPr id="5" name="Rectangle 2">
            <a:extLst>
              <a:ext uri="{FF2B5EF4-FFF2-40B4-BE49-F238E27FC236}">
                <a16:creationId xmlns:a16="http://schemas.microsoft.com/office/drawing/2014/main" id="{3A86092D-6FB8-3C71-96F7-78F5E4384CFF}"/>
              </a:ext>
            </a:extLst>
          </p:cNvPr>
          <p:cNvSpPr>
            <a:spLocks noChangeArrowheads="1"/>
          </p:cNvSpPr>
          <p:nvPr/>
        </p:nvSpPr>
        <p:spPr bwMode="auto">
          <a:xfrm>
            <a:off x="1295400" y="561543"/>
            <a:ext cx="1204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i-FI"/>
          </a:p>
        </p:txBody>
      </p:sp>
    </p:spTree>
    <p:extLst>
      <p:ext uri="{BB962C8B-B14F-4D97-AF65-F5344CB8AC3E}">
        <p14:creationId xmlns:p14="http://schemas.microsoft.com/office/powerpoint/2010/main" val="221065437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500</Words>
  <Application>Microsoft Office PowerPoint</Application>
  <PresentationFormat>Laajakuva</PresentationFormat>
  <Paragraphs>32</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Calibri Light</vt:lpstr>
      <vt:lpstr>Times New Roman</vt:lpstr>
      <vt:lpstr>Office-teema</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Anne-Mari Siekkinen</dc:creator>
  <cp:lastModifiedBy>Siekkinen Anne-Mari</cp:lastModifiedBy>
  <cp:revision>4</cp:revision>
  <cp:lastPrinted>2023-08-09T20:23:40Z</cp:lastPrinted>
  <dcterms:created xsi:type="dcterms:W3CDTF">2023-08-09T19:21:20Z</dcterms:created>
  <dcterms:modified xsi:type="dcterms:W3CDTF">2023-09-27T08:54:29Z</dcterms:modified>
</cp:coreProperties>
</file>