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9" d="100"/>
          <a:sy n="59" d="100"/>
        </p:scale>
        <p:origin x="10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AF1A5EA-2E2B-AC5D-4DC4-D9EE9F8A39D1}"/>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8847004B-2279-67D6-362C-4CF9BDA084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F1B642E7-75B6-C313-FE9F-77DA58018867}"/>
              </a:ext>
            </a:extLst>
          </p:cNvPr>
          <p:cNvSpPr>
            <a:spLocks noGrp="1"/>
          </p:cNvSpPr>
          <p:nvPr>
            <p:ph type="dt" sz="half" idx="10"/>
          </p:nvPr>
        </p:nvSpPr>
        <p:spPr/>
        <p:txBody>
          <a:bodyPr/>
          <a:lstStyle/>
          <a:p>
            <a:fld id="{59FC847B-7264-43BF-95DB-53B4360E54CD}" type="datetimeFigureOut">
              <a:rPr lang="fi-FI" smtClean="0"/>
              <a:t>15.8.2023</a:t>
            </a:fld>
            <a:endParaRPr lang="fi-FI"/>
          </a:p>
        </p:txBody>
      </p:sp>
      <p:sp>
        <p:nvSpPr>
          <p:cNvPr id="5" name="Alatunnisteen paikkamerkki 4">
            <a:extLst>
              <a:ext uri="{FF2B5EF4-FFF2-40B4-BE49-F238E27FC236}">
                <a16:creationId xmlns:a16="http://schemas.microsoft.com/office/drawing/2014/main" id="{16E9FE35-FE60-F6E4-F9A8-3D6622307CC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07D50C11-A0AD-9CDC-4F79-2E4F4E69CE21}"/>
              </a:ext>
            </a:extLst>
          </p:cNvPr>
          <p:cNvSpPr>
            <a:spLocks noGrp="1"/>
          </p:cNvSpPr>
          <p:nvPr>
            <p:ph type="sldNum" sz="quarter" idx="12"/>
          </p:nvPr>
        </p:nvSpPr>
        <p:spPr/>
        <p:txBody>
          <a:bodyPr/>
          <a:lstStyle/>
          <a:p>
            <a:fld id="{5704826B-11ED-4E5D-BF17-C1E4E8343545}" type="slidenum">
              <a:rPr lang="fi-FI" smtClean="0"/>
              <a:t>‹#›</a:t>
            </a:fld>
            <a:endParaRPr lang="fi-FI"/>
          </a:p>
        </p:txBody>
      </p:sp>
    </p:spTree>
    <p:extLst>
      <p:ext uri="{BB962C8B-B14F-4D97-AF65-F5344CB8AC3E}">
        <p14:creationId xmlns:p14="http://schemas.microsoft.com/office/powerpoint/2010/main" val="2327507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14E786B-5FEC-A9DC-4D1E-82FECCB036EA}"/>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53A81C72-2D9B-6370-340C-6EB0AB0FAB41}"/>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BFECE7B-5422-AAC0-7EBA-4839F29E40E8}"/>
              </a:ext>
            </a:extLst>
          </p:cNvPr>
          <p:cNvSpPr>
            <a:spLocks noGrp="1"/>
          </p:cNvSpPr>
          <p:nvPr>
            <p:ph type="dt" sz="half" idx="10"/>
          </p:nvPr>
        </p:nvSpPr>
        <p:spPr/>
        <p:txBody>
          <a:bodyPr/>
          <a:lstStyle/>
          <a:p>
            <a:fld id="{59FC847B-7264-43BF-95DB-53B4360E54CD}" type="datetimeFigureOut">
              <a:rPr lang="fi-FI" smtClean="0"/>
              <a:t>15.8.2023</a:t>
            </a:fld>
            <a:endParaRPr lang="fi-FI"/>
          </a:p>
        </p:txBody>
      </p:sp>
      <p:sp>
        <p:nvSpPr>
          <p:cNvPr id="5" name="Alatunnisteen paikkamerkki 4">
            <a:extLst>
              <a:ext uri="{FF2B5EF4-FFF2-40B4-BE49-F238E27FC236}">
                <a16:creationId xmlns:a16="http://schemas.microsoft.com/office/drawing/2014/main" id="{ADCF38F4-2005-F592-11AE-9EB5FD0427B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30A525D-9105-93CD-530A-F97B65A7CF2C}"/>
              </a:ext>
            </a:extLst>
          </p:cNvPr>
          <p:cNvSpPr>
            <a:spLocks noGrp="1"/>
          </p:cNvSpPr>
          <p:nvPr>
            <p:ph type="sldNum" sz="quarter" idx="12"/>
          </p:nvPr>
        </p:nvSpPr>
        <p:spPr/>
        <p:txBody>
          <a:bodyPr/>
          <a:lstStyle/>
          <a:p>
            <a:fld id="{5704826B-11ED-4E5D-BF17-C1E4E8343545}" type="slidenum">
              <a:rPr lang="fi-FI" smtClean="0"/>
              <a:t>‹#›</a:t>
            </a:fld>
            <a:endParaRPr lang="fi-FI"/>
          </a:p>
        </p:txBody>
      </p:sp>
    </p:spTree>
    <p:extLst>
      <p:ext uri="{BB962C8B-B14F-4D97-AF65-F5344CB8AC3E}">
        <p14:creationId xmlns:p14="http://schemas.microsoft.com/office/powerpoint/2010/main" val="2251188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CE322B05-4CA2-EB0A-3C98-671392CBC5E6}"/>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971C3FFD-FD8D-7B68-B275-87D971467AF1}"/>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6B5BE27-26B8-7C0D-80F7-3B3A401EEC61}"/>
              </a:ext>
            </a:extLst>
          </p:cNvPr>
          <p:cNvSpPr>
            <a:spLocks noGrp="1"/>
          </p:cNvSpPr>
          <p:nvPr>
            <p:ph type="dt" sz="half" idx="10"/>
          </p:nvPr>
        </p:nvSpPr>
        <p:spPr/>
        <p:txBody>
          <a:bodyPr/>
          <a:lstStyle/>
          <a:p>
            <a:fld id="{59FC847B-7264-43BF-95DB-53B4360E54CD}" type="datetimeFigureOut">
              <a:rPr lang="fi-FI" smtClean="0"/>
              <a:t>15.8.2023</a:t>
            </a:fld>
            <a:endParaRPr lang="fi-FI"/>
          </a:p>
        </p:txBody>
      </p:sp>
      <p:sp>
        <p:nvSpPr>
          <p:cNvPr id="5" name="Alatunnisteen paikkamerkki 4">
            <a:extLst>
              <a:ext uri="{FF2B5EF4-FFF2-40B4-BE49-F238E27FC236}">
                <a16:creationId xmlns:a16="http://schemas.microsoft.com/office/drawing/2014/main" id="{22690883-ACB9-1FDF-94EB-C573755265A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65F6F0B-D07E-7DF0-6AFB-94C6E2AE5ECE}"/>
              </a:ext>
            </a:extLst>
          </p:cNvPr>
          <p:cNvSpPr>
            <a:spLocks noGrp="1"/>
          </p:cNvSpPr>
          <p:nvPr>
            <p:ph type="sldNum" sz="quarter" idx="12"/>
          </p:nvPr>
        </p:nvSpPr>
        <p:spPr/>
        <p:txBody>
          <a:bodyPr/>
          <a:lstStyle/>
          <a:p>
            <a:fld id="{5704826B-11ED-4E5D-BF17-C1E4E8343545}" type="slidenum">
              <a:rPr lang="fi-FI" smtClean="0"/>
              <a:t>‹#›</a:t>
            </a:fld>
            <a:endParaRPr lang="fi-FI"/>
          </a:p>
        </p:txBody>
      </p:sp>
    </p:spTree>
    <p:extLst>
      <p:ext uri="{BB962C8B-B14F-4D97-AF65-F5344CB8AC3E}">
        <p14:creationId xmlns:p14="http://schemas.microsoft.com/office/powerpoint/2010/main" val="1156689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22D139A-BE03-10D6-A363-63F2DD646D0E}"/>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69B5D1BA-B4D3-8EF8-8B80-37A39E0F96ED}"/>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6492A04-55B0-9E17-7AA8-F266A3E1B8A8}"/>
              </a:ext>
            </a:extLst>
          </p:cNvPr>
          <p:cNvSpPr>
            <a:spLocks noGrp="1"/>
          </p:cNvSpPr>
          <p:nvPr>
            <p:ph type="dt" sz="half" idx="10"/>
          </p:nvPr>
        </p:nvSpPr>
        <p:spPr/>
        <p:txBody>
          <a:bodyPr/>
          <a:lstStyle/>
          <a:p>
            <a:fld id="{59FC847B-7264-43BF-95DB-53B4360E54CD}" type="datetimeFigureOut">
              <a:rPr lang="fi-FI" smtClean="0"/>
              <a:t>15.8.2023</a:t>
            </a:fld>
            <a:endParaRPr lang="fi-FI"/>
          </a:p>
        </p:txBody>
      </p:sp>
      <p:sp>
        <p:nvSpPr>
          <p:cNvPr id="5" name="Alatunnisteen paikkamerkki 4">
            <a:extLst>
              <a:ext uri="{FF2B5EF4-FFF2-40B4-BE49-F238E27FC236}">
                <a16:creationId xmlns:a16="http://schemas.microsoft.com/office/drawing/2014/main" id="{262F92B7-B077-F41F-E9DE-85758C3475A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2EC328F-460A-9204-DDF0-08C42C7057E2}"/>
              </a:ext>
            </a:extLst>
          </p:cNvPr>
          <p:cNvSpPr>
            <a:spLocks noGrp="1"/>
          </p:cNvSpPr>
          <p:nvPr>
            <p:ph type="sldNum" sz="quarter" idx="12"/>
          </p:nvPr>
        </p:nvSpPr>
        <p:spPr/>
        <p:txBody>
          <a:bodyPr/>
          <a:lstStyle/>
          <a:p>
            <a:fld id="{5704826B-11ED-4E5D-BF17-C1E4E8343545}" type="slidenum">
              <a:rPr lang="fi-FI" smtClean="0"/>
              <a:t>‹#›</a:t>
            </a:fld>
            <a:endParaRPr lang="fi-FI"/>
          </a:p>
        </p:txBody>
      </p:sp>
    </p:spTree>
    <p:extLst>
      <p:ext uri="{BB962C8B-B14F-4D97-AF65-F5344CB8AC3E}">
        <p14:creationId xmlns:p14="http://schemas.microsoft.com/office/powerpoint/2010/main" val="600349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C0D1CEA-0DD1-1E7D-82A9-A8E96A24361E}"/>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65FECFC6-DA77-66F9-7A98-520ADCEE21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2AAFC9E2-10E6-3AE7-ED92-0442E52DBFA8}"/>
              </a:ext>
            </a:extLst>
          </p:cNvPr>
          <p:cNvSpPr>
            <a:spLocks noGrp="1"/>
          </p:cNvSpPr>
          <p:nvPr>
            <p:ph type="dt" sz="half" idx="10"/>
          </p:nvPr>
        </p:nvSpPr>
        <p:spPr/>
        <p:txBody>
          <a:bodyPr/>
          <a:lstStyle/>
          <a:p>
            <a:fld id="{59FC847B-7264-43BF-95DB-53B4360E54CD}" type="datetimeFigureOut">
              <a:rPr lang="fi-FI" smtClean="0"/>
              <a:t>15.8.2023</a:t>
            </a:fld>
            <a:endParaRPr lang="fi-FI"/>
          </a:p>
        </p:txBody>
      </p:sp>
      <p:sp>
        <p:nvSpPr>
          <p:cNvPr id="5" name="Alatunnisteen paikkamerkki 4">
            <a:extLst>
              <a:ext uri="{FF2B5EF4-FFF2-40B4-BE49-F238E27FC236}">
                <a16:creationId xmlns:a16="http://schemas.microsoft.com/office/drawing/2014/main" id="{E6B9A065-53ED-F4FC-ADE7-FB322153847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04333B83-DCDA-81C6-3C4C-FDD628AB5D26}"/>
              </a:ext>
            </a:extLst>
          </p:cNvPr>
          <p:cNvSpPr>
            <a:spLocks noGrp="1"/>
          </p:cNvSpPr>
          <p:nvPr>
            <p:ph type="sldNum" sz="quarter" idx="12"/>
          </p:nvPr>
        </p:nvSpPr>
        <p:spPr/>
        <p:txBody>
          <a:bodyPr/>
          <a:lstStyle/>
          <a:p>
            <a:fld id="{5704826B-11ED-4E5D-BF17-C1E4E8343545}" type="slidenum">
              <a:rPr lang="fi-FI" smtClean="0"/>
              <a:t>‹#›</a:t>
            </a:fld>
            <a:endParaRPr lang="fi-FI"/>
          </a:p>
        </p:txBody>
      </p:sp>
    </p:spTree>
    <p:extLst>
      <p:ext uri="{BB962C8B-B14F-4D97-AF65-F5344CB8AC3E}">
        <p14:creationId xmlns:p14="http://schemas.microsoft.com/office/powerpoint/2010/main" val="3052439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F8ECED8-83C6-CFCE-580B-8F8E1DCACF43}"/>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41F57BDF-3F74-3F21-CC2D-BDBC9B9F9F48}"/>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F39D0EC1-0F80-34DE-B7D2-DB1D6CFE38B8}"/>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452C6181-F78F-ECD8-9E33-A52FC4B797F0}"/>
              </a:ext>
            </a:extLst>
          </p:cNvPr>
          <p:cNvSpPr>
            <a:spLocks noGrp="1"/>
          </p:cNvSpPr>
          <p:nvPr>
            <p:ph type="dt" sz="half" idx="10"/>
          </p:nvPr>
        </p:nvSpPr>
        <p:spPr/>
        <p:txBody>
          <a:bodyPr/>
          <a:lstStyle/>
          <a:p>
            <a:fld id="{59FC847B-7264-43BF-95DB-53B4360E54CD}" type="datetimeFigureOut">
              <a:rPr lang="fi-FI" smtClean="0"/>
              <a:t>15.8.2023</a:t>
            </a:fld>
            <a:endParaRPr lang="fi-FI"/>
          </a:p>
        </p:txBody>
      </p:sp>
      <p:sp>
        <p:nvSpPr>
          <p:cNvPr id="6" name="Alatunnisteen paikkamerkki 5">
            <a:extLst>
              <a:ext uri="{FF2B5EF4-FFF2-40B4-BE49-F238E27FC236}">
                <a16:creationId xmlns:a16="http://schemas.microsoft.com/office/drawing/2014/main" id="{54C46193-8FCE-CAFF-BDAD-8D16E27584E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52759F2-9893-2DD8-1C78-57C13F854CE3}"/>
              </a:ext>
            </a:extLst>
          </p:cNvPr>
          <p:cNvSpPr>
            <a:spLocks noGrp="1"/>
          </p:cNvSpPr>
          <p:nvPr>
            <p:ph type="sldNum" sz="quarter" idx="12"/>
          </p:nvPr>
        </p:nvSpPr>
        <p:spPr/>
        <p:txBody>
          <a:bodyPr/>
          <a:lstStyle/>
          <a:p>
            <a:fld id="{5704826B-11ED-4E5D-BF17-C1E4E8343545}" type="slidenum">
              <a:rPr lang="fi-FI" smtClean="0"/>
              <a:t>‹#›</a:t>
            </a:fld>
            <a:endParaRPr lang="fi-FI"/>
          </a:p>
        </p:txBody>
      </p:sp>
    </p:spTree>
    <p:extLst>
      <p:ext uri="{BB962C8B-B14F-4D97-AF65-F5344CB8AC3E}">
        <p14:creationId xmlns:p14="http://schemas.microsoft.com/office/powerpoint/2010/main" val="4267691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C7319C-65D2-C371-2EC7-8DAFE5F62916}"/>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DCCAC6A2-A9F6-4E3B-52FA-2EE7621E8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42D1C7C-54BC-A137-3F6D-C0CB73D8E2F2}"/>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DD8C543F-50DE-4213-65B0-0510D8F0DF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1837BBD2-D481-592D-1463-3AC7770DDC96}"/>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06242AFD-D147-55AE-C5E1-1CE14E93F5B1}"/>
              </a:ext>
            </a:extLst>
          </p:cNvPr>
          <p:cNvSpPr>
            <a:spLocks noGrp="1"/>
          </p:cNvSpPr>
          <p:nvPr>
            <p:ph type="dt" sz="half" idx="10"/>
          </p:nvPr>
        </p:nvSpPr>
        <p:spPr/>
        <p:txBody>
          <a:bodyPr/>
          <a:lstStyle/>
          <a:p>
            <a:fld id="{59FC847B-7264-43BF-95DB-53B4360E54CD}" type="datetimeFigureOut">
              <a:rPr lang="fi-FI" smtClean="0"/>
              <a:t>15.8.2023</a:t>
            </a:fld>
            <a:endParaRPr lang="fi-FI"/>
          </a:p>
        </p:txBody>
      </p:sp>
      <p:sp>
        <p:nvSpPr>
          <p:cNvPr id="8" name="Alatunnisteen paikkamerkki 7">
            <a:extLst>
              <a:ext uri="{FF2B5EF4-FFF2-40B4-BE49-F238E27FC236}">
                <a16:creationId xmlns:a16="http://schemas.microsoft.com/office/drawing/2014/main" id="{6E6F5C11-FB04-9B60-1A36-16607F92F70E}"/>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3F0161F8-E566-F433-81EE-7F6FA1FA839A}"/>
              </a:ext>
            </a:extLst>
          </p:cNvPr>
          <p:cNvSpPr>
            <a:spLocks noGrp="1"/>
          </p:cNvSpPr>
          <p:nvPr>
            <p:ph type="sldNum" sz="quarter" idx="12"/>
          </p:nvPr>
        </p:nvSpPr>
        <p:spPr/>
        <p:txBody>
          <a:bodyPr/>
          <a:lstStyle/>
          <a:p>
            <a:fld id="{5704826B-11ED-4E5D-BF17-C1E4E8343545}" type="slidenum">
              <a:rPr lang="fi-FI" smtClean="0"/>
              <a:t>‹#›</a:t>
            </a:fld>
            <a:endParaRPr lang="fi-FI"/>
          </a:p>
        </p:txBody>
      </p:sp>
    </p:spTree>
    <p:extLst>
      <p:ext uri="{BB962C8B-B14F-4D97-AF65-F5344CB8AC3E}">
        <p14:creationId xmlns:p14="http://schemas.microsoft.com/office/powerpoint/2010/main" val="283351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9EAD54-E8D5-DEF9-6114-1545689FE9D9}"/>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7D35361C-EAF3-B152-F166-C290ED888033}"/>
              </a:ext>
            </a:extLst>
          </p:cNvPr>
          <p:cNvSpPr>
            <a:spLocks noGrp="1"/>
          </p:cNvSpPr>
          <p:nvPr>
            <p:ph type="dt" sz="half" idx="10"/>
          </p:nvPr>
        </p:nvSpPr>
        <p:spPr/>
        <p:txBody>
          <a:bodyPr/>
          <a:lstStyle/>
          <a:p>
            <a:fld id="{59FC847B-7264-43BF-95DB-53B4360E54CD}" type="datetimeFigureOut">
              <a:rPr lang="fi-FI" smtClean="0"/>
              <a:t>15.8.2023</a:t>
            </a:fld>
            <a:endParaRPr lang="fi-FI"/>
          </a:p>
        </p:txBody>
      </p:sp>
      <p:sp>
        <p:nvSpPr>
          <p:cNvPr id="4" name="Alatunnisteen paikkamerkki 3">
            <a:extLst>
              <a:ext uri="{FF2B5EF4-FFF2-40B4-BE49-F238E27FC236}">
                <a16:creationId xmlns:a16="http://schemas.microsoft.com/office/drawing/2014/main" id="{FEA78519-1081-3334-96D0-4A1A1E1B5F8F}"/>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07A50319-1DCA-1F2B-D682-8F38654BC283}"/>
              </a:ext>
            </a:extLst>
          </p:cNvPr>
          <p:cNvSpPr>
            <a:spLocks noGrp="1"/>
          </p:cNvSpPr>
          <p:nvPr>
            <p:ph type="sldNum" sz="quarter" idx="12"/>
          </p:nvPr>
        </p:nvSpPr>
        <p:spPr/>
        <p:txBody>
          <a:bodyPr/>
          <a:lstStyle/>
          <a:p>
            <a:fld id="{5704826B-11ED-4E5D-BF17-C1E4E8343545}" type="slidenum">
              <a:rPr lang="fi-FI" smtClean="0"/>
              <a:t>‹#›</a:t>
            </a:fld>
            <a:endParaRPr lang="fi-FI"/>
          </a:p>
        </p:txBody>
      </p:sp>
    </p:spTree>
    <p:extLst>
      <p:ext uri="{BB962C8B-B14F-4D97-AF65-F5344CB8AC3E}">
        <p14:creationId xmlns:p14="http://schemas.microsoft.com/office/powerpoint/2010/main" val="3546087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1ABCE9C8-F23D-B992-2CF6-161911898F2E}"/>
              </a:ext>
            </a:extLst>
          </p:cNvPr>
          <p:cNvSpPr>
            <a:spLocks noGrp="1"/>
          </p:cNvSpPr>
          <p:nvPr>
            <p:ph type="dt" sz="half" idx="10"/>
          </p:nvPr>
        </p:nvSpPr>
        <p:spPr/>
        <p:txBody>
          <a:bodyPr/>
          <a:lstStyle/>
          <a:p>
            <a:fld id="{59FC847B-7264-43BF-95DB-53B4360E54CD}" type="datetimeFigureOut">
              <a:rPr lang="fi-FI" smtClean="0"/>
              <a:t>15.8.2023</a:t>
            </a:fld>
            <a:endParaRPr lang="fi-FI"/>
          </a:p>
        </p:txBody>
      </p:sp>
      <p:sp>
        <p:nvSpPr>
          <p:cNvPr id="3" name="Alatunnisteen paikkamerkki 2">
            <a:extLst>
              <a:ext uri="{FF2B5EF4-FFF2-40B4-BE49-F238E27FC236}">
                <a16:creationId xmlns:a16="http://schemas.microsoft.com/office/drawing/2014/main" id="{37BF51B1-BEA9-95FA-ED17-F6A7B6283318}"/>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C8DD7539-9034-BB95-B96C-BD8FF89C17BD}"/>
              </a:ext>
            </a:extLst>
          </p:cNvPr>
          <p:cNvSpPr>
            <a:spLocks noGrp="1"/>
          </p:cNvSpPr>
          <p:nvPr>
            <p:ph type="sldNum" sz="quarter" idx="12"/>
          </p:nvPr>
        </p:nvSpPr>
        <p:spPr/>
        <p:txBody>
          <a:bodyPr/>
          <a:lstStyle/>
          <a:p>
            <a:fld id="{5704826B-11ED-4E5D-BF17-C1E4E8343545}" type="slidenum">
              <a:rPr lang="fi-FI" smtClean="0"/>
              <a:t>‹#›</a:t>
            </a:fld>
            <a:endParaRPr lang="fi-FI"/>
          </a:p>
        </p:txBody>
      </p:sp>
    </p:spTree>
    <p:extLst>
      <p:ext uri="{BB962C8B-B14F-4D97-AF65-F5344CB8AC3E}">
        <p14:creationId xmlns:p14="http://schemas.microsoft.com/office/powerpoint/2010/main" val="735584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E01D3B4-8855-F496-09C2-DFB9975A308B}"/>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422D108F-15BF-5881-A818-A89ECAB59E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26413E75-DBD8-FF08-ECF3-E77986A7D5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D019B84F-B207-CF9F-A6EC-8C761A80DEF9}"/>
              </a:ext>
            </a:extLst>
          </p:cNvPr>
          <p:cNvSpPr>
            <a:spLocks noGrp="1"/>
          </p:cNvSpPr>
          <p:nvPr>
            <p:ph type="dt" sz="half" idx="10"/>
          </p:nvPr>
        </p:nvSpPr>
        <p:spPr/>
        <p:txBody>
          <a:bodyPr/>
          <a:lstStyle/>
          <a:p>
            <a:fld id="{59FC847B-7264-43BF-95DB-53B4360E54CD}" type="datetimeFigureOut">
              <a:rPr lang="fi-FI" smtClean="0"/>
              <a:t>15.8.2023</a:t>
            </a:fld>
            <a:endParaRPr lang="fi-FI"/>
          </a:p>
        </p:txBody>
      </p:sp>
      <p:sp>
        <p:nvSpPr>
          <p:cNvPr id="6" name="Alatunnisteen paikkamerkki 5">
            <a:extLst>
              <a:ext uri="{FF2B5EF4-FFF2-40B4-BE49-F238E27FC236}">
                <a16:creationId xmlns:a16="http://schemas.microsoft.com/office/drawing/2014/main" id="{C16C112C-3F00-6BBF-80E3-1D2EE3C6BE75}"/>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E0A0A315-8571-6479-0E96-7E42CBD7806D}"/>
              </a:ext>
            </a:extLst>
          </p:cNvPr>
          <p:cNvSpPr>
            <a:spLocks noGrp="1"/>
          </p:cNvSpPr>
          <p:nvPr>
            <p:ph type="sldNum" sz="quarter" idx="12"/>
          </p:nvPr>
        </p:nvSpPr>
        <p:spPr/>
        <p:txBody>
          <a:bodyPr/>
          <a:lstStyle/>
          <a:p>
            <a:fld id="{5704826B-11ED-4E5D-BF17-C1E4E8343545}" type="slidenum">
              <a:rPr lang="fi-FI" smtClean="0"/>
              <a:t>‹#›</a:t>
            </a:fld>
            <a:endParaRPr lang="fi-FI"/>
          </a:p>
        </p:txBody>
      </p:sp>
    </p:spTree>
    <p:extLst>
      <p:ext uri="{BB962C8B-B14F-4D97-AF65-F5344CB8AC3E}">
        <p14:creationId xmlns:p14="http://schemas.microsoft.com/office/powerpoint/2010/main" val="126049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983F6BC-CC4F-C9C1-ABBF-3102BC44C37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766F830F-5878-43C9-4F74-D9D80891A8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582EFCCE-169A-1189-F61D-9C454F4FBD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9B2EA200-2EBE-91FB-B841-2AACA2AB9C7A}"/>
              </a:ext>
            </a:extLst>
          </p:cNvPr>
          <p:cNvSpPr>
            <a:spLocks noGrp="1"/>
          </p:cNvSpPr>
          <p:nvPr>
            <p:ph type="dt" sz="half" idx="10"/>
          </p:nvPr>
        </p:nvSpPr>
        <p:spPr/>
        <p:txBody>
          <a:bodyPr/>
          <a:lstStyle/>
          <a:p>
            <a:fld id="{59FC847B-7264-43BF-95DB-53B4360E54CD}" type="datetimeFigureOut">
              <a:rPr lang="fi-FI" smtClean="0"/>
              <a:t>15.8.2023</a:t>
            </a:fld>
            <a:endParaRPr lang="fi-FI"/>
          </a:p>
        </p:txBody>
      </p:sp>
      <p:sp>
        <p:nvSpPr>
          <p:cNvPr id="6" name="Alatunnisteen paikkamerkki 5">
            <a:extLst>
              <a:ext uri="{FF2B5EF4-FFF2-40B4-BE49-F238E27FC236}">
                <a16:creationId xmlns:a16="http://schemas.microsoft.com/office/drawing/2014/main" id="{2C6648B1-3B31-1239-3D71-FA518A9E9F27}"/>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1E27D27B-7D63-8D7C-9C6B-AFD19005CDD5}"/>
              </a:ext>
            </a:extLst>
          </p:cNvPr>
          <p:cNvSpPr>
            <a:spLocks noGrp="1"/>
          </p:cNvSpPr>
          <p:nvPr>
            <p:ph type="sldNum" sz="quarter" idx="12"/>
          </p:nvPr>
        </p:nvSpPr>
        <p:spPr/>
        <p:txBody>
          <a:bodyPr/>
          <a:lstStyle/>
          <a:p>
            <a:fld id="{5704826B-11ED-4E5D-BF17-C1E4E8343545}" type="slidenum">
              <a:rPr lang="fi-FI" smtClean="0"/>
              <a:t>‹#›</a:t>
            </a:fld>
            <a:endParaRPr lang="fi-FI"/>
          </a:p>
        </p:txBody>
      </p:sp>
    </p:spTree>
    <p:extLst>
      <p:ext uri="{BB962C8B-B14F-4D97-AF65-F5344CB8AC3E}">
        <p14:creationId xmlns:p14="http://schemas.microsoft.com/office/powerpoint/2010/main" val="2107358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43570B93-046B-E34C-E51A-6ADE22C249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7437EE13-37AB-3750-23F9-424400F7F9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852663F-CA71-2730-A897-BACFC09048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FC847B-7264-43BF-95DB-53B4360E54CD}" type="datetimeFigureOut">
              <a:rPr lang="fi-FI" smtClean="0"/>
              <a:t>15.8.2023</a:t>
            </a:fld>
            <a:endParaRPr lang="fi-FI"/>
          </a:p>
        </p:txBody>
      </p:sp>
      <p:sp>
        <p:nvSpPr>
          <p:cNvPr id="5" name="Alatunnisteen paikkamerkki 4">
            <a:extLst>
              <a:ext uri="{FF2B5EF4-FFF2-40B4-BE49-F238E27FC236}">
                <a16:creationId xmlns:a16="http://schemas.microsoft.com/office/drawing/2014/main" id="{2F9BEC26-F301-8B57-7F60-61BDC6D902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6F445C4E-87BB-14D7-EFBC-FCE2E52DED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04826B-11ED-4E5D-BF17-C1E4E8343545}" type="slidenum">
              <a:rPr lang="fi-FI" smtClean="0"/>
              <a:t>‹#›</a:t>
            </a:fld>
            <a:endParaRPr lang="fi-FI"/>
          </a:p>
        </p:txBody>
      </p:sp>
    </p:spTree>
    <p:extLst>
      <p:ext uri="{BB962C8B-B14F-4D97-AF65-F5344CB8AC3E}">
        <p14:creationId xmlns:p14="http://schemas.microsoft.com/office/powerpoint/2010/main" val="2757285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ulukko 3">
            <a:extLst>
              <a:ext uri="{FF2B5EF4-FFF2-40B4-BE49-F238E27FC236}">
                <a16:creationId xmlns:a16="http://schemas.microsoft.com/office/drawing/2014/main" id="{390EA188-C529-3CFF-005E-CD4BEF1F5207}"/>
              </a:ext>
            </a:extLst>
          </p:cNvPr>
          <p:cNvGraphicFramePr>
            <a:graphicFrameLocks noGrp="1"/>
          </p:cNvGraphicFramePr>
          <p:nvPr>
            <p:extLst>
              <p:ext uri="{D42A27DB-BD31-4B8C-83A1-F6EECF244321}">
                <p14:modId xmlns:p14="http://schemas.microsoft.com/office/powerpoint/2010/main" val="2980040716"/>
              </p:ext>
            </p:extLst>
          </p:nvPr>
        </p:nvGraphicFramePr>
        <p:xfrm>
          <a:off x="411842" y="197806"/>
          <a:ext cx="11368316" cy="6462387"/>
        </p:xfrm>
        <a:graphic>
          <a:graphicData uri="http://schemas.openxmlformats.org/drawingml/2006/table">
            <a:tbl>
              <a:tblPr>
                <a:tableStyleId>{5C22544A-7EE6-4342-B048-85BDC9FD1C3A}</a:tableStyleId>
              </a:tblPr>
              <a:tblGrid>
                <a:gridCol w="1230337">
                  <a:extLst>
                    <a:ext uri="{9D8B030D-6E8A-4147-A177-3AD203B41FA5}">
                      <a16:colId xmlns:a16="http://schemas.microsoft.com/office/drawing/2014/main" val="727137105"/>
                    </a:ext>
                  </a:extLst>
                </a:gridCol>
                <a:gridCol w="2116181">
                  <a:extLst>
                    <a:ext uri="{9D8B030D-6E8A-4147-A177-3AD203B41FA5}">
                      <a16:colId xmlns:a16="http://schemas.microsoft.com/office/drawing/2014/main" val="3225363586"/>
                    </a:ext>
                  </a:extLst>
                </a:gridCol>
                <a:gridCol w="2214606">
                  <a:extLst>
                    <a:ext uri="{9D8B030D-6E8A-4147-A177-3AD203B41FA5}">
                      <a16:colId xmlns:a16="http://schemas.microsoft.com/office/drawing/2014/main" val="1235845277"/>
                    </a:ext>
                  </a:extLst>
                </a:gridCol>
                <a:gridCol w="2436068">
                  <a:extLst>
                    <a:ext uri="{9D8B030D-6E8A-4147-A177-3AD203B41FA5}">
                      <a16:colId xmlns:a16="http://schemas.microsoft.com/office/drawing/2014/main" val="1102143601"/>
                    </a:ext>
                  </a:extLst>
                </a:gridCol>
                <a:gridCol w="2337640">
                  <a:extLst>
                    <a:ext uri="{9D8B030D-6E8A-4147-A177-3AD203B41FA5}">
                      <a16:colId xmlns:a16="http://schemas.microsoft.com/office/drawing/2014/main" val="344739109"/>
                    </a:ext>
                  </a:extLst>
                </a:gridCol>
                <a:gridCol w="541349">
                  <a:extLst>
                    <a:ext uri="{9D8B030D-6E8A-4147-A177-3AD203B41FA5}">
                      <a16:colId xmlns:a16="http://schemas.microsoft.com/office/drawing/2014/main" val="634480633"/>
                    </a:ext>
                  </a:extLst>
                </a:gridCol>
                <a:gridCol w="492135">
                  <a:extLst>
                    <a:ext uri="{9D8B030D-6E8A-4147-A177-3AD203B41FA5}">
                      <a16:colId xmlns:a16="http://schemas.microsoft.com/office/drawing/2014/main" val="236137932"/>
                    </a:ext>
                  </a:extLst>
                </a:gridCol>
              </a:tblGrid>
              <a:tr h="558464">
                <a:tc gridSpan="5">
                  <a:txBody>
                    <a:bodyPr/>
                    <a:lstStyle/>
                    <a:p>
                      <a:pPr>
                        <a:lnSpc>
                          <a:spcPct val="107000"/>
                        </a:lnSpc>
                        <a:spcAft>
                          <a:spcPts val="800"/>
                        </a:spcAft>
                      </a:pPr>
                      <a:r>
                        <a:rPr lang="fi-FI" sz="1400" kern="100" dirty="0">
                          <a:effectLst/>
                        </a:rPr>
                        <a:t> </a:t>
                      </a:r>
                      <a:r>
                        <a:rPr lang="fi-FI" sz="1400" b="1" kern="100" dirty="0">
                          <a:effectLst/>
                        </a:rPr>
                        <a:t>KOKONAISEN KÄSITYÖPROSESSIN ARVIOINTI                                                                                                                                             </a:t>
                      </a:r>
                      <a:r>
                        <a:rPr lang="fi-FI" sz="1400" kern="100" dirty="0">
                          <a:effectLst/>
                        </a:rPr>
                        <a:t>Kokonaisarvosana</a:t>
                      </a:r>
                    </a:p>
                    <a:p>
                      <a:pPr>
                        <a:lnSpc>
                          <a:spcPct val="107000"/>
                        </a:lnSpc>
                        <a:spcAft>
                          <a:spcPts val="800"/>
                        </a:spcAft>
                      </a:pPr>
                      <a:endParaRPr lang="fi-FI"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tc>
                  <a:txBody>
                    <a:bodyPr/>
                    <a:lstStyle/>
                    <a:p>
                      <a:pPr algn="ctr">
                        <a:lnSpc>
                          <a:spcPct val="107000"/>
                        </a:lnSpc>
                      </a:pPr>
                      <a:endParaRPr lang="fi-FI" sz="14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pPr>
                      <a:endParaRPr lang="fi-FI" sz="14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65284765"/>
                  </a:ext>
                </a:extLst>
              </a:tr>
              <a:tr h="209203">
                <a:tc>
                  <a:txBody>
                    <a:bodyPr/>
                    <a:lstStyle/>
                    <a:p>
                      <a:pPr>
                        <a:lnSpc>
                          <a:spcPct val="107000"/>
                        </a:lnSpc>
                        <a:spcAft>
                          <a:spcPts val="800"/>
                        </a:spcAft>
                      </a:pPr>
                      <a:r>
                        <a:rPr lang="fi-FI" sz="1200" b="1" kern="100" dirty="0">
                          <a:effectLst/>
                        </a:rPr>
                        <a:t> Arvioinnin kohde</a:t>
                      </a:r>
                      <a:endParaRPr lang="fi-FI" sz="12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fi-FI" sz="1200" b="1" kern="100" dirty="0">
                          <a:effectLst/>
                        </a:rPr>
                        <a:t>5 - 6</a:t>
                      </a:r>
                      <a:endParaRPr lang="fi-FI" sz="12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fi-FI" sz="1200" b="1" kern="100">
                          <a:effectLst/>
                        </a:rPr>
                        <a:t>7</a:t>
                      </a:r>
                      <a:endParaRPr lang="fi-FI" sz="1200" b="1" kern="10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fi-FI" sz="1200" b="1" kern="100">
                          <a:effectLst/>
                        </a:rPr>
                        <a:t>8</a:t>
                      </a:r>
                      <a:endParaRPr lang="fi-FI" sz="1200" b="1" kern="10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fi-FI" sz="1200" b="1" kern="100" dirty="0">
                          <a:effectLst/>
                        </a:rPr>
                        <a:t>9 - 10</a:t>
                      </a:r>
                      <a:endParaRPr lang="fi-FI" sz="12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fi-FI" sz="1200" b="1" kern="100">
                          <a:effectLst/>
                        </a:rPr>
                        <a:t>Sinä</a:t>
                      </a:r>
                      <a:endParaRPr lang="fi-FI" sz="1200" b="1" kern="10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fi-FI" sz="1200" b="1" kern="100" dirty="0">
                          <a:effectLst/>
                        </a:rPr>
                        <a:t>Ope</a:t>
                      </a:r>
                      <a:endParaRPr lang="fi-FI" sz="12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9359023"/>
                  </a:ext>
                </a:extLst>
              </a:tr>
              <a:tr h="1235421">
                <a:tc>
                  <a:txBody>
                    <a:bodyPr/>
                    <a:lstStyle/>
                    <a:p>
                      <a:pPr>
                        <a:lnSpc>
                          <a:spcPct val="107000"/>
                        </a:lnSpc>
                        <a:spcAft>
                          <a:spcPts val="800"/>
                        </a:spcAft>
                      </a:pPr>
                      <a:r>
                        <a:rPr lang="fi-FI" sz="1100" kern="100" dirty="0">
                          <a:effectLst/>
                        </a:rPr>
                        <a:t>Ideointi ja suunnittelu </a:t>
                      </a:r>
                    </a:p>
                    <a:p>
                      <a:pPr>
                        <a:lnSpc>
                          <a:spcPct val="107000"/>
                        </a:lnSpc>
                        <a:spcAft>
                          <a:spcPts val="800"/>
                        </a:spcAft>
                      </a:pPr>
                      <a:r>
                        <a:rPr lang="fi-FI" sz="1100" kern="100" dirty="0">
                          <a:effectLst/>
                        </a:rPr>
                        <a:t>(T1, T2, T4, T6, T7, T8)</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800"/>
                        </a:spcAft>
                      </a:pPr>
                      <a:r>
                        <a:rPr lang="fi-FI" sz="1100" kern="100" dirty="0">
                          <a:effectLst/>
                        </a:rPr>
                        <a:t>Ideoit ja suunnittelet vain opettajan kehotuksesta. Suunnitteluntavat eivät ole monipuolisia. Et oikein ymmärrä mitä valintoja työhön tehdään ja miksi (mm. taloudellisuus ja kestävyys). Et ole innostunut työstäsi.</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800"/>
                        </a:spcAft>
                      </a:pPr>
                      <a:r>
                        <a:rPr lang="fi-FI" sz="1100" kern="100" dirty="0">
                          <a:effectLst/>
                        </a:rPr>
                        <a:t>Ideoit ja suunnittelet omatoimisesti ohjeiden mukaan. Suunnitteluntavat ovat hieman puutteellisia. Pyrit tekemään työhösi järkeviä valintoja (mm. taloudellisuus ja kestävyys). Olet välillä innokas ja kiinnostunut omasta työstäsi.</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800"/>
                        </a:spcAft>
                      </a:pPr>
                      <a:r>
                        <a:rPr lang="fi-FI" sz="1100" kern="100" dirty="0">
                          <a:effectLst/>
                        </a:rPr>
                        <a:t>Ideoit ja suunnittelet työhösi omia ratkaisuja. Suunnitteluntavat ovat monipuolisia. Teet järkeviä valintoja työhösi ja osaat perustella ne (mm. taloudellisuus ja kestävyys). Olet innokas ja monipuolisesti kiinnostunut. Oma työ on sinulle tärkeä.</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800"/>
                        </a:spcAft>
                      </a:pPr>
                      <a:r>
                        <a:rPr lang="fi-FI" sz="1100" kern="100" dirty="0">
                          <a:effectLst/>
                        </a:rPr>
                        <a:t>Ideoit työtä itsenäisesti ja luot omatoimisesti luovia ja omaperäisiä ratkaisuja. Suunnitteluntavat ovat monipuolisia. Teet vain järkeviä ja luovia ratkaisuja sekä osaat perustella ne. Olet erittäin innokas ja kiinnostunut. Työskentelet todella yritteliäästi.</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pPr>
                      <a:endParaRPr lang="fi-FI" sz="14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pPr>
                      <a:endParaRPr lang="fi-FI" sz="14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625083356"/>
                  </a:ext>
                </a:extLst>
              </a:tr>
              <a:tr h="1582532">
                <a:tc>
                  <a:txBody>
                    <a:bodyPr/>
                    <a:lstStyle/>
                    <a:p>
                      <a:pPr>
                        <a:lnSpc>
                          <a:spcPct val="107000"/>
                        </a:lnSpc>
                        <a:spcAft>
                          <a:spcPts val="800"/>
                        </a:spcAft>
                      </a:pPr>
                      <a:r>
                        <a:rPr lang="fi-FI" sz="1100" kern="100" dirty="0">
                          <a:effectLst/>
                        </a:rPr>
                        <a:t>Tuntiaktiivisuus ja tuottaminen </a:t>
                      </a:r>
                    </a:p>
                    <a:p>
                      <a:pPr>
                        <a:lnSpc>
                          <a:spcPct val="107000"/>
                        </a:lnSpc>
                        <a:spcAft>
                          <a:spcPts val="800"/>
                        </a:spcAft>
                      </a:pPr>
                      <a:r>
                        <a:rPr lang="fi-FI" sz="1100" kern="100" dirty="0">
                          <a:effectLst/>
                        </a:rPr>
                        <a:t>(T1, T2, T3, T7, T8)</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nSpc>
                          <a:spcPct val="107000"/>
                        </a:lnSpc>
                        <a:spcAft>
                          <a:spcPts val="800"/>
                        </a:spcAft>
                      </a:pPr>
                      <a:r>
                        <a:rPr lang="fi-FI" sz="1100" kern="100" dirty="0">
                          <a:effectLst/>
                        </a:rPr>
                        <a:t>Yritän ajoittain tehdä annettuja tehtäviä ja saada aikaan tuotoksia. En pysty toteuttamaan edes ohjatusti kokonaista käsityöprosessia. Työni jää usein kesken. Työskentelyn tai lopputuloksen laadulla ei ole väliä, kunhan jotakin saan tehtyä. Käytän tuhlailevasti materiaaleja. </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nSpc>
                          <a:spcPct val="107000"/>
                        </a:lnSpc>
                        <a:spcAft>
                          <a:spcPts val="800"/>
                        </a:spcAft>
                      </a:pPr>
                      <a:r>
                        <a:rPr lang="fi-FI" sz="1100" kern="100" dirty="0">
                          <a:effectLst/>
                        </a:rPr>
                        <a:t>Yritän työskennellä, mutta työskentelyni keskeytyy ajoittain. Pystyn toteuttamaan ohjatusti kokonaisen käsityöprosessin. Tunnistan materiaaleja ja menetelmiä ja pystyn valitsemaan niistä valmistettaviin tuotteisiin/teoksiin sopivia. Työni sisältää vielä virheitä, mutta valmistuu ajallaan.</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nSpc>
                          <a:spcPct val="107000"/>
                        </a:lnSpc>
                        <a:spcAft>
                          <a:spcPts val="800"/>
                        </a:spcAft>
                      </a:pPr>
                      <a:r>
                        <a:rPr lang="fi-FI" sz="1100" kern="100" dirty="0">
                          <a:effectLst/>
                        </a:rPr>
                        <a:t>Työskentelen yleensä pitkäjänteisesti ja sujuvasti. Osaan käyttää tarkoituksenmukaisia välineitä ja tekniikoita. Työssäsi ei ole juurikaan virheitä ja se valmistuu ajallaan. </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nSpc>
                          <a:spcPct val="107000"/>
                        </a:lnSpc>
                        <a:spcAft>
                          <a:spcPts val="800"/>
                        </a:spcAft>
                      </a:pPr>
                      <a:r>
                        <a:rPr lang="fi-FI" sz="1100" kern="100" dirty="0">
                          <a:effectLst/>
                        </a:rPr>
                        <a:t>Työskentelysi on yritteliästä, johdonmukaista ja selkeää. Osaan käyttää tarkoituksenmukaisia välineitä ja tekniikoita tarkoituksenmukaisesti suunnittelemieni uudenlaisten tuotteiden/teoksien valmistamiseen. Työsi ovat virheettömiä, tarkoituksenmukaisia  ja valmistuvat ajallaan.</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pPr>
                      <a:endParaRPr lang="fi-FI" sz="14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pPr>
                      <a:endParaRPr lang="fi-FI" sz="14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578709630"/>
                  </a:ext>
                </a:extLst>
              </a:tr>
              <a:tr h="541200">
                <a:tc>
                  <a:txBody>
                    <a:bodyPr/>
                    <a:lstStyle/>
                    <a:p>
                      <a:pPr>
                        <a:lnSpc>
                          <a:spcPct val="107000"/>
                        </a:lnSpc>
                        <a:spcAft>
                          <a:spcPts val="800"/>
                        </a:spcAft>
                      </a:pPr>
                      <a:r>
                        <a:rPr lang="fi-FI" sz="1100" kern="100" dirty="0">
                          <a:effectLst/>
                        </a:rPr>
                        <a:t>Työturvallisuus (T5)</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nSpc>
                          <a:spcPct val="107000"/>
                        </a:lnSpc>
                        <a:spcAft>
                          <a:spcPts val="800"/>
                        </a:spcAft>
                      </a:pPr>
                      <a:r>
                        <a:rPr lang="fi-FI" sz="1100" kern="100" dirty="0">
                          <a:effectLst/>
                        </a:rPr>
                        <a:t>Toimit tietoisesti vastoin työturvallisuusohjeita. Aiheutat vaaraa muille ja itsellesi.</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nSpc>
                          <a:spcPct val="107000"/>
                        </a:lnSpc>
                        <a:spcAft>
                          <a:spcPts val="800"/>
                        </a:spcAft>
                      </a:pPr>
                      <a:r>
                        <a:rPr lang="fi-FI" sz="1100" kern="100" dirty="0">
                          <a:effectLst/>
                        </a:rPr>
                        <a:t>Ymmärrät annetut turvallisuusohjeet ja toimit niiden mukaan. Et aiheuta itsellesi ja muille vaaraa. </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nSpc>
                          <a:spcPct val="107000"/>
                        </a:lnSpc>
                        <a:spcAft>
                          <a:spcPts val="800"/>
                        </a:spcAft>
                      </a:pPr>
                      <a:r>
                        <a:rPr lang="fi-FI" sz="1100" kern="100" dirty="0">
                          <a:effectLst/>
                        </a:rPr>
                        <a:t>Noudatat aina turvallisuusohjeita. Tunnistat riskejä ja toimit muut huomioiden. </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nSpc>
                          <a:spcPct val="107000"/>
                        </a:lnSpc>
                        <a:spcAft>
                          <a:spcPts val="800"/>
                        </a:spcAft>
                      </a:pPr>
                      <a:r>
                        <a:rPr lang="fi-FI" sz="1100" kern="100" dirty="0">
                          <a:effectLst/>
                        </a:rPr>
                        <a:t>Osaat arvioida työskentelyn vaaroja ja toimit riskejä ennaltaehkäisten. Edistät toiminnallasi yleistä turvallisuutta.</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lnSpc>
                          <a:spcPct val="107000"/>
                        </a:lnSpc>
                      </a:pPr>
                      <a:endParaRPr lang="fi-FI" sz="14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lnSpc>
                          <a:spcPct val="107000"/>
                        </a:lnSpc>
                      </a:pPr>
                      <a:endParaRPr lang="fi-FI" sz="14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019252506"/>
                  </a:ext>
                </a:extLst>
              </a:tr>
              <a:tr h="1235421">
                <a:tc>
                  <a:txBody>
                    <a:bodyPr/>
                    <a:lstStyle/>
                    <a:p>
                      <a:pPr>
                        <a:lnSpc>
                          <a:spcPct val="107000"/>
                        </a:lnSpc>
                        <a:spcAft>
                          <a:spcPts val="800"/>
                        </a:spcAft>
                      </a:pPr>
                      <a:r>
                        <a:rPr lang="fi-FI" sz="1100" kern="100" dirty="0">
                          <a:effectLst/>
                        </a:rPr>
                        <a:t>Dokumentointi ja itsearviointi (T6)</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07000"/>
                        </a:lnSpc>
                        <a:spcAft>
                          <a:spcPts val="800"/>
                        </a:spcAft>
                      </a:pPr>
                      <a:r>
                        <a:rPr lang="fi-FI" sz="1100" kern="100" dirty="0">
                          <a:effectLst/>
                        </a:rPr>
                        <a:t>Portfolio koostuu irrallisista osista ja sisältää niukasti sanallista ja / tai kuvallista sisältöä.  Käsityön sanasto ei ole  käytössä tai on niukkaa. Arviointisi on puutteellista ja / tai niukkaa.</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07000"/>
                        </a:lnSpc>
                        <a:spcAft>
                          <a:spcPts val="800"/>
                        </a:spcAft>
                      </a:pPr>
                      <a:r>
                        <a:rPr lang="fi-FI" sz="1100" kern="100" dirty="0">
                          <a:effectLst/>
                        </a:rPr>
                        <a:t>Portfoliosi on ohjeen mukainen, mutta hieman puutteellinen. Harjoittelet käsityön sanastoa. Arviointisi on tehty ohjeen mukaisesti, mutta voisi olla laajemmin tehty.</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07000"/>
                        </a:lnSpc>
                        <a:spcAft>
                          <a:spcPts val="800"/>
                        </a:spcAft>
                      </a:pPr>
                      <a:r>
                        <a:rPr lang="fi-FI" sz="1100" kern="100" dirty="0">
                          <a:effectLst/>
                        </a:rPr>
                        <a:t>Portfolio on kokonaisuus, jossa on dokumentoitu keskeisimmät kohdat ja kerronta selkeää sekä ohjeita noudattavaa. Käytät käsityön sanastoa. </a:t>
                      </a:r>
                    </a:p>
                    <a:p>
                      <a:pPr>
                        <a:lnSpc>
                          <a:spcPct val="107000"/>
                        </a:lnSpc>
                        <a:spcAft>
                          <a:spcPts val="800"/>
                        </a:spcAft>
                      </a:pPr>
                      <a:r>
                        <a:rPr lang="fi-FI" sz="1100" kern="100" dirty="0">
                          <a:effectLst/>
                        </a:rPr>
                        <a:t>Arviointisi on monipuolista ja ohjeiden mukaista.</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07000"/>
                        </a:lnSpc>
                        <a:spcAft>
                          <a:spcPts val="800"/>
                        </a:spcAft>
                      </a:pPr>
                      <a:r>
                        <a:rPr lang="fi-FI" sz="1100" kern="100" dirty="0">
                          <a:effectLst/>
                        </a:rPr>
                        <a:t>Portfolio on visuaalisesti persoonallinen ja  johdonmukaisesti etenevä kokonaisuus, joka sisältää monipuolista sanallista ja visuaalista kerrontaa. Osaat käyttää myös käsityön sanastoa monipuolisesti. Arviointisi on pohdiskelevaa ja monipuolista.</a:t>
                      </a:r>
                      <a:endParaRPr lang="fi-FI"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pPr>
                      <a:endParaRPr lang="fi-FI" sz="14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pPr>
                      <a:endParaRPr lang="fi-FI" sz="14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07464630"/>
                  </a:ext>
                </a:extLst>
              </a:tr>
              <a:tr h="919950">
                <a:tc gridSpan="7">
                  <a:txBody>
                    <a:bodyPr/>
                    <a:lstStyle/>
                    <a:p>
                      <a:pPr>
                        <a:lnSpc>
                          <a:spcPct val="107000"/>
                        </a:lnSpc>
                        <a:spcAft>
                          <a:spcPts val="800"/>
                        </a:spcAft>
                      </a:pPr>
                      <a:r>
                        <a:rPr lang="fi-FI" sz="1100" b="1" kern="100" dirty="0">
                          <a:effectLst/>
                          <a:latin typeface="Calibri" panose="020F0502020204030204" pitchFamily="34" charset="0"/>
                          <a:ea typeface="Calibri" panose="020F0502020204030204" pitchFamily="34" charset="0"/>
                          <a:cs typeface="Times New Roman" panose="02020603050405020304" pitchFamily="18" charset="0"/>
                        </a:rPr>
                        <a:t>OPETTAJAN SANALLISTA </a:t>
                      </a:r>
                      <a:r>
                        <a:rPr lang="fi-FI" sz="1100" b="1" kern="100">
                          <a:effectLst/>
                          <a:latin typeface="Calibri" panose="020F0502020204030204" pitchFamily="34" charset="0"/>
                          <a:ea typeface="Calibri" panose="020F0502020204030204" pitchFamily="34" charset="0"/>
                          <a:cs typeface="Times New Roman" panose="02020603050405020304" pitchFamily="18" charset="0"/>
                        </a:rPr>
                        <a:t>PALAUTETTA:</a:t>
                      </a:r>
                    </a:p>
                    <a:p>
                      <a:pPr>
                        <a:lnSpc>
                          <a:spcPct val="107000"/>
                        </a:lnSpc>
                        <a:spcAft>
                          <a:spcPts val="800"/>
                        </a:spcAft>
                      </a:pPr>
                      <a:endParaRPr lang="fi-FI" sz="11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ct val="107000"/>
                        </a:lnSpc>
                        <a:spcAft>
                          <a:spcPts val="800"/>
                        </a:spcAft>
                      </a:pPr>
                      <a:endParaRPr lang="fi-FI"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ct val="107000"/>
                        </a:lnSpc>
                        <a:spcAft>
                          <a:spcPts val="800"/>
                        </a:spcAft>
                      </a:pPr>
                      <a:endParaRPr lang="fi-FI"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ct val="107000"/>
                        </a:lnSpc>
                        <a:spcAft>
                          <a:spcPts val="800"/>
                        </a:spcAft>
                      </a:pPr>
                      <a:endParaRPr lang="fi-FI"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ct val="107000"/>
                        </a:lnSpc>
                        <a:spcAft>
                          <a:spcPts val="800"/>
                        </a:spcAft>
                      </a:pPr>
                      <a:endParaRPr lang="fi-FI"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14581" marR="14581" marT="14581" marB="145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07000"/>
                        </a:lnSpc>
                      </a:pPr>
                      <a:endParaRPr lang="fi-FI" sz="9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07000"/>
                        </a:lnSpc>
                      </a:pPr>
                      <a:endParaRPr lang="fi-FI" sz="900" kern="100" dirty="0">
                        <a:effectLst/>
                        <a:latin typeface="Calibri" panose="020F0502020204030204" pitchFamily="34" charset="0"/>
                        <a:cs typeface="Times New Roman" panose="02020603050405020304" pitchFamily="18" charset="0"/>
                      </a:endParaRPr>
                    </a:p>
                  </a:txBody>
                  <a:tcPr marL="14581" marR="14581" marT="14581" marB="1458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0940547"/>
                  </a:ext>
                </a:extLst>
              </a:tr>
            </a:tbl>
          </a:graphicData>
        </a:graphic>
      </p:graphicFrame>
      <p:sp>
        <p:nvSpPr>
          <p:cNvPr id="5" name="Rectangle 2">
            <a:extLst>
              <a:ext uri="{FF2B5EF4-FFF2-40B4-BE49-F238E27FC236}">
                <a16:creationId xmlns:a16="http://schemas.microsoft.com/office/drawing/2014/main" id="{3A86092D-6FB8-3C71-96F7-78F5E4384CFF}"/>
              </a:ext>
            </a:extLst>
          </p:cNvPr>
          <p:cNvSpPr>
            <a:spLocks noChangeArrowheads="1"/>
          </p:cNvSpPr>
          <p:nvPr/>
        </p:nvSpPr>
        <p:spPr bwMode="auto">
          <a:xfrm>
            <a:off x="1295400" y="561543"/>
            <a:ext cx="1204190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i-FI"/>
          </a:p>
        </p:txBody>
      </p:sp>
    </p:spTree>
    <p:extLst>
      <p:ext uri="{BB962C8B-B14F-4D97-AF65-F5344CB8AC3E}">
        <p14:creationId xmlns:p14="http://schemas.microsoft.com/office/powerpoint/2010/main" val="2210654372"/>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500</Words>
  <Application>Microsoft Office PowerPoint</Application>
  <PresentationFormat>Laajakuva</PresentationFormat>
  <Paragraphs>32</Paragraphs>
  <Slides>1</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vt:i4>
      </vt:variant>
    </vt:vector>
  </HeadingPairs>
  <TitlesOfParts>
    <vt:vector size="6" baseType="lpstr">
      <vt:lpstr>Arial</vt:lpstr>
      <vt:lpstr>Calibri</vt:lpstr>
      <vt:lpstr>Calibri Light</vt:lpstr>
      <vt:lpstr>Times New Roman</vt:lpstr>
      <vt:lpstr>Office-teema</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Anne-Mari Siekkinen</dc:creator>
  <cp:lastModifiedBy>Siekkinen Anne-Mari</cp:lastModifiedBy>
  <cp:revision>4</cp:revision>
  <cp:lastPrinted>2023-08-09T20:23:40Z</cp:lastPrinted>
  <dcterms:created xsi:type="dcterms:W3CDTF">2023-08-09T19:21:20Z</dcterms:created>
  <dcterms:modified xsi:type="dcterms:W3CDTF">2023-08-15T06:48:59Z</dcterms:modified>
</cp:coreProperties>
</file>