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6" r:id="rId7"/>
    <p:sldId id="268" r:id="rId8"/>
    <p:sldId id="264" r:id="rId9"/>
    <p:sldId id="265" r:id="rId10"/>
    <p:sldId id="26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714"/>
  </p:normalViewPr>
  <p:slideViewPr>
    <p:cSldViewPr snapToGrid="0" snapToObjects="1">
      <p:cViewPr varScale="1">
        <p:scale>
          <a:sx n="66" d="100"/>
          <a:sy n="66" d="100"/>
        </p:scale>
        <p:origin x="9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6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67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5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77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48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55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20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01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42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91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96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8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hqumfpxuzI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10. Oppimisen lajit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(s. 112-123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 smtClean="0"/>
              <a:t>Tehtävä: </a:t>
            </a:r>
            <a:r>
              <a:rPr lang="fi-FI" sz="3200" dirty="0" smtClean="0"/>
              <a:t>Jakakaa käsitteet niin, että jokaisen tehtävänä on selittää yksi käsite ja keksiä esimerkki. Jokainen esittelee oman käsitteensä ja esimerkkinsä muille. </a:t>
            </a:r>
            <a:endParaRPr lang="fi-FI" sz="3200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743" t="20085" r="11554" b="5197"/>
          <a:stretch/>
        </p:blipFill>
        <p:spPr>
          <a:xfrm>
            <a:off x="1961761" y="1872343"/>
            <a:ext cx="8268477" cy="45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1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Määritelmä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oppimisen laji = tapa oppia</a:t>
            </a:r>
            <a:endParaRPr lang="fi-FI" sz="2400" dirty="0"/>
          </a:p>
          <a:p>
            <a:pPr lvl="0"/>
            <a:r>
              <a:rPr lang="fi-FI" dirty="0"/>
              <a:t>esim. </a:t>
            </a:r>
            <a:r>
              <a:rPr lang="fi-FI" dirty="0" err="1"/>
              <a:t>habituaatio</a:t>
            </a:r>
            <a:r>
              <a:rPr lang="fi-FI" dirty="0"/>
              <a:t>, klassinen ja välineellinen ehdollistuminen sekä mallioppiminen</a:t>
            </a:r>
            <a:endParaRPr lang="fi-FI" sz="2000" dirty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Habituaatio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tottumista samanlaisina esiintyviin ympäristön ärsykkeisiin</a:t>
            </a:r>
          </a:p>
          <a:p>
            <a:pPr marL="0" indent="0">
              <a:buNone/>
            </a:pPr>
            <a:r>
              <a:rPr lang="fi-FI" dirty="0"/>
              <a:t>   → toistuviin ärsykkeisiin reagointi vähenee tai loppuu kokonaan</a:t>
            </a:r>
          </a:p>
          <a:p>
            <a:pPr lvl="0"/>
            <a:r>
              <a:rPr lang="fi-FI" dirty="0"/>
              <a:t>tahatonta oppimista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Klassinen ehdollistuminen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opitaan reagoimaan ärsykkeisiin, joihin ei ole aikaisemmin reagoitu</a:t>
            </a:r>
            <a:endParaRPr lang="fi-FI" sz="2400" dirty="0"/>
          </a:p>
          <a:p>
            <a:pPr lvl="0"/>
            <a:r>
              <a:rPr lang="fi-FI" dirty="0"/>
              <a:t>tahatonta oppimista</a:t>
            </a:r>
            <a:endParaRPr lang="fi-FI" sz="2400" dirty="0"/>
          </a:p>
          <a:p>
            <a:pPr lvl="0"/>
            <a:r>
              <a:rPr lang="fi-FI" dirty="0"/>
              <a:t>ehdollistamisen vaiheet:</a:t>
            </a:r>
            <a:endParaRPr lang="fi-FI" sz="2400" dirty="0"/>
          </a:p>
          <a:p>
            <a:pPr marL="457200" lvl="1" indent="0">
              <a:buNone/>
            </a:pPr>
            <a:r>
              <a:rPr lang="fi-FI" sz="2800" dirty="0"/>
              <a:t>1. ehdoton ärsyke → ehdoton refleksi</a:t>
            </a:r>
          </a:p>
          <a:p>
            <a:pPr marL="457200" lvl="1" indent="0">
              <a:buNone/>
            </a:pPr>
            <a:r>
              <a:rPr lang="fi-FI" sz="2800" dirty="0"/>
              <a:t>2. neutraali ärsyke + ehdoton ärsyke → ehdoton refleksi</a:t>
            </a:r>
            <a:endParaRPr lang="fi-FI" dirty="0"/>
          </a:p>
          <a:p>
            <a:pPr marL="457200" lvl="1" indent="0">
              <a:buNone/>
            </a:pPr>
            <a:r>
              <a:rPr lang="fi-FI" sz="2800" dirty="0"/>
              <a:t>3. ehdollinen ärsyke (ent. neutraali ärsyke) → ehdollinen refleksi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Klassinen ehdollistuminen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keskeisiä periaatteita:</a:t>
            </a:r>
            <a:endParaRPr lang="fi-FI" sz="2400" dirty="0"/>
          </a:p>
          <a:p>
            <a:pPr lvl="1"/>
            <a:r>
              <a:rPr lang="fi-FI" sz="2600" dirty="0"/>
              <a:t>ärsykkeen yleistyminen = ehdollisen ärsykkeen lisäksi myös muut samanlaiset ärsykkeet laukaisevat ehdollisen refleksin</a:t>
            </a:r>
          </a:p>
          <a:p>
            <a:pPr lvl="1"/>
            <a:r>
              <a:rPr lang="fi-FI" sz="2600" dirty="0"/>
              <a:t>ärsykkeen erottelu = erotetaan ehdollinen ärsyke muista samankaltaisista ärsykkeistä</a:t>
            </a:r>
          </a:p>
          <a:p>
            <a:pPr lvl="1"/>
            <a:r>
              <a:rPr lang="fi-FI" sz="2600" dirty="0"/>
              <a:t>ehdollisen refleksin sammuminen </a:t>
            </a:r>
          </a:p>
          <a:p>
            <a:pPr lvl="0"/>
            <a:r>
              <a:rPr lang="fi-FI" dirty="0"/>
              <a:t>Ivan Pavlov: koirakokeet</a:t>
            </a:r>
          </a:p>
          <a:p>
            <a:pPr lvl="0"/>
            <a:r>
              <a:rPr lang="fi-FI" dirty="0"/>
              <a:t>John B. Watson &amp; </a:t>
            </a:r>
            <a:r>
              <a:rPr lang="fi-FI" dirty="0" err="1"/>
              <a:t>Rosalie</a:t>
            </a:r>
            <a:r>
              <a:rPr lang="fi-FI" dirty="0"/>
              <a:t> </a:t>
            </a:r>
            <a:r>
              <a:rPr lang="fi-FI" dirty="0" err="1"/>
              <a:t>Rayner</a:t>
            </a:r>
            <a:r>
              <a:rPr lang="fi-FI" dirty="0"/>
              <a:t>: Pikku Albert -kokeet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00948-3CB1-9148-B889-C7BF241E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4272539" cy="1600200"/>
          </a:xfrm>
        </p:spPr>
        <p:txBody>
          <a:bodyPr>
            <a:normAutofit/>
          </a:bodyPr>
          <a:lstStyle/>
          <a:p>
            <a:r>
              <a:rPr lang="fi-FI" sz="3600" b="1" dirty="0"/>
              <a:t>Klassinen ehdollistuminen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1A71B66-C8E2-1845-A640-5A1B3643A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1053" y="0"/>
            <a:ext cx="7931565" cy="68580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DE40784-C5FE-E84F-8DD0-7D972F91F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514600"/>
            <a:ext cx="3932237" cy="3811588"/>
          </a:xfrm>
        </p:spPr>
        <p:txBody>
          <a:bodyPr>
            <a:normAutofit/>
          </a:bodyPr>
          <a:lstStyle/>
          <a:p>
            <a:r>
              <a:rPr lang="fi-FI" sz="2400" b="1" dirty="0"/>
              <a:t>Tehtävä:</a:t>
            </a:r>
          </a:p>
          <a:p>
            <a:r>
              <a:rPr lang="fi-FI" sz="2400" dirty="0"/>
              <a:t>Sijoita kaavioon Pavlovin koirakokeiden erilaiset ärsykkeet ja refleksit.</a:t>
            </a:r>
          </a:p>
        </p:txBody>
      </p:sp>
    </p:spTree>
    <p:extLst>
      <p:ext uri="{BB962C8B-B14F-4D97-AF65-F5344CB8AC3E}">
        <p14:creationId xmlns:p14="http://schemas.microsoft.com/office/powerpoint/2010/main" val="106977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www.youtube.com/watch?v=hhqumfpxuzI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23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Välineellinen ehdollistuminen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opitaan käyttäytymisen seurauksista</a:t>
            </a:r>
            <a:endParaRPr lang="fi-FI" sz="2400" dirty="0"/>
          </a:p>
          <a:p>
            <a:pPr lvl="0"/>
            <a:r>
              <a:rPr lang="fi-FI" dirty="0"/>
              <a:t>keskeisiä periaatteita:</a:t>
            </a:r>
            <a:endParaRPr lang="fi-FI" sz="2400" dirty="0"/>
          </a:p>
          <a:p>
            <a:pPr lvl="1"/>
            <a:r>
              <a:rPr lang="fi-FI" sz="2600" dirty="0"/>
              <a:t>vaikutuksen laki = miellyttäviä seurauksia tuovan reaktion esiintymistodennäköisyys kasvaa, epämiellyttäviä seurauksia tuottavan reaktion esiintymistodennäköisyys laskee</a:t>
            </a:r>
          </a:p>
          <a:p>
            <a:pPr lvl="1"/>
            <a:r>
              <a:rPr lang="fi-FI" sz="2600" dirty="0"/>
              <a:t>vahvistaminen = palkitseminen  </a:t>
            </a:r>
          </a:p>
          <a:p>
            <a:pPr lvl="1"/>
            <a:r>
              <a:rPr lang="fi-FI" sz="2600" dirty="0"/>
              <a:t>rankaiseminen </a:t>
            </a:r>
          </a:p>
          <a:p>
            <a:pPr lvl="0"/>
            <a:r>
              <a:rPr lang="fi-FI" dirty="0"/>
              <a:t>Edvard </a:t>
            </a:r>
            <a:r>
              <a:rPr lang="fi-FI" dirty="0" err="1"/>
              <a:t>Thorndike</a:t>
            </a:r>
            <a:r>
              <a:rPr lang="fi-FI" dirty="0"/>
              <a:t>: kissakokeet</a:t>
            </a:r>
          </a:p>
          <a:p>
            <a:pPr lvl="0"/>
            <a:r>
              <a:rPr lang="fi-FI" dirty="0"/>
              <a:t>B. F. Skinner: kyyhkyskokeet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Mallioppiminen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toisen havainnointiin perustuvaa oppimista, jossa luodaan muistitietoa mallin käyttäytymisestä ja sen seurauksista</a:t>
            </a:r>
          </a:p>
          <a:p>
            <a:r>
              <a:rPr lang="fi-FI" dirty="0"/>
              <a:t>suurin osa ihmisen käyttäytymisestä malliopitaan</a:t>
            </a:r>
          </a:p>
          <a:p>
            <a:pPr lvl="0"/>
            <a:r>
              <a:rPr lang="fi-FI" dirty="0"/>
              <a:t>Albert </a:t>
            </a:r>
            <a:r>
              <a:rPr lang="fi-FI" dirty="0" err="1"/>
              <a:t>Bandura</a:t>
            </a:r>
            <a:r>
              <a:rPr lang="fi-FI" dirty="0"/>
              <a:t>: </a:t>
            </a:r>
            <a:r>
              <a:rPr lang="fi-FI" sz="2800" dirty="0"/>
              <a:t>sosiaalisen oppimisen teoria</a:t>
            </a:r>
          </a:p>
          <a:p>
            <a:pPr lvl="1"/>
            <a:r>
              <a:rPr lang="fi-FI" sz="2600" dirty="0"/>
              <a:t>oppimisessa huomioitava ympäristön ärsykkeiden, psyykkisen toiminnan ja käyttäytymisen jatkuvat vastavuoroiset vaikutukset</a:t>
            </a:r>
          </a:p>
          <a:p>
            <a:pPr lvl="1"/>
            <a:r>
              <a:rPr lang="fi-FI" sz="2600" dirty="0"/>
              <a:t>ihminen havainnoi ja arvioi toisten käyttäytymistä ja toimintatapoja</a:t>
            </a:r>
          </a:p>
          <a:p>
            <a:pPr lvl="1"/>
            <a:r>
              <a:rPr lang="fi-FI" sz="2600" dirty="0"/>
              <a:t>mallin jäljittely riippuu oletetuista seurauksista</a:t>
            </a:r>
          </a:p>
          <a:p>
            <a:pPr lvl="1"/>
            <a:r>
              <a:rPr lang="fi-FI" sz="2600" dirty="0" err="1"/>
              <a:t>Bobo</a:t>
            </a:r>
            <a:r>
              <a:rPr lang="fi-FI" sz="2600" dirty="0"/>
              <a:t> –nukkekokeet</a:t>
            </a:r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268</Words>
  <Application>Microsoft Office PowerPoint</Application>
  <PresentationFormat>Laajakuva</PresentationFormat>
  <Paragraphs>45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10. Oppimisen lajit</vt:lpstr>
      <vt:lpstr>Määritelmä</vt:lpstr>
      <vt:lpstr>Habituaatio</vt:lpstr>
      <vt:lpstr>Klassinen ehdollistuminen</vt:lpstr>
      <vt:lpstr>Klassinen ehdollistuminen</vt:lpstr>
      <vt:lpstr>Klassinen ehdollistuminen </vt:lpstr>
      <vt:lpstr>https://www.youtube.com/watch?v=hhqumfpxuzI </vt:lpstr>
      <vt:lpstr>Välineellinen ehdollistuminen</vt:lpstr>
      <vt:lpstr>Mallioppiminen</vt:lpstr>
      <vt:lpstr>Tehtävä: Jakakaa käsitteet niin, että jokaisen tehtävänä on selittää yksi käsite ja keksiä esimerkki. Jokainen esittelee oman käsitteensä ja esimerkkinsä muille.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Turunen Maria Adalmina</cp:lastModifiedBy>
  <cp:revision>73</cp:revision>
  <dcterms:created xsi:type="dcterms:W3CDTF">2016-04-22T12:08:07Z</dcterms:created>
  <dcterms:modified xsi:type="dcterms:W3CDTF">2020-12-04T11:50:53Z</dcterms:modified>
</cp:coreProperties>
</file>