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70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3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4784"/>
  </p:normalViewPr>
  <p:slideViewPr>
    <p:cSldViewPr snapToGrid="0" snapToObjects="1">
      <p:cViewPr varScale="1">
        <p:scale>
          <a:sx n="66" d="100"/>
          <a:sy n="66" d="100"/>
        </p:scale>
        <p:origin x="90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89AC4-A32B-714F-9F96-3D389C63A89A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69939-1E8E-3D4C-93E8-47AEED8C0B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6775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69939-1E8E-3D4C-93E8-47AEED8C0B5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561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285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455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82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30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305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687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001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608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54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870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911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4.12.2020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635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11. Oppimismotivaatio ja tehokas oppiminen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(s. 124-133)</a:t>
            </a:r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Opiskelumenetelmien tehokkuus </a:t>
            </a:r>
            <a:br>
              <a:rPr lang="fi-FI" sz="4000" b="1" dirty="0"/>
            </a:br>
            <a:r>
              <a:rPr lang="fi-FI" sz="3600" b="1" dirty="0"/>
              <a:t>(</a:t>
            </a:r>
            <a:r>
              <a:rPr lang="fi-FI" sz="3600" b="1" dirty="0" err="1"/>
              <a:t>Dunlosky</a:t>
            </a:r>
            <a:r>
              <a:rPr lang="fi-FI" sz="3600" b="1" dirty="0"/>
              <a:t> ym., 2013)</a:t>
            </a:r>
            <a:endParaRPr lang="fi-FI" sz="4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14400" y="1950316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/>
              <a:t>Erityisen hyödyllisiä opiskelumenetelmiä</a:t>
            </a:r>
          </a:p>
          <a:p>
            <a:pPr lvl="0"/>
            <a:r>
              <a:rPr lang="fi-FI" dirty="0"/>
              <a:t>opitun testaaminen</a:t>
            </a:r>
          </a:p>
          <a:p>
            <a:pPr lvl="0"/>
            <a:r>
              <a:rPr lang="fi-FI" dirty="0"/>
              <a:t>hajautettu harjoittelu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Keskinkertaisen hyödyn opiskelumenetelmiä</a:t>
            </a:r>
          </a:p>
          <a:p>
            <a:pPr lvl="0"/>
            <a:r>
              <a:rPr lang="fi-FI" dirty="0" err="1"/>
              <a:t>miksi-kysymysten</a:t>
            </a:r>
            <a:r>
              <a:rPr lang="fi-FI" dirty="0"/>
              <a:t> esittäminen</a:t>
            </a:r>
          </a:p>
          <a:p>
            <a:pPr lvl="0"/>
            <a:r>
              <a:rPr lang="fi-FI" dirty="0"/>
              <a:t>selittäminen, jossa oppija selittää omaa toimintaansa tehtävää tehdessään tai sitä, kuinka uusi tieto liittyy aiempaan tietoon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F1FE61-8C8C-BB4B-983E-6F791D3C0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50316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/>
              <a:t>Matalan hyödyn opiskelumenetelmiä </a:t>
            </a:r>
          </a:p>
          <a:p>
            <a:pPr lvl="0"/>
            <a:r>
              <a:rPr lang="fi-FI" dirty="0"/>
              <a:t>yhteenvedot ja tiivistelmät</a:t>
            </a:r>
          </a:p>
          <a:p>
            <a:pPr lvl="0"/>
            <a:r>
              <a:rPr lang="fi-FI" dirty="0"/>
              <a:t>yli- ja alleviivaus</a:t>
            </a:r>
          </a:p>
          <a:p>
            <a:pPr lvl="0"/>
            <a:r>
              <a:rPr lang="fi-FI" dirty="0"/>
              <a:t>muistisäännöt</a:t>
            </a:r>
          </a:p>
          <a:p>
            <a:pPr lvl="0"/>
            <a:r>
              <a:rPr lang="fi-FI" dirty="0"/>
              <a:t>tekstin kuvittaminen mielessä</a:t>
            </a:r>
          </a:p>
          <a:p>
            <a:pPr lvl="0"/>
            <a:r>
              <a:rPr lang="fi-FI" dirty="0"/>
              <a:t>uudelleen lukeminen</a:t>
            </a:r>
          </a:p>
          <a:p>
            <a:pPr marL="0" lvl="0" indent="0">
              <a:buNone/>
            </a:pPr>
            <a:r>
              <a:rPr lang="fi-FI" dirty="0"/>
              <a:t>(toimivat tehokkaammin yhdistellen muihin opiskelumenetelmiin)</a:t>
            </a:r>
          </a:p>
        </p:txBody>
      </p:sp>
    </p:spTree>
    <p:extLst>
      <p:ext uri="{BB962C8B-B14F-4D97-AF65-F5344CB8AC3E}">
        <p14:creationId xmlns:p14="http://schemas.microsoft.com/office/powerpoint/2010/main" val="557821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Tavoiteorientaatiot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oppimiseen ja suoriutumiseen liittyviä suuntautumistapoja</a:t>
            </a:r>
          </a:p>
          <a:p>
            <a:pPr lvl="0"/>
            <a:r>
              <a:rPr lang="fi-FI" dirty="0" err="1"/>
              <a:t>motivationaalisia</a:t>
            </a:r>
            <a:r>
              <a:rPr lang="fi-FI" dirty="0"/>
              <a:t> tavoitteita, motivaation eri lähteitä</a:t>
            </a:r>
          </a:p>
          <a:p>
            <a:pPr lvl="0"/>
            <a:r>
              <a:rPr lang="fi-FI" dirty="0"/>
              <a:t>tavoiteorientaatiot vaihtelevat yleensä samalla henkilöllä oppiaineesta, tehtävästä ja tilanteesta riippuen</a:t>
            </a:r>
          </a:p>
        </p:txBody>
      </p:sp>
    </p:spTree>
    <p:extLst>
      <p:ext uri="{BB962C8B-B14F-4D97-AF65-F5344CB8AC3E}">
        <p14:creationId xmlns:p14="http://schemas.microsoft.com/office/powerpoint/2010/main" val="27830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Erilaisia tavoiteorientaatiota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1. Oppimisorientaatio</a:t>
            </a:r>
          </a:p>
          <a:p>
            <a:pPr lvl="1"/>
            <a:r>
              <a:rPr lang="fi-FI" dirty="0"/>
              <a:t>pyrkimyksenä lisätä tietoja, taitoja, osaamista sekä/tai ymmärtää opiskeltava asia</a:t>
            </a:r>
          </a:p>
          <a:p>
            <a:pPr lvl="1"/>
            <a:r>
              <a:rPr lang="fi-FI" dirty="0"/>
              <a:t>sisäinen motivaatio</a:t>
            </a:r>
          </a:p>
          <a:p>
            <a:pPr marL="0" indent="0">
              <a:buNone/>
            </a:pPr>
            <a:r>
              <a:rPr lang="fi-FI" dirty="0"/>
              <a:t>2. Suoritus- tai saavutusorientaatio</a:t>
            </a:r>
          </a:p>
          <a:p>
            <a:pPr lvl="1"/>
            <a:r>
              <a:rPr lang="fi-FI" dirty="0"/>
              <a:t>pyritään saamaan opiskelusta jokin palkkio, esim. hyvä arvosana, stipendi, rahaa vanhemmilta</a:t>
            </a:r>
          </a:p>
          <a:p>
            <a:pPr lvl="1"/>
            <a:r>
              <a:rPr lang="fi-FI" dirty="0"/>
              <a:t>ulkoinen motivaatio</a:t>
            </a:r>
          </a:p>
          <a:p>
            <a:pPr marL="0" indent="0">
              <a:buNone/>
            </a:pPr>
            <a:r>
              <a:rPr lang="fi-FI" dirty="0"/>
              <a:t>3. Välttämisorientaatio</a:t>
            </a:r>
          </a:p>
          <a:p>
            <a:pPr lvl="1"/>
            <a:r>
              <a:rPr lang="fi-FI" dirty="0"/>
              <a:t>opiskellaan siksi, että halutaan välttää epäonnistumista ja toisten </a:t>
            </a:r>
            <a:r>
              <a:rPr lang="fi-FI"/>
              <a:t>negatiivista palautetta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4. Riippuvuusorientaatio</a:t>
            </a:r>
          </a:p>
          <a:p>
            <a:pPr lvl="1"/>
            <a:r>
              <a:rPr lang="fi-FI" dirty="0"/>
              <a:t>opiskelun ensisijainen tavoite tulla hyväksytyksi ja saada opettajalta tunnustusta, ei itse oppiminen</a:t>
            </a:r>
          </a:p>
        </p:txBody>
      </p:sp>
    </p:spTree>
    <p:extLst>
      <p:ext uri="{BB962C8B-B14F-4D97-AF65-F5344CB8AC3E}">
        <p14:creationId xmlns:p14="http://schemas.microsoft.com/office/powerpoint/2010/main" val="406015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Käsitys itsestä oppijana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käsitys itsestä oppijana muodostuu kokemusten pohjalta</a:t>
            </a:r>
          </a:p>
          <a:p>
            <a:pPr lvl="0"/>
            <a:r>
              <a:rPr lang="fi-FI" dirty="0"/>
              <a:t>siihen vaikuttavat esim.</a:t>
            </a:r>
          </a:p>
          <a:p>
            <a:pPr lvl="1"/>
            <a:r>
              <a:rPr lang="fi-FI" dirty="0"/>
              <a:t>skeemat oppiaineista ja itsestä oppijana </a:t>
            </a:r>
          </a:p>
          <a:p>
            <a:pPr lvl="1"/>
            <a:r>
              <a:rPr lang="fi-FI" dirty="0"/>
              <a:t>pystyvyysuskomukset = omaan itseen ja suoriutumiseen liittyvä uskomus</a:t>
            </a:r>
          </a:p>
          <a:p>
            <a:pPr lvl="1"/>
            <a:r>
              <a:rPr lang="fi-FI" dirty="0"/>
              <a:t>aiemmat onnistumiset ja epäonnistumiset</a:t>
            </a:r>
          </a:p>
          <a:p>
            <a:pPr lvl="1"/>
            <a:r>
              <a:rPr lang="fi-FI" dirty="0"/>
              <a:t>tunteet</a:t>
            </a:r>
          </a:p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/>
              <a:t>Carol</a:t>
            </a:r>
            <a:r>
              <a:rPr lang="fi-FI" b="1" dirty="0"/>
              <a:t> </a:t>
            </a:r>
            <a:r>
              <a:rPr lang="fi-FI" b="1" dirty="0" err="1"/>
              <a:t>Dweck</a:t>
            </a:r>
            <a:r>
              <a:rPr lang="fi-FI" b="1" dirty="0"/>
              <a:t>: Käsitys itsestä oppijana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fi-FI" dirty="0"/>
              <a:t>opiskelumenestystä selittää pitkälti ihmisen omaksuma ajattelutapa (= mitä ajattelee älyllisten kykyjen ja lahjakkuuden luonteesta)</a:t>
            </a:r>
          </a:p>
          <a:p>
            <a:pPr marL="0" lvl="0" indent="0">
              <a:buNone/>
            </a:pP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muuttumaton ajattelutapa</a:t>
            </a:r>
          </a:p>
          <a:p>
            <a:pPr lvl="1"/>
            <a:r>
              <a:rPr lang="fi-FI" dirty="0"/>
              <a:t>lahjakkuus ja älykkyys ovat synnynnäisiä ominaisuuksia, joita ei voi kehittää</a:t>
            </a:r>
          </a:p>
          <a:p>
            <a:pPr lvl="1"/>
            <a:r>
              <a:rPr lang="fi-FI" dirty="0"/>
              <a:t>tyypillinen opiskelustrategia: asioiden toistaminen ja ulkoa opettelu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fi-FI" dirty="0"/>
              <a:t>kasvun ajattelutapa</a:t>
            </a:r>
          </a:p>
          <a:p>
            <a:pPr lvl="1"/>
            <a:r>
              <a:rPr lang="fi-FI" dirty="0"/>
              <a:t>älykkyyttä ja lahjakkuutta voi kehittää</a:t>
            </a:r>
          </a:p>
          <a:p>
            <a:pPr lvl="1"/>
            <a:r>
              <a:rPr lang="fi-FI" dirty="0"/>
              <a:t>tyypillinen opiskelustrategia: opiskeltavan aineksen ymmärtämiseen pyrkiminen</a:t>
            </a:r>
          </a:p>
          <a:p>
            <a:pPr lvl="1"/>
            <a:r>
              <a:rPr lang="fi-FI" dirty="0"/>
              <a:t>kasvun ajattelutapa erityisen tärkeä, kun yksilö kohtaa erilaisia haastavia tehtäviä ja tilanteita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/>
              <a:t>pelkkä ajattelutapojen muutos ei kuitenkaan välttämättä paranna suoriutumista</a:t>
            </a:r>
          </a:p>
          <a:p>
            <a:pPr marL="457200" lvl="1" indent="0">
              <a:buNone/>
            </a:pPr>
            <a:endParaRPr lang="fi-FI" dirty="0"/>
          </a:p>
          <a:p>
            <a:pPr lvl="1"/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Oppimismotivaatio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motivaatio, joka muodostuu kaikista niistä motiiveista, jotka vaikuttavat yksilön haluun oppia</a:t>
            </a:r>
          </a:p>
          <a:p>
            <a:pPr lvl="0"/>
            <a:r>
              <a:rPr lang="fi-FI" dirty="0"/>
              <a:t>sisäinen motivaatio = ihminen toimii omasta tahdostaan, toiminta itsessään palkitsevaa</a:t>
            </a:r>
          </a:p>
          <a:p>
            <a:pPr lvl="0"/>
            <a:r>
              <a:rPr lang="fi-FI" dirty="0"/>
              <a:t>ulkoinen motivaatio = motivaatio riippuvainen ympäristöstä, toimintaa tähtää esim. palkkioiden saavuttamiseen</a:t>
            </a:r>
          </a:p>
          <a:p>
            <a:pPr lvl="0"/>
            <a:r>
              <a:rPr lang="fi-FI" dirty="0" err="1"/>
              <a:t>amotivaatio</a:t>
            </a:r>
            <a:r>
              <a:rPr lang="fi-FI" dirty="0"/>
              <a:t> = tila, jossa ihminen ei ole kiinnostunut tekemään mitään</a:t>
            </a:r>
          </a:p>
        </p:txBody>
      </p:sp>
    </p:spTree>
    <p:extLst>
      <p:ext uri="{BB962C8B-B14F-4D97-AF65-F5344CB8AC3E}">
        <p14:creationId xmlns:p14="http://schemas.microsoft.com/office/powerpoint/2010/main" val="100648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Ryan &amp; </a:t>
            </a:r>
            <a:r>
              <a:rPr lang="fi-FI" b="1" dirty="0" err="1"/>
              <a:t>Deci</a:t>
            </a:r>
            <a:r>
              <a:rPr lang="fi-FI" b="1" dirty="0"/>
              <a:t>: Itseohjautuvuusteoria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i-FI" dirty="0"/>
              <a:t>teoria, joka pyrkii selittämään hyvinvointiin ja motivaatioon johtavia tekijöitä kolmen psykologisen perustarpeen täyttymisellä</a:t>
            </a:r>
          </a:p>
          <a:p>
            <a:pPr lvl="0"/>
            <a:r>
              <a:rPr lang="fi-FI" dirty="0"/>
              <a:t>psykologisia tarpeita: </a:t>
            </a:r>
            <a:endParaRPr lang="fi-FI" sz="2000" dirty="0"/>
          </a:p>
          <a:p>
            <a:pPr marL="914400" lvl="1" indent="-457200">
              <a:buFont typeface="+mj-lt"/>
              <a:buAutoNum type="arabicPeriod"/>
            </a:pPr>
            <a:r>
              <a:rPr lang="fi-FI" dirty="0"/>
              <a:t>autonomia = kokemus siitä, että pystyy itse vaikuttamaan toimintaansa ja saavuttamaan tavoitteita; parantaa kognitiivista toimintaa ja oppimista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dirty="0"/>
              <a:t>osaaminen / oma koettu kyvykkyys = kokemus siitä, että pystyy saamaan asioita aikaiseksi; kyky tarttua uusiin ja riittävän haastaviin tehtäviin 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dirty="0"/>
              <a:t>yhteenkuuluvuus = tarve ja kokemus saada yhteys toisiin ihmisiin, olla osa ryhmää ja vaikuttaa</a:t>
            </a:r>
          </a:p>
          <a:p>
            <a:r>
              <a:rPr lang="fi-FI" dirty="0"/>
              <a:t>psykologisten tarpeiden täyttäminen tärkeää tehokkaan oppimisen ja sisäisen motivaation kannalta</a:t>
            </a:r>
          </a:p>
          <a:p>
            <a:pPr lvl="0"/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99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8F4EA60-10AA-AF4E-BC19-25B43D4A176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1608"/>
          <a:stretch/>
        </p:blipFill>
        <p:spPr>
          <a:xfrm>
            <a:off x="193964" y="582469"/>
            <a:ext cx="11866491" cy="5652077"/>
          </a:xfrm>
        </p:spPr>
      </p:pic>
    </p:spTree>
    <p:extLst>
      <p:ext uri="{BB962C8B-B14F-4D97-AF65-F5344CB8AC3E}">
        <p14:creationId xmlns:p14="http://schemas.microsoft.com/office/powerpoint/2010/main" val="983098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/>
              <a:t>Mihály</a:t>
            </a:r>
            <a:r>
              <a:rPr lang="fi-FI" b="1" dirty="0"/>
              <a:t> </a:t>
            </a:r>
            <a:r>
              <a:rPr lang="fi-FI" b="1" dirty="0" err="1"/>
              <a:t>Csikszentmihályi</a:t>
            </a:r>
            <a:r>
              <a:rPr lang="fi-FI" b="1" dirty="0"/>
              <a:t>: Virtaus (</a:t>
            </a:r>
            <a:r>
              <a:rPr lang="fi-FI" b="1" dirty="0" err="1"/>
              <a:t>flow</a:t>
            </a:r>
            <a:r>
              <a:rPr lang="fi-FI" b="1" dirty="0"/>
              <a:t>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sisäisen motivaation ilmentymä</a:t>
            </a:r>
          </a:p>
          <a:p>
            <a:pPr lvl="0"/>
            <a:r>
              <a:rPr lang="fi-FI" dirty="0"/>
              <a:t>tila, jossa toiminta sujuu suunnattoman helposti; täydellistä tehtävään uppoamista</a:t>
            </a:r>
          </a:p>
          <a:p>
            <a:pPr lvl="0"/>
            <a:r>
              <a:rPr lang="fi-FI" dirty="0" err="1"/>
              <a:t>flow</a:t>
            </a:r>
            <a:r>
              <a:rPr lang="fi-FI" dirty="0"/>
              <a:t> -tila on saavutettavissa, jos tehtävä on haastava ja ihminen uskoo tehtävästä selviytymiseensä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361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Oppimismotivaatioon vaikuttavia tekijöitä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sisäinen / ulkoinen motivaatio</a:t>
            </a:r>
          </a:p>
          <a:p>
            <a:pPr lvl="0"/>
            <a:r>
              <a:rPr lang="fi-FI" dirty="0"/>
              <a:t>aiemmat samankaltaiset oppimiskokemukset ja niiden pohjalta tapahtuva ennakointi onnistumisesta/epäonnistumisesta</a:t>
            </a:r>
          </a:p>
          <a:p>
            <a:pPr lvl="0"/>
            <a:r>
              <a:rPr lang="fi-FI" dirty="0"/>
              <a:t>pystyvyysuskomukset = omaan itseen ja suoriutumiseen liittyviä uskomuksia</a:t>
            </a:r>
          </a:p>
          <a:p>
            <a:pPr lvl="0"/>
            <a:r>
              <a:rPr lang="fi-FI" dirty="0"/>
              <a:t>oppimistavoitteiden laatiminen ja tiedostaminen</a:t>
            </a:r>
          </a:p>
          <a:p>
            <a:pPr lvl="0"/>
            <a:r>
              <a:rPr lang="fi-FI" dirty="0"/>
              <a:t>taito asettaa asiat tärkeysjärjestykseen</a:t>
            </a:r>
          </a:p>
          <a:p>
            <a:pPr lvl="0"/>
            <a:r>
              <a:rPr lang="fi-FI" dirty="0"/>
              <a:t>välitavoitteiden asettaminen</a:t>
            </a:r>
          </a:p>
        </p:txBody>
      </p:sp>
    </p:spTree>
    <p:extLst>
      <p:ext uri="{BB962C8B-B14F-4D97-AF65-F5344CB8AC3E}">
        <p14:creationId xmlns:p14="http://schemas.microsoft.com/office/powerpoint/2010/main" val="1981980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Tehokas oppiminen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opiskelustrategia = tapa työstää opittavaa aineista</a:t>
            </a:r>
          </a:p>
          <a:p>
            <a:pPr lvl="0"/>
            <a:r>
              <a:rPr lang="fi-FI" dirty="0"/>
              <a:t>pintasuuntautunut opiskelustrategia = perustuu asioiden toistamiseen ja ulkoa opetteluun</a:t>
            </a:r>
          </a:p>
          <a:p>
            <a:pPr lvl="0"/>
            <a:r>
              <a:rPr lang="fi-FI" dirty="0"/>
              <a:t>syväsuuntautunut opiskelustrategia = perustuu pyrkimykseen ymmärtää opiskeltavan aineksen keskeiset sisällöt</a:t>
            </a:r>
          </a:p>
          <a:p>
            <a:pPr lvl="0"/>
            <a:r>
              <a:rPr lang="fi-FI" dirty="0"/>
              <a:t>opiskelumenetelmä = työtapa, jota opiskelija käyttää</a:t>
            </a:r>
          </a:p>
          <a:p>
            <a:pPr lvl="0"/>
            <a:r>
              <a:rPr lang="fi-FI" dirty="0"/>
              <a:t>tehokkaiden opiskelumenetelmien käyttö keino oppimistulosten parantamiseen</a:t>
            </a:r>
          </a:p>
        </p:txBody>
      </p:sp>
    </p:spTree>
    <p:extLst>
      <p:ext uri="{BB962C8B-B14F-4D97-AF65-F5344CB8AC3E}">
        <p14:creationId xmlns:p14="http://schemas.microsoft.com/office/powerpoint/2010/main" val="3471101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514</Words>
  <Application>Microsoft Office PowerPoint</Application>
  <PresentationFormat>Laajakuva</PresentationFormat>
  <Paragraphs>82</Paragraphs>
  <Slides>12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Office-teema</vt:lpstr>
      <vt:lpstr>11. Oppimismotivaatio ja tehokas oppiminen</vt:lpstr>
      <vt:lpstr>Käsitys itsestä oppijana</vt:lpstr>
      <vt:lpstr>Carol Dweck: Käsitys itsestä oppijana</vt:lpstr>
      <vt:lpstr>Oppimismotivaatio</vt:lpstr>
      <vt:lpstr>Ryan &amp; Deci: Itseohjautuvuusteoria</vt:lpstr>
      <vt:lpstr>PowerPoint-esitys</vt:lpstr>
      <vt:lpstr>Mihály Csikszentmihályi: Virtaus (flow)</vt:lpstr>
      <vt:lpstr>Oppimismotivaatioon vaikuttavia tekijöitä</vt:lpstr>
      <vt:lpstr>Tehokas oppiminen</vt:lpstr>
      <vt:lpstr>Opiskelumenetelmien tehokkuus  (Dunlosky ym., 2013)</vt:lpstr>
      <vt:lpstr>Tavoiteorientaatiot</vt:lpstr>
      <vt:lpstr>Erilaisia tavoiteorientaatiota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Turunen Maria Adalmina</cp:lastModifiedBy>
  <cp:revision>79</cp:revision>
  <dcterms:created xsi:type="dcterms:W3CDTF">2016-04-22T12:08:07Z</dcterms:created>
  <dcterms:modified xsi:type="dcterms:W3CDTF">2020-12-04T11:53:06Z</dcterms:modified>
</cp:coreProperties>
</file>