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i-FI" smtClean="0"/>
              <a:t>Muokkaa perustyyl. napsautt.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i-FI" smtClean="0"/>
              <a:t>Muokkaa perustyyl. napsautt.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i-FI" smtClean="0"/>
              <a:t>Muokkaa perustyyl. napsautt.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i-FI" smtClean="0"/>
              <a:t>Muokkaa perustyyl. napsautt.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i-FI" smtClean="0"/>
              <a:t>Muokkaa perustyyl. napsautt.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i-FI" smtClean="0"/>
              <a:t>Muokkaa tekstin perustyylejä napsauttamalla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i-FI" smtClean="0"/>
              <a:t>Muokkaa perustyyl. napsautt.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i-FI" smtClean="0"/>
              <a:t>Muokkaa tekstin perustyylejä napsauttamalla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nchor="ct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i-FI" smtClean="0"/>
              <a:t>Muokkaa perustyyl. napsautt.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i-FI" smtClean="0"/>
              <a:t>Muokkaa perustyyl. napsautt.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i-FI" smtClean="0"/>
              <a:t>Muokkaa perustyyl. napsautt.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12/2/2016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Noitavainot</a:t>
            </a:r>
            <a:endParaRPr lang="fi-FI" dirty="0"/>
          </a:p>
        </p:txBody>
      </p:sp>
      <p:sp>
        <p:nvSpPr>
          <p:cNvPr id="3" name="Alaotsikko 2"/>
          <p:cNvSpPr>
            <a:spLocks noGrp="1"/>
          </p:cNvSpPr>
          <p:nvPr>
            <p:ph type="subTitle" idx="1"/>
          </p:nvPr>
        </p:nvSpPr>
        <p:spPr/>
        <p:txBody>
          <a:bodyPr/>
          <a:lstStyle/>
          <a:p>
            <a:r>
              <a:rPr lang="fi-FI" dirty="0" smtClean="0"/>
              <a:t>1500-1600-luvut</a:t>
            </a:r>
            <a:endParaRPr lang="fi-FI" dirty="0"/>
          </a:p>
        </p:txBody>
      </p:sp>
    </p:spTree>
    <p:extLst>
      <p:ext uri="{BB962C8B-B14F-4D97-AF65-F5344CB8AC3E}">
        <p14:creationId xmlns:p14="http://schemas.microsoft.com/office/powerpoint/2010/main" val="4256965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Noitaoikeudenkäynnit</a:t>
            </a:r>
            <a:endParaRPr lang="fi-FI" dirty="0"/>
          </a:p>
        </p:txBody>
      </p:sp>
      <p:sp>
        <p:nvSpPr>
          <p:cNvPr id="3" name="Sisällön paikkamerkki 2"/>
          <p:cNvSpPr>
            <a:spLocks noGrp="1"/>
          </p:cNvSpPr>
          <p:nvPr>
            <p:ph idx="1"/>
          </p:nvPr>
        </p:nvSpPr>
        <p:spPr/>
        <p:txBody>
          <a:bodyPr>
            <a:normAutofit lnSpcReduction="10000"/>
          </a:bodyPr>
          <a:lstStyle/>
          <a:p>
            <a:r>
              <a:rPr lang="fi-FI" dirty="0"/>
              <a:t>Uskonnollinen yhdenmukaisuus leimasi aikakautta, ja kirkon opin säilymistä puhtaana ryhdyttiin vartioimaan entistä tiukemmin. Myös noitavainot levisivät 1500-luvun puolivälissä Suomeen. Lappi oli 1600-luvulla kuuluisa ”noidistaan”, mutta oikeusprosesseja siellä oli vain muutama. Kemijoen vesistöalueen ja Inarin saamelaiset oli kastettu jo 1630-luvulle tultaessa. Saamelaisten keskuudessa pyyntiriitit elivät kristinuskon rinnalla. Muinaisuskontoon oli siirtynyt myös kristillisiä aineksia. Eniten oikeudenkäyntejä oli Varsinais-Suomessa, Ala-Satakunnassa ja Pohjanmaalla. Näillä alueilla oli noin 2/3 vuosien 1500–1750 yli 1 500 noituus- ja taikuusoikeudenkäynnistä. Eniten prosesseja oli Marko Nenosen mukaan 1670- ja 1680-luvuilla.</a:t>
            </a:r>
          </a:p>
        </p:txBody>
      </p:sp>
    </p:spTree>
    <p:extLst>
      <p:ext uri="{BB962C8B-B14F-4D97-AF65-F5344CB8AC3E}">
        <p14:creationId xmlns:p14="http://schemas.microsoft.com/office/powerpoint/2010/main" val="3973708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Kuolemantuomioita</a:t>
            </a:r>
            <a:endParaRPr lang="fi-FI" dirty="0"/>
          </a:p>
        </p:txBody>
      </p:sp>
      <p:sp>
        <p:nvSpPr>
          <p:cNvPr id="3" name="Sisällön paikkamerkki 2"/>
          <p:cNvSpPr>
            <a:spLocks noGrp="1"/>
          </p:cNvSpPr>
          <p:nvPr>
            <p:ph idx="1"/>
          </p:nvPr>
        </p:nvSpPr>
        <p:spPr/>
        <p:txBody>
          <a:bodyPr/>
          <a:lstStyle/>
          <a:p>
            <a:r>
              <a:rPr lang="fi-FI" dirty="0"/>
              <a:t>Pohjanmaalla Pietarsaaresta Kemiin ulottuvalla alueella annettiin vuosina 1564–1586 ainakin seitsemän kuolemantuomiota noituudesta. Iissä kuolemantuomion noituudesta saivat vuonna 1564 Olli </a:t>
            </a:r>
            <a:r>
              <a:rPr lang="fi-FI" dirty="0" err="1"/>
              <a:t>Ruikka</a:t>
            </a:r>
            <a:r>
              <a:rPr lang="fi-FI" dirty="0"/>
              <a:t> ja hänen vaimonsa. Samoin kävi </a:t>
            </a:r>
            <a:r>
              <a:rPr lang="fi-FI" dirty="0" err="1"/>
              <a:t>Ruikan</a:t>
            </a:r>
            <a:r>
              <a:rPr lang="fi-FI" dirty="0"/>
              <a:t> naapurikylän asukkaalle Olli Tapiolle. Vuonna 1577 mestattiin </a:t>
            </a:r>
            <a:r>
              <a:rPr lang="fi-FI" dirty="0" err="1"/>
              <a:t>toholampilainen</a:t>
            </a:r>
            <a:r>
              <a:rPr lang="fi-FI" dirty="0"/>
              <a:t> Paavo Kotilainen ja kälviäläinen Pietari </a:t>
            </a:r>
            <a:r>
              <a:rPr lang="fi-FI" dirty="0" err="1"/>
              <a:t>Riippi</a:t>
            </a:r>
            <a:r>
              <a:rPr lang="fi-FI" dirty="0"/>
              <a:t>. Lohtajan käräjillä </a:t>
            </a:r>
            <a:r>
              <a:rPr lang="fi-FI" dirty="0" err="1"/>
              <a:t>lestijärveläinen</a:t>
            </a:r>
            <a:r>
              <a:rPr lang="fi-FI" dirty="0"/>
              <a:t> Heikki Lappalainen tuomittiin kuolemaan ja mestattiin. Kemin käräjillä vuonna 1586 kuolemantuomion noituudesta sai Heikki Jauhopää</a:t>
            </a:r>
          </a:p>
        </p:txBody>
      </p:sp>
    </p:spTree>
    <p:extLst>
      <p:ext uri="{BB962C8B-B14F-4D97-AF65-F5344CB8AC3E}">
        <p14:creationId xmlns:p14="http://schemas.microsoft.com/office/powerpoint/2010/main" val="3776202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Noitaoppi</a:t>
            </a:r>
            <a:endParaRPr lang="fi-FI" dirty="0"/>
          </a:p>
        </p:txBody>
      </p:sp>
      <p:sp>
        <p:nvSpPr>
          <p:cNvPr id="3" name="Sisällön paikkamerkki 2"/>
          <p:cNvSpPr>
            <a:spLocks noGrp="1"/>
          </p:cNvSpPr>
          <p:nvPr>
            <p:ph idx="1"/>
          </p:nvPr>
        </p:nvSpPr>
        <p:spPr/>
        <p:txBody>
          <a:bodyPr/>
          <a:lstStyle/>
          <a:p>
            <a:r>
              <a:rPr lang="fi-FI" dirty="0"/>
              <a:t>Oppi noitasapatista (</a:t>
            </a:r>
            <a:r>
              <a:rPr lang="fi-FI" dirty="0" err="1"/>
              <a:t>blåkulla</a:t>
            </a:r>
            <a:r>
              <a:rPr lang="fi-FI" dirty="0"/>
              <a:t>) omaksuttiin Suomessa 1600-luvun puolivälissä. Teorian vakiinnuttaja oli piispa Johannes </a:t>
            </a:r>
            <a:r>
              <a:rPr lang="fi-FI" dirty="0" err="1"/>
              <a:t>Gezelius</a:t>
            </a:r>
            <a:r>
              <a:rPr lang="fi-FI" dirty="0"/>
              <a:t> vanhempi. Ahvenanmaalla tuomittiin Antero Heikkisen mukaan 1660-luvun lopulla yhdeksän naista mestattaviksi manner-Euroopasta levinneen noitaopin nojalla. Pohjanmaalla tuomioita jaettiin 1670-luvulla parikymmentä.</a:t>
            </a:r>
          </a:p>
        </p:txBody>
      </p:sp>
    </p:spTree>
    <p:extLst>
      <p:ext uri="{BB962C8B-B14F-4D97-AF65-F5344CB8AC3E}">
        <p14:creationId xmlns:p14="http://schemas.microsoft.com/office/powerpoint/2010/main" val="2228508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Miesnoitia</a:t>
            </a:r>
            <a:endParaRPr lang="fi-FI" dirty="0"/>
          </a:p>
        </p:txBody>
      </p:sp>
      <p:sp>
        <p:nvSpPr>
          <p:cNvPr id="3" name="Sisällön paikkamerkki 2"/>
          <p:cNvSpPr>
            <a:spLocks noGrp="1"/>
          </p:cNvSpPr>
          <p:nvPr>
            <p:ph idx="1"/>
          </p:nvPr>
        </p:nvSpPr>
        <p:spPr/>
        <p:txBody>
          <a:bodyPr>
            <a:normAutofit/>
          </a:bodyPr>
          <a:lstStyle/>
          <a:p>
            <a:r>
              <a:rPr lang="fi-FI" dirty="0"/>
              <a:t>Suomalaisissa noitaprosesseissa poikkeuksellisen usein syytettynä oli mies. Syytetty oli yleensä tuttava, naapuri tai ainakin saman kylän asukas. Noitavainojen tutkimuksessa on korostettu niiden kytkemistä yhteisöjen taloudellisiin ja sosiaalisiin mullistuksiin ja niiden kärjistämiä sosiaalisia konflikteja. Toisaalta on tähdennetty hallintokoneiston, oikeuslaitoksen ja uskontopolitiikan muutosta uuden ajan alussa koskemaan valvontaa ja kurinpitoa</a:t>
            </a:r>
            <a:r>
              <a:rPr lang="fi-FI" dirty="0" smtClean="0"/>
              <a:t>.</a:t>
            </a:r>
            <a:endParaRPr lang="fi-FI" dirty="0"/>
          </a:p>
        </p:txBody>
      </p:sp>
    </p:spTree>
    <p:extLst>
      <p:ext uri="{BB962C8B-B14F-4D97-AF65-F5344CB8AC3E}">
        <p14:creationId xmlns:p14="http://schemas.microsoft.com/office/powerpoint/2010/main" val="3669452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Suomen noitavainot</a:t>
            </a:r>
            <a:endParaRPr lang="fi-FI" dirty="0"/>
          </a:p>
        </p:txBody>
      </p:sp>
      <p:sp>
        <p:nvSpPr>
          <p:cNvPr id="3" name="Sisällön paikkamerkki 2"/>
          <p:cNvSpPr>
            <a:spLocks noGrp="1"/>
          </p:cNvSpPr>
          <p:nvPr>
            <p:ph idx="1"/>
          </p:nvPr>
        </p:nvSpPr>
        <p:spPr/>
        <p:txBody>
          <a:bodyPr>
            <a:normAutofit/>
          </a:bodyPr>
          <a:lstStyle/>
          <a:p>
            <a:r>
              <a:rPr lang="fi-FI" sz="2400" dirty="0"/>
              <a:t>Suomen noitaoikeudenkäynneissä kuolemantuomioita jaettiin noin 150, mutta useimmat hovioikeus jätti vahvistamatta. Suomessa noitavainot eivät olleet kiihkeydessään verrattavissa manner-Euroopan vainoihin. Monet papit tunsivat kotimaisen tietäjäperinteen, eikä kaikkea poikkeavuutta nähty noituutena</a:t>
            </a:r>
          </a:p>
        </p:txBody>
      </p:sp>
    </p:spTree>
    <p:extLst>
      <p:ext uri="{BB962C8B-B14F-4D97-AF65-F5344CB8AC3E}">
        <p14:creationId xmlns:p14="http://schemas.microsoft.com/office/powerpoint/2010/main" val="1107441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Sektori">
  <a:themeElements>
    <a:clrScheme name="Slice">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148</TotalTime>
  <Words>291</Words>
  <Application>Microsoft Office PowerPoint</Application>
  <PresentationFormat>Laajakuva</PresentationFormat>
  <Paragraphs>12</Paragraphs>
  <Slides>6</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6</vt:i4>
      </vt:variant>
    </vt:vector>
  </HeadingPairs>
  <TitlesOfParts>
    <vt:vector size="9" baseType="lpstr">
      <vt:lpstr>Century Gothic</vt:lpstr>
      <vt:lpstr>Wingdings 3</vt:lpstr>
      <vt:lpstr>Sektori</vt:lpstr>
      <vt:lpstr>Noitavainot</vt:lpstr>
      <vt:lpstr>Noitaoikeudenkäynnit</vt:lpstr>
      <vt:lpstr>Kuolemantuomioita</vt:lpstr>
      <vt:lpstr>Noitaoppi</vt:lpstr>
      <vt:lpstr>Miesnoitia</vt:lpstr>
      <vt:lpstr>Suomen noitavainot</vt:lpstr>
    </vt:vector>
  </TitlesOfParts>
  <Company>Vieremän kunta (Sivp)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Noitavainot</dc:title>
  <dc:creator>Opettaja</dc:creator>
  <cp:lastModifiedBy>Opettaja</cp:lastModifiedBy>
  <cp:revision>3</cp:revision>
  <dcterms:created xsi:type="dcterms:W3CDTF">2016-12-02T09:10:20Z</dcterms:created>
  <dcterms:modified xsi:type="dcterms:W3CDTF">2016-12-02T11:38:34Z</dcterms:modified>
</cp:coreProperties>
</file>