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8"/>
  </p:notesMasterIdLst>
  <p:sldIdLst>
    <p:sldId id="256" r:id="rId6"/>
    <p:sldId id="257" r:id="rId7"/>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mo Päivärinta" initials="" lastIdx="3" clrIdx="0"/>
  <p:cmAuthor id="2" name="Vesa Vihervä" initials="" lastIdx="1" clrIdx="1"/>
  <p:cmAuthor id="3" name="Antti Kohi" initials="" lastIdx="2" clrIdx="2"/>
  <p:cmAuthor id="4" name="Hannele Palo" initials=""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61"/>
    <p:restoredTop sz="94658"/>
  </p:normalViewPr>
  <p:slideViewPr>
    <p:cSldViewPr>
      <p:cViewPr varScale="1">
        <p:scale>
          <a:sx n="110" d="100"/>
          <a:sy n="110" d="100"/>
        </p:scale>
        <p:origin x="1314" y="108"/>
      </p:cViewPr>
      <p:guideLst>
        <p:guide orient="horz" pos="10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dirty="0" smtClean="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dirty="0" smtClean="0"/>
          </a:p>
        </p:txBody>
      </p:sp>
    </p:spTree>
    <p:extLst>
      <p:ext uri="{BB962C8B-B14F-4D97-AF65-F5344CB8AC3E}">
        <p14:creationId xmlns:p14="http://schemas.microsoft.com/office/powerpoint/2010/main" val="1770879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r>
              <a:rPr lang="fi-FI"/>
              <a:t>Dokut opeopas s. 165.</a:t>
            </a: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7957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Vedä kuva paikkamerkkiin tai lisää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perustyylejä naps.</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smtClean="0">
                <a:solidFill>
                  <a:schemeClr val="accent1"/>
                </a:solidFill>
                <a:latin typeface="Verdana" pitchFamily="34" charset="0"/>
              </a:rPr>
              <a:t>Forum 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1" fontAlgn="base" hangingPunct="1">
        <a:spcBef>
          <a:spcPct val="0"/>
        </a:spcBef>
        <a:spcAft>
          <a:spcPct val="0"/>
        </a:spcAft>
        <a:defRPr sz="2800" b="1">
          <a:solidFill>
            <a:schemeClr val="tx2"/>
          </a:solidFill>
          <a:latin typeface="+mj-lt"/>
          <a:ea typeface="MS PGothic" pitchFamily="34" charset="-128"/>
          <a:cs typeface="+mj-cs"/>
        </a:defRPr>
      </a:lvl1pPr>
      <a:lvl2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2pPr>
      <a:lvl3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3pPr>
      <a:lvl4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4pPr>
      <a:lvl5pPr algn="ctr" rtl="0" eaLnBrk="1" fontAlgn="base" hangingPunct="1">
        <a:spcBef>
          <a:spcPct val="0"/>
        </a:spcBef>
        <a:spcAft>
          <a:spcPct val="0"/>
        </a:spcAft>
        <a:defRPr sz="2800" b="1">
          <a:solidFill>
            <a:schemeClr val="tx2"/>
          </a:solidFill>
          <a:latin typeface="Verdana" charset="0"/>
          <a:ea typeface="MS PGothic" pitchFamily="34" charset="-128"/>
          <a:cs typeface="Geneva" charset="0"/>
        </a:defRPr>
      </a:lvl5pPr>
      <a:lvl6pPr marL="4572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6pPr>
      <a:lvl7pPr marL="9144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7pPr>
      <a:lvl8pPr marL="13716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8pPr>
      <a:lvl9pPr marL="1828800" algn="ctr" rtl="0" eaLnBrk="1" fontAlgn="base" hangingPunct="1">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a:solidFill>
            <a:schemeClr val="tx1"/>
          </a:solidFill>
          <a:latin typeface="+mn-lt"/>
          <a:ea typeface="Geneva" charset="0"/>
          <a:cs typeface="+mn-cs"/>
        </a:defRPr>
      </a:lvl2pPr>
      <a:lvl3pPr marL="1143000" indent="-228600" algn="l" rtl="0" eaLnBrk="1" fontAlgn="base" hangingPunct="1">
        <a:spcBef>
          <a:spcPct val="20000"/>
        </a:spcBef>
        <a:spcAft>
          <a:spcPct val="0"/>
        </a:spcAft>
        <a:buChar char="•"/>
        <a:defRPr>
          <a:solidFill>
            <a:schemeClr val="tx1"/>
          </a:solidFill>
          <a:latin typeface="+mn-lt"/>
          <a:ea typeface="Geneva" charset="0"/>
          <a:cs typeface="+mn-cs"/>
        </a:defRPr>
      </a:lvl3pPr>
      <a:lvl4pPr marL="1600200" indent="-228600" algn="l" rtl="0" eaLnBrk="1" fontAlgn="base" hangingPunct="1">
        <a:spcBef>
          <a:spcPct val="20000"/>
        </a:spcBef>
        <a:spcAft>
          <a:spcPct val="0"/>
        </a:spcAft>
        <a:buChar char="–"/>
        <a:defRPr>
          <a:solidFill>
            <a:schemeClr val="tx1"/>
          </a:solidFill>
          <a:latin typeface="+mn-lt"/>
          <a:ea typeface="Geneva" charset="0"/>
          <a:cs typeface="+mn-cs"/>
        </a:defRPr>
      </a:lvl4pPr>
      <a:lvl5pPr marL="2057400" indent="-228600" algn="l" rtl="0" eaLnBrk="1" fontAlgn="base" hangingPunct="1">
        <a:spcBef>
          <a:spcPct val="20000"/>
        </a:spcBef>
        <a:spcAft>
          <a:spcPct val="0"/>
        </a:spcAft>
        <a:buChar char="»"/>
        <a:defRPr>
          <a:solidFill>
            <a:schemeClr val="tx1"/>
          </a:solidFill>
          <a:latin typeface="+mn-lt"/>
          <a:ea typeface="Geneva" charset="0"/>
          <a:cs typeface="+mn-cs"/>
        </a:defRPr>
      </a:lvl5pPr>
      <a:lvl6pPr marL="2514600" indent="-228600" algn="l" rtl="0" eaLnBrk="1" fontAlgn="base" hangingPunct="1">
        <a:spcBef>
          <a:spcPct val="20000"/>
        </a:spcBef>
        <a:spcAft>
          <a:spcPct val="0"/>
        </a:spcAft>
        <a:buChar char="»"/>
        <a:defRPr>
          <a:solidFill>
            <a:schemeClr val="tx1"/>
          </a:solidFill>
          <a:latin typeface="+mn-lt"/>
          <a:ea typeface="Geneva" charset="0"/>
          <a:cs typeface="+mn-cs"/>
        </a:defRPr>
      </a:lvl6pPr>
      <a:lvl7pPr marL="2971800" indent="-228600" algn="l" rtl="0" eaLnBrk="1" fontAlgn="base" hangingPunct="1">
        <a:spcBef>
          <a:spcPct val="20000"/>
        </a:spcBef>
        <a:spcAft>
          <a:spcPct val="0"/>
        </a:spcAft>
        <a:buChar char="»"/>
        <a:defRPr>
          <a:solidFill>
            <a:schemeClr val="tx1"/>
          </a:solidFill>
          <a:latin typeface="+mn-lt"/>
          <a:ea typeface="Geneva" charset="0"/>
          <a:cs typeface="+mn-cs"/>
        </a:defRPr>
      </a:lvl7pPr>
      <a:lvl8pPr marL="3429000" indent="-228600" algn="l" rtl="0" eaLnBrk="1" fontAlgn="base" hangingPunct="1">
        <a:spcBef>
          <a:spcPct val="20000"/>
        </a:spcBef>
        <a:spcAft>
          <a:spcPct val="0"/>
        </a:spcAft>
        <a:buChar char="»"/>
        <a:defRPr>
          <a:solidFill>
            <a:schemeClr val="tx1"/>
          </a:solidFill>
          <a:latin typeface="+mn-lt"/>
          <a:ea typeface="Geneva" charset="0"/>
          <a:cs typeface="+mn-cs"/>
        </a:defRPr>
      </a:lvl8pPr>
      <a:lvl9pPr marL="3886200" indent="-228600" algn="l" rtl="0" eaLnBrk="1" fontAlgn="base" hangingPunct="1">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0" y="1981200"/>
            <a:ext cx="2954655" cy="1569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a:t>
            </a:r>
            <a:r>
              <a:rPr lang="fi-FI" altLang="fi-FI" sz="2400" i="0" dirty="0" smtClean="0">
                <a:solidFill>
                  <a:schemeClr val="accent1"/>
                </a:solidFill>
              </a:rPr>
              <a:t>14		</a:t>
            </a:r>
            <a:endParaRPr lang="fi-FI" altLang="fi-FI" sz="2400" i="0" dirty="0">
              <a:solidFill>
                <a:schemeClr val="accent1"/>
              </a:solidFill>
            </a:endParaRP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smtClean="0">
                <a:solidFill>
                  <a:schemeClr val="accent1"/>
                </a:solidFill>
              </a:rPr>
              <a:t>Kylmän sota</a:t>
            </a:r>
          </a:p>
          <a:p>
            <a:pPr>
              <a:spcBef>
                <a:spcPct val="0"/>
              </a:spcBef>
              <a:buFontTx/>
              <a:buNone/>
            </a:pPr>
            <a:r>
              <a:rPr lang="fi-FI" altLang="fi-FI" sz="2400" b="1" i="0" dirty="0" smtClean="0">
                <a:solidFill>
                  <a:schemeClr val="accent1"/>
                </a:solidFill>
              </a:rPr>
              <a:t>päättyy</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685800" y="353000"/>
            <a:ext cx="7772400" cy="1108800"/>
          </a:xfrm>
          <a:prstGeom prst="rect">
            <a:avLst/>
          </a:prstGeom>
          <a:noFill/>
          <a:ln>
            <a:noFill/>
          </a:ln>
        </p:spPr>
        <p:txBody>
          <a:bodyPr lIns="91425" tIns="45700" rIns="91425" bIns="45700" anchor="ctr" anchorCtr="0">
            <a:noAutofit/>
          </a:bodyPr>
          <a:lstStyle/>
          <a:p>
            <a:pPr marR="0" lvl="0" algn="l" rtl="0">
              <a:spcBef>
                <a:spcPts val="0"/>
              </a:spcBef>
              <a:spcAft>
                <a:spcPts val="0"/>
              </a:spcAft>
              <a:buSzPct val="25000"/>
              <a:buNone/>
            </a:pPr>
            <a:r>
              <a:rPr lang="fi-FI" sz="1800" dirty="0" smtClean="0"/>
              <a:t>Tehtävä</a:t>
            </a:r>
            <a:r>
              <a:rPr lang="fi-FI" sz="1800" b="0" dirty="0"/>
              <a:t/>
            </a:r>
            <a:br>
              <a:rPr lang="fi-FI" sz="1800" b="0" dirty="0"/>
            </a:br>
            <a:r>
              <a:rPr lang="fi-FI" sz="1800" b="0" dirty="0" smtClean="0"/>
              <a:t>Vertaa </a:t>
            </a:r>
            <a:r>
              <a:rPr lang="fi-FI" sz="1800" b="0" dirty="0"/>
              <a:t>alla olevia dokumentteja. </a:t>
            </a:r>
            <a:r>
              <a:rPr lang="fi-FI" sz="1800" b="0" dirty="0" smtClean="0"/>
              <a:t/>
            </a:r>
            <a:br>
              <a:rPr lang="fi-FI" sz="1800" b="0" dirty="0" smtClean="0"/>
            </a:br>
            <a:r>
              <a:rPr lang="fi-FI" sz="1800" b="0" dirty="0" smtClean="0"/>
              <a:t>   a) Minkälaisen </a:t>
            </a:r>
            <a:r>
              <a:rPr lang="fi-FI" sz="1800" b="0" dirty="0"/>
              <a:t>kuvan ne antavat 1980-luvun </a:t>
            </a:r>
            <a:r>
              <a:rPr lang="fi-FI" sz="1800" b="0" dirty="0" smtClean="0"/>
              <a:t>Neuvostoliitosta? </a:t>
            </a:r>
          </a:p>
          <a:p>
            <a:pPr marL="252000" marR="0" lvl="0" indent="-288000" algn="l" rtl="0">
              <a:spcBef>
                <a:spcPts val="0"/>
              </a:spcBef>
              <a:spcAft>
                <a:spcPts val="0"/>
              </a:spcAft>
              <a:buSzPct val="25000"/>
              <a:buNone/>
            </a:pPr>
            <a:r>
              <a:rPr lang="fi-FI" sz="1800" b="0" dirty="0" smtClean="0"/>
              <a:t>   b) Mikä voisi selittää tuota kuvaa?</a:t>
            </a:r>
            <a:endParaRPr lang="fi-FI" sz="1800" b="0" dirty="0"/>
          </a:p>
        </p:txBody>
      </p:sp>
      <p:sp>
        <p:nvSpPr>
          <p:cNvPr id="95" name="Shape 95"/>
          <p:cNvSpPr txBox="1">
            <a:spLocks noGrp="1"/>
          </p:cNvSpPr>
          <p:nvPr>
            <p:ph type="body" idx="1"/>
          </p:nvPr>
        </p:nvSpPr>
        <p:spPr>
          <a:xfrm>
            <a:off x="5722775" y="1352950"/>
            <a:ext cx="2970300" cy="1492800"/>
          </a:xfrm>
          <a:prstGeom prst="rect">
            <a:avLst/>
          </a:prstGeom>
          <a:noFill/>
          <a:ln w="76200" cap="flat" cmpd="sng">
            <a:solidFill>
              <a:srgbClr val="FF0000">
                <a:alpha val="0"/>
              </a:srgbClr>
            </a:solidFill>
            <a:prstDash val="solid"/>
            <a:round/>
            <a:headEnd type="none" w="med" len="med"/>
            <a:tailEnd type="none" w="med" len="med"/>
          </a:ln>
        </p:spPr>
        <p:txBody>
          <a:bodyPr lIns="91425" tIns="45700" rIns="91425" bIns="45700" anchor="t" anchorCtr="0">
            <a:noAutofit/>
          </a:bodyPr>
          <a:lstStyle/>
          <a:p>
            <a:pPr marL="457200" marR="0" lvl="0" indent="-457200" rtl="0">
              <a:spcBef>
                <a:spcPts val="400"/>
              </a:spcBef>
              <a:spcAft>
                <a:spcPts val="0"/>
              </a:spcAft>
              <a:buClr>
                <a:schemeClr val="dk1"/>
              </a:buClr>
              <a:buSzPct val="111111"/>
              <a:buFont typeface="Verdana"/>
              <a:buNone/>
            </a:pPr>
            <a:r>
              <a:rPr lang="fi-FI"/>
              <a:t>    </a:t>
            </a:r>
          </a:p>
        </p:txBody>
      </p:sp>
      <p:sp>
        <p:nvSpPr>
          <p:cNvPr id="96" name="Shape 96"/>
          <p:cNvSpPr/>
          <p:nvPr/>
        </p:nvSpPr>
        <p:spPr>
          <a:xfrm>
            <a:off x="748750" y="1677950"/>
            <a:ext cx="3576900" cy="4397700"/>
          </a:xfrm>
          <a:prstGeom prst="rect">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marL="457200" lvl="0" indent="-330200" rtl="0">
              <a:spcBef>
                <a:spcPts val="400"/>
              </a:spcBef>
              <a:buNone/>
            </a:pPr>
            <a:r>
              <a:rPr lang="fi-FI" sz="1200" b="1" dirty="0">
                <a:solidFill>
                  <a:schemeClr val="dk1"/>
                </a:solidFill>
                <a:latin typeface="Verdana"/>
                <a:ea typeface="Verdana"/>
                <a:cs typeface="Verdana"/>
                <a:sym typeface="Verdana"/>
              </a:rPr>
              <a:t>     </a:t>
            </a:r>
          </a:p>
          <a:p>
            <a:pPr marL="457200" lvl="0" indent="-330200" rtl="0">
              <a:spcBef>
                <a:spcPts val="400"/>
              </a:spcBef>
              <a:buNone/>
            </a:pPr>
            <a:r>
              <a:rPr lang="fi-FI" sz="1200" b="1" dirty="0">
                <a:solidFill>
                  <a:schemeClr val="dk1"/>
                </a:solidFill>
                <a:latin typeface="Verdana"/>
                <a:ea typeface="Verdana"/>
                <a:cs typeface="Verdana"/>
                <a:sym typeface="Verdana"/>
              </a:rPr>
              <a:t>Dokumentti A: </a:t>
            </a:r>
          </a:p>
          <a:p>
            <a:pPr marL="457200" lvl="0" indent="-330200" rtl="0">
              <a:spcBef>
                <a:spcPts val="400"/>
              </a:spcBef>
              <a:buNone/>
            </a:pPr>
            <a:r>
              <a:rPr lang="fi-FI" sz="1200" dirty="0">
                <a:solidFill>
                  <a:schemeClr val="dk1"/>
                </a:solidFill>
                <a:latin typeface="Verdana"/>
                <a:ea typeface="Verdana"/>
                <a:cs typeface="Verdana"/>
                <a:sym typeface="Verdana"/>
              </a:rPr>
              <a:t>      Viimeisen 25 vuoden aikana Neuvostoliiton elintaso on noussut huomattavasti. – – Kansa on alkanut syödä ja pukeutua paremmin ja kestohyödykkeiden myynti on moninkertaistunut. – – SNTL on maailman johtavia maita öljyn, hiilen, teräksen, koneenosien ja monien muiden tavaroiden tuotannossa – – Rahojen ja voimavarojen jakaminen puolustustarkoituksiin asevarustelun takia vaikuttaa edelleen talouteen. – – Neuvostoliiton talouskapasiteetti kasvaa 100 % vuoteen 2000 mennessä. – – Tavoitteena on tuottaa entistä parempia hyödykkeitä nopeammin ja halvemmin. </a:t>
            </a:r>
          </a:p>
          <a:p>
            <a:pPr marL="457200" lvl="0" indent="-331200" rtl="0">
              <a:spcBef>
                <a:spcPts val="400"/>
              </a:spcBef>
              <a:buClr>
                <a:schemeClr val="dk1"/>
              </a:buClr>
              <a:buSzPct val="166666"/>
              <a:buFont typeface="Verdana"/>
              <a:buNone/>
            </a:pPr>
            <a:r>
              <a:rPr lang="fi-FI" sz="1200" b="1" dirty="0">
                <a:solidFill>
                  <a:schemeClr val="dk1"/>
                </a:solidFill>
                <a:latin typeface="Verdana"/>
                <a:ea typeface="Verdana"/>
                <a:cs typeface="Verdana"/>
                <a:sym typeface="Verdana"/>
              </a:rPr>
              <a:t>      Ote neuvostoliittolaisen Novosti-uutistoimiston kirjasesta Johdatus Neuvostoliittoon vuodelta </a:t>
            </a:r>
            <a:r>
              <a:rPr lang="fi-FI" sz="1200" b="1" dirty="0" smtClean="0">
                <a:solidFill>
                  <a:schemeClr val="dk1"/>
                </a:solidFill>
                <a:latin typeface="Verdana"/>
                <a:ea typeface="Verdana"/>
                <a:cs typeface="Verdana"/>
                <a:sym typeface="Verdana"/>
              </a:rPr>
              <a:t>1986.</a:t>
            </a:r>
            <a:endParaRPr lang="fi-FI" sz="1200" b="1" dirty="0">
              <a:solidFill>
                <a:schemeClr val="dk1"/>
              </a:solidFill>
              <a:latin typeface="Verdana"/>
              <a:ea typeface="Verdana"/>
              <a:cs typeface="Verdana"/>
              <a:sym typeface="Verdana"/>
            </a:endParaRPr>
          </a:p>
          <a:p>
            <a:pPr lvl="0">
              <a:spcBef>
                <a:spcPts val="0"/>
              </a:spcBef>
              <a:buNone/>
            </a:pPr>
            <a:endParaRPr dirty="0"/>
          </a:p>
        </p:txBody>
      </p:sp>
      <p:sp>
        <p:nvSpPr>
          <p:cNvPr id="97" name="Shape 97"/>
          <p:cNvSpPr/>
          <p:nvPr/>
        </p:nvSpPr>
        <p:spPr>
          <a:xfrm>
            <a:off x="4524050" y="1677950"/>
            <a:ext cx="3654600" cy="4397700"/>
          </a:xfrm>
          <a:prstGeom prst="rect">
            <a:avLst/>
          </a:prstGeom>
          <a:solidFill>
            <a:srgbClr val="EFEFE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marL="457200" lvl="0" indent="-330200" rtl="0">
              <a:spcBef>
                <a:spcPts val="400"/>
              </a:spcBef>
              <a:buNone/>
            </a:pPr>
            <a:endParaRPr lang="fi-FI" sz="1200" b="1" smtClean="0">
              <a:solidFill>
                <a:schemeClr val="dk1"/>
              </a:solidFill>
              <a:latin typeface="Verdana"/>
              <a:ea typeface="Verdana"/>
              <a:cs typeface="Verdana"/>
              <a:sym typeface="Verdana"/>
            </a:endParaRPr>
          </a:p>
          <a:p>
            <a:pPr marL="457200" lvl="0" indent="-330200" rtl="0">
              <a:spcBef>
                <a:spcPts val="400"/>
              </a:spcBef>
              <a:buNone/>
            </a:pPr>
            <a:r>
              <a:rPr lang="fi-FI" sz="1200" b="1" smtClean="0">
                <a:solidFill>
                  <a:schemeClr val="dk1"/>
                </a:solidFill>
                <a:latin typeface="Verdana"/>
                <a:ea typeface="Verdana"/>
                <a:cs typeface="Verdana"/>
                <a:sym typeface="Verdana"/>
              </a:rPr>
              <a:t> </a:t>
            </a:r>
            <a:r>
              <a:rPr lang="fi-FI" sz="1200" b="1" dirty="0">
                <a:solidFill>
                  <a:schemeClr val="dk1"/>
                </a:solidFill>
                <a:latin typeface="Verdana"/>
                <a:ea typeface="Verdana"/>
                <a:cs typeface="Verdana"/>
                <a:sym typeface="Verdana"/>
              </a:rPr>
              <a:t>Dokumentti B: </a:t>
            </a:r>
          </a:p>
          <a:p>
            <a:pPr marL="457200" lvl="0" indent="-330200" rtl="0">
              <a:spcBef>
                <a:spcPts val="400"/>
              </a:spcBef>
              <a:buNone/>
            </a:pPr>
            <a:r>
              <a:rPr lang="fi-FI" sz="1200" dirty="0">
                <a:solidFill>
                  <a:schemeClr val="dk1"/>
                </a:solidFill>
                <a:latin typeface="Verdana"/>
                <a:ea typeface="Verdana"/>
                <a:cs typeface="Verdana"/>
                <a:sym typeface="Verdana"/>
              </a:rPr>
              <a:t>      Venäläiset ovat alkaneet myöntää joitakin asioita, joita he ovat vuosien ajan piilotelleet. Nyt on käynyt ilmeiseksi, että huonolla ravinnolla, lisääntyvillä teollisuussaasteilla, alkoholismilla ja heikkenevällä hygienian ja terveydenhuollon tasolla on ollut hä- lyttäviä vaikutuksia. Tilastot lapsikuolleisuudesta, tartuntatautien leviämisestä ja huononevasta eliniä- nodotteesta saavat Neuvostoliiton muistuttamaan pikemminkin kolmannen maailman valtiota kuin suurvaltaa. – – Neuvostoliitto on surkuteltavalla viidennelläkymmenennellä sijalla lapsikuolleisuuden vähäisyyttä mittaavalla asteikolla.</a:t>
            </a:r>
            <a:r>
              <a:rPr lang="fi-FI" sz="1200" b="1" dirty="0">
                <a:solidFill>
                  <a:schemeClr val="dk1"/>
                </a:solidFill>
                <a:latin typeface="Verdana"/>
                <a:ea typeface="Verdana"/>
                <a:cs typeface="Verdana"/>
                <a:sym typeface="Verdana"/>
              </a:rPr>
              <a:t> </a:t>
            </a:r>
            <a:endParaRPr lang="fi-FI" sz="1200" b="1" dirty="0" smtClean="0">
              <a:solidFill>
                <a:schemeClr val="dk1"/>
              </a:solidFill>
              <a:latin typeface="Verdana"/>
              <a:ea typeface="Verdana"/>
              <a:cs typeface="Verdana"/>
              <a:sym typeface="Verdana"/>
            </a:endParaRPr>
          </a:p>
          <a:p>
            <a:pPr marL="457200" lvl="0" indent="-330200" rtl="0">
              <a:spcBef>
                <a:spcPts val="400"/>
              </a:spcBef>
              <a:buNone/>
            </a:pPr>
            <a:r>
              <a:rPr lang="fi-FI" sz="1200" b="1" dirty="0" smtClean="0">
                <a:solidFill>
                  <a:schemeClr val="dk1"/>
                </a:solidFill>
                <a:latin typeface="Verdana"/>
                <a:ea typeface="Verdana"/>
                <a:cs typeface="Verdana"/>
                <a:sym typeface="Verdana"/>
              </a:rPr>
              <a:t>	Economist-aikakauslehden </a:t>
            </a:r>
            <a:r>
              <a:rPr lang="fi-FI" sz="1200" b="1" dirty="0">
                <a:solidFill>
                  <a:schemeClr val="dk1"/>
                </a:solidFill>
                <a:latin typeface="Verdana"/>
                <a:ea typeface="Verdana"/>
                <a:cs typeface="Verdana"/>
                <a:sym typeface="Verdana"/>
              </a:rPr>
              <a:t>raportti  elämästä Neuvostoliitossa </a:t>
            </a:r>
            <a:r>
              <a:rPr lang="fi-FI" sz="1200" b="1" dirty="0" smtClean="0">
                <a:solidFill>
                  <a:schemeClr val="dk1"/>
                </a:solidFill>
                <a:latin typeface="Verdana"/>
                <a:ea typeface="Verdana"/>
                <a:cs typeface="Verdana"/>
                <a:sym typeface="Verdana"/>
              </a:rPr>
              <a:t>vuodelta 1986.</a:t>
            </a:r>
            <a:endParaRPr lang="fi-FI" sz="1200" b="1" dirty="0">
              <a:solidFill>
                <a:schemeClr val="dk1"/>
              </a:solidFill>
              <a:latin typeface="Verdana"/>
              <a:ea typeface="Verdana"/>
              <a:cs typeface="Verdana"/>
              <a:sym typeface="Verdana"/>
            </a:endParaRPr>
          </a:p>
          <a:p>
            <a:pPr lvl="0" rtl="0">
              <a:spcBef>
                <a:spcPts val="0"/>
              </a:spcBef>
              <a:buNone/>
            </a:pPr>
            <a:endParaRPr dirty="0"/>
          </a:p>
        </p:txBody>
      </p:sp>
    </p:spTree>
    <p:extLst>
      <p:ext uri="{BB962C8B-B14F-4D97-AF65-F5344CB8AC3E}">
        <p14:creationId xmlns:p14="http://schemas.microsoft.com/office/powerpoint/2010/main" val="3574551137"/>
      </p:ext>
    </p:extLst>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e-ppt_pohja" id="{5733D5CD-3864-A844-87E4-12B4A7516803}" vid="{DD135B07-40C7-0E46-8712-5E6F024D19D3}"/>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documentManagement>
</p:properties>
</file>

<file path=customXml/item2.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6" ma:contentTypeDescription="Luo uusi asiakirja." ma:contentTypeScope="" ma:versionID="828e98d423d5acdb6cf5c3f1a5a9947e">
  <xsd:schema xmlns:xsd="http://www.w3.org/2001/XMLSchema" xmlns:xs="http://www.w3.org/2001/XMLSchema" xmlns:p="http://schemas.microsoft.com/office/2006/metadata/properties" xmlns:ns2="a8d9c6b2-3655-4504-8205-749f4c2876db" targetNamespace="http://schemas.microsoft.com/office/2006/metadata/properties" ma:root="true" ma:fieldsID="51587bf6ca1a57cb963cd34efc547897" ns2:_="">
    <xsd:import namespace="a8d9c6b2-3655-4504-8205-749f4c2876d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0C69D417-8C22-437C-8803-F9A9448B1813}">
  <ds:schemaRefs>
    <ds:schemaRef ds:uri="http://purl.org/dc/terms/"/>
    <ds:schemaRef ds:uri="http://schemas.microsoft.com/office/infopath/2007/PartnerControls"/>
    <ds:schemaRef ds:uri="http://purl.org/dc/dcmitype/"/>
    <ds:schemaRef ds:uri="http://purl.org/dc/elements/1.1/"/>
    <ds:schemaRef ds:uri="http://schemas.microsoft.com/office/2006/documentManagement/types"/>
    <ds:schemaRef ds:uri="http://schemas.openxmlformats.org/package/2006/metadata/core-properties"/>
    <ds:schemaRef ds:uri="a8d9c6b2-3655-4504-8205-749f4c2876db"/>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70A98C9-F725-421C-A119-76FAAE7798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4.xml><?xml version="1.0" encoding="utf-8"?>
<ds:datastoreItem xmlns:ds="http://schemas.openxmlformats.org/officeDocument/2006/customXml" ds:itemID="{C5499A15-F71D-4334-99D5-E0327F9A4F9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ppt-ope_pohja</Template>
  <TotalTime>765</TotalTime>
  <Words>181</Words>
  <Application>Microsoft Office PowerPoint</Application>
  <PresentationFormat>Näytössä katseltava diaesitys (4:3)</PresentationFormat>
  <Paragraphs>17</Paragraphs>
  <Slides>2</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vt:i4>
      </vt:variant>
    </vt:vector>
  </HeadingPairs>
  <TitlesOfParts>
    <vt:vector size="8" baseType="lpstr">
      <vt:lpstr>MS PGothic</vt:lpstr>
      <vt:lpstr>MS PGothic</vt:lpstr>
      <vt:lpstr>Geneva</vt:lpstr>
      <vt:lpstr>Lucida Grande</vt:lpstr>
      <vt:lpstr>Verdana</vt:lpstr>
      <vt:lpstr>Blank Presentation</vt:lpstr>
      <vt:lpstr>PowerPoint-esitys</vt:lpstr>
      <vt:lpstr>Tehtävä Vertaa alla olevia dokumentteja.     a) Minkälaisen kuvan ne antavat 1980-luvun Neuvostoliitosta?     b) Mikä voisi selittää tuota kuvaa?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Microsoft Office -käyttäjä</dc:creator>
  <cp:lastModifiedBy>Impiö Tuula</cp:lastModifiedBy>
  <cp:revision>88</cp:revision>
  <dcterms:created xsi:type="dcterms:W3CDTF">2016-09-06T12:02:22Z</dcterms:created>
  <dcterms:modified xsi:type="dcterms:W3CDTF">2017-04-25T04:52:05Z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