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5"/>
  </p:sldMasterIdLst>
  <p:notesMasterIdLst>
    <p:notesMasterId r:id="rId17"/>
  </p:notesMasterIdLst>
  <p:sldIdLst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mo Päivärint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DD"/>
    <a:srgbClr val="005082"/>
    <a:srgbClr val="0099CC"/>
    <a:srgbClr val="198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61"/>
    <p:restoredTop sz="94658"/>
  </p:normalViewPr>
  <p:slideViewPr>
    <p:cSldViewPr>
      <p:cViewPr varScale="1">
        <p:scale>
          <a:sx n="70" d="100"/>
          <a:sy n="70" d="100"/>
        </p:scale>
        <p:origin x="978" y="72"/>
      </p:cViewPr>
      <p:guideLst>
        <p:guide orient="horz" pos="10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idx="1">
    <p:pos x="6000" y="0"/>
    <p:text>huom! tämä maalaus ollut aiemmin mustavalkoisena vanhassa opeoppaassa. nyt tarvitaan värillisenä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ED5377F9-5B72-481B-AC88-B74C02D9F51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36732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MS PGothic" pitchFamily="34" charset="-128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9pPr>
          </a:lstStyle>
          <a:p>
            <a:fld id="{74792A69-DA41-433C-B789-278DD35EE5C7}" type="slidenum">
              <a:rPr lang="fi-FI" altLang="fi-FI" sz="1200" i="0" smtClean="0"/>
              <a:pPr/>
              <a:t>1</a:t>
            </a:fld>
            <a:endParaRPr lang="fi-FI" altLang="fi-FI" sz="1200" i="0" smtClean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1770879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"/>
              <a:t>10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866827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"/>
              <a:t>11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1076442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"/>
              <a:t>2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190543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"/>
              <a:t>3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513303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"/>
              <a:t>4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920736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"/>
              <a:t>5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2367121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"/>
              <a:t>6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1993317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"/>
              <a:t>7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3041859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"/>
              <a:t>8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2856705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"/>
              <a:t>9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1125309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832162E-5493-4DA9-AE69-36DE1DBA92B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1390503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9A58E91-C772-4ABC-8168-02FE4102D1F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4057283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FE39B19-6D18-4829-8F60-375465AFE44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8571318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CC2E85E-8D78-4180-BE5D-4B50E3412FE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3843404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AF4EC8C-7181-4B1B-B0DF-0DD1CDF0080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5929079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6B3A5EF-C1D2-4581-80D5-D358B7777B3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9262509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CE5748C-DF45-44D1-921F-DFE524277A9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2293818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3BD5DAC-1AF5-485A-8659-EEF77A48D65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7423495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6A77C59-236F-4C67-9EE4-D9447447FB9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6472968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C62EC50-C03C-4CD7-BD6B-1DE0608F552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3264506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Vedä kuva paikkamerkkiin tai lisää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3B3B8AD-178B-4E3D-9095-3A6018803E0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5521862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perustyylejä naps.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1029" name="Text Box 19"/>
          <p:cNvSpPr txBox="1">
            <a:spLocks noChangeArrowheads="1"/>
          </p:cNvSpPr>
          <p:nvPr userDrawn="1"/>
        </p:nvSpPr>
        <p:spPr bwMode="auto">
          <a:xfrm>
            <a:off x="228600" y="6453336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fi-FI" altLang="fi-FI" sz="1200" i="0" dirty="0" smtClean="0">
                <a:solidFill>
                  <a:schemeClr val="accent1"/>
                </a:solidFill>
                <a:latin typeface="Verdana" pitchFamily="34" charset="0"/>
              </a:rPr>
              <a:t>Forum II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 spd="slow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339" name="Text Box 9"/>
          <p:cNvSpPr txBox="1">
            <a:spLocks noChangeArrowheads="1"/>
          </p:cNvSpPr>
          <p:nvPr/>
        </p:nvSpPr>
        <p:spPr bwMode="auto">
          <a:xfrm>
            <a:off x="4267200" y="1981200"/>
            <a:ext cx="260680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2400" i="0" dirty="0">
                <a:solidFill>
                  <a:schemeClr val="accent1"/>
                </a:solidFill>
              </a:rPr>
              <a:t>Luku </a:t>
            </a:r>
            <a:r>
              <a:rPr lang="fi-FI" altLang="fi-FI" sz="2400" i="0" dirty="0" smtClean="0">
                <a:solidFill>
                  <a:schemeClr val="accent1"/>
                </a:solidFill>
              </a:rPr>
              <a:t>3</a:t>
            </a:r>
            <a:endParaRPr lang="fi-FI" altLang="fi-FI" sz="2400" i="0" dirty="0">
              <a:solidFill>
                <a:schemeClr val="accent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fi-FI" altLang="fi-FI" sz="2400" i="0" dirty="0">
              <a:solidFill>
                <a:schemeClr val="accent1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None/>
            </a:pPr>
            <a:r>
              <a:rPr lang="fi-FI" sz="2400" b="1" i="0" dirty="0" smtClean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Imperialismin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None/>
            </a:pPr>
            <a:r>
              <a:rPr lang="fi-FI" sz="2400" b="1" i="0" smtClean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aikakausi</a:t>
            </a:r>
            <a:endParaRPr lang="fi-FI" sz="2400" b="1" i="0" dirty="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11560" y="1195555"/>
            <a:ext cx="7626259" cy="4494465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78571"/>
              <a:buNone/>
            </a:pPr>
            <a:r>
              <a:rPr lang="fi" sz="1400" dirty="0" smtClean="0"/>
              <a:t>	</a:t>
            </a:r>
            <a:r>
              <a:rPr lang="fi" sz="1400" i="1" dirty="0" smtClean="0"/>
              <a:t>Imperiumin </a:t>
            </a:r>
            <a:r>
              <a:rPr lang="fi" sz="1400" i="1" dirty="0"/>
              <a:t>osuus Ison-Britannian viennistä kasvoi 26 %:sta 40 %:iin 1870–1914. </a:t>
            </a:r>
            <a:r>
              <a:rPr lang="fi" sz="1400" i="1" dirty="0" smtClean="0"/>
              <a:t>Australian </a:t>
            </a:r>
            <a:r>
              <a:rPr lang="fi" sz="1400" i="1" dirty="0"/>
              <a:t>ja Uuden-Seelannin kanssa käydyn kaupan arvo oli toki suurin. Se kasvoi 21,5 </a:t>
            </a:r>
            <a:r>
              <a:rPr lang="fi" sz="1400" i="1" dirty="0" smtClean="0"/>
              <a:t>miljoonasta </a:t>
            </a:r>
            <a:r>
              <a:rPr lang="fi" sz="1400" i="1" dirty="0"/>
              <a:t>punnasta 56,3 miljoonaan 1877–1909. Toisella sijalla oli kuitenkin Intia, jonka </a:t>
            </a:r>
            <a:r>
              <a:rPr lang="fi" sz="1400" i="1" dirty="0" smtClean="0"/>
              <a:t>osuus </a:t>
            </a:r>
            <a:r>
              <a:rPr lang="fi" sz="1400" i="1" dirty="0"/>
              <a:t>kasvoi 17,8 miljoonasta punnasta 44,8 miljoonaan. Intian osuus koko imperiumiin </a:t>
            </a:r>
            <a:r>
              <a:rPr lang="fi" sz="1400" i="1" dirty="0" smtClean="0"/>
              <a:t>suuntautuvasta </a:t>
            </a:r>
            <a:r>
              <a:rPr lang="fi" sz="1400" i="1" dirty="0"/>
              <a:t>viennistä kasvoi 22,2 %: sta 26,4 %:iin. Lisäksi Iso-Britannia sai </a:t>
            </a:r>
            <a:r>
              <a:rPr lang="fi" sz="1400" i="1" dirty="0" smtClean="0"/>
              <a:t>merkittäviä </a:t>
            </a:r>
            <a:r>
              <a:rPr lang="fi" sz="1400" i="1" dirty="0"/>
              <a:t>näkymättömiä tuloja imperiumistaan. Niitä tuottivat kuljetukset, vakuutukset, </a:t>
            </a:r>
            <a:r>
              <a:rPr lang="fi" sz="1400" i="1" dirty="0" smtClean="0"/>
              <a:t>Intiasta </a:t>
            </a:r>
            <a:r>
              <a:rPr lang="fi" sz="1400" i="1" dirty="0"/>
              <a:t>maksetut eläkkeet sekä pääomasijoitukset. Intian kauppataseen ylijäämä kasvoi </a:t>
            </a:r>
            <a:r>
              <a:rPr lang="fi" sz="1400" i="1" dirty="0" smtClean="0"/>
              <a:t>21,6 </a:t>
            </a:r>
            <a:r>
              <a:rPr lang="fi" sz="1400" i="1" dirty="0"/>
              <a:t>miljoonasta punnasta kaudella 1893–94 kauteen 1911–12 mennessä 59,2 </a:t>
            </a:r>
            <a:r>
              <a:rPr lang="fi" sz="1400" i="1" dirty="0" smtClean="0"/>
              <a:t>miljoonaan</a:t>
            </a:r>
            <a:r>
              <a:rPr lang="fi" sz="1400" i="1" dirty="0"/>
              <a:t>. Sen tärkeimmät vientitavarat joiden osuus oli 29 % vuosina 1909–14 olivat </a:t>
            </a:r>
            <a:r>
              <a:rPr lang="fi" sz="1400" i="1" dirty="0" smtClean="0"/>
              <a:t>puuvilla</a:t>
            </a:r>
            <a:r>
              <a:rPr lang="fi" sz="1400" i="1" dirty="0"/>
              <a:t>, juutti ja säkkikangas. Maailma tarvitsi paljon säkkejä aikana, jolloin nopeasti </a:t>
            </a:r>
            <a:r>
              <a:rPr lang="fi" sz="1400" i="1" dirty="0" smtClean="0"/>
              <a:t>kasvava </a:t>
            </a:r>
            <a:r>
              <a:rPr lang="fi" sz="1400" i="1" dirty="0"/>
              <a:t>kaupunkiväestö söi yhä enemmän perunoita ja lämmitti talojaan kivihiilellä ja </a:t>
            </a:r>
            <a:r>
              <a:rPr lang="fi" sz="1400" i="1" dirty="0" smtClean="0"/>
              <a:t>koksilla</a:t>
            </a:r>
            <a:r>
              <a:rPr lang="fi" sz="1400" i="1" dirty="0"/>
              <a:t>. Kaupunkiväestön määrä Yhdysvalloissa ja Saksassa, jotka olivat Intian parhaita </a:t>
            </a:r>
            <a:r>
              <a:rPr lang="fi" sz="1400" i="1" dirty="0" smtClean="0"/>
              <a:t>asiakkaita </a:t>
            </a:r>
            <a:r>
              <a:rPr lang="fi" sz="1400" i="1" dirty="0"/>
              <a:t>imperiumin ulkopuolella, kasvoi 24,2 miljoonasta 80,8 miljoonaan 1870–1910. </a:t>
            </a:r>
            <a:r>
              <a:rPr lang="fi" sz="1400" i="1" dirty="0" smtClean="0"/>
              <a:t>Ajan </a:t>
            </a:r>
            <a:r>
              <a:rPr lang="fi" sz="1400" i="1" dirty="0"/>
              <a:t>mittaan Englanti sai maksaa kalliisti imperiumipolitiikastaan, sillä siitä oli tullut tyyny, </a:t>
            </a:r>
            <a:r>
              <a:rPr lang="fi" sz="1400" i="1" dirty="0" smtClean="0"/>
              <a:t>johon </a:t>
            </a:r>
            <a:r>
              <a:rPr lang="fi" sz="1400" i="1" dirty="0"/>
              <a:t>Englannin teollisuus saattoi painaa päänsä. Välittömiltä vaikutuksiltaan se oli niin </a:t>
            </a:r>
            <a:r>
              <a:rPr lang="fi" sz="1400" i="1" dirty="0" smtClean="0"/>
              <a:t>tuottoisaa</a:t>
            </a:r>
            <a:r>
              <a:rPr lang="fi" sz="1400" i="1" dirty="0"/>
              <a:t>, että muut maat pyrkivät jäljittelemään sitä.</a:t>
            </a:r>
          </a:p>
          <a:p>
            <a:pPr algn="just">
              <a:spcBef>
                <a:spcPts val="0"/>
              </a:spcBef>
              <a:buClr>
                <a:schemeClr val="dk1"/>
              </a:buClr>
              <a:buSzPct val="110000"/>
              <a:buNone/>
            </a:pPr>
            <a:endParaRPr sz="1000" dirty="0"/>
          </a:p>
        </p:txBody>
      </p:sp>
      <p:sp>
        <p:nvSpPr>
          <p:cNvPr id="6" name="Rectangle 5"/>
          <p:cNvSpPr/>
          <p:nvPr/>
        </p:nvSpPr>
        <p:spPr>
          <a:xfrm>
            <a:off x="5252706" y="5733256"/>
            <a:ext cx="298511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" sz="800" dirty="0"/>
              <a:t>( Lähde: Otavan suuri maailmahistoria 15. Imperialismin aika)</a:t>
            </a:r>
            <a:endParaRPr lang="fi-FI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827584" y="282352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MS PGothic" pitchFamily="34" charset="-128"/>
                <a:cs typeface="Genev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MS PGothic" pitchFamily="34" charset="-128"/>
                <a:cs typeface="Genev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MS PGothic" pitchFamily="34" charset="-128"/>
                <a:cs typeface="Genev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MS PGothic" pitchFamily="34" charset="-128"/>
                <a:cs typeface="Genev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ＭＳ Ｐゴシック" charset="0"/>
                <a:cs typeface="Genev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ＭＳ Ｐゴシック" charset="0"/>
                <a:cs typeface="Genev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ＭＳ Ｐゴシック" charset="0"/>
                <a:cs typeface="Genev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ＭＳ Ｐゴシック" charset="0"/>
                <a:cs typeface="Geneva" charset="0"/>
              </a:defRPr>
            </a:lvl9pPr>
          </a:lstStyle>
          <a:p>
            <a:r>
              <a:rPr lang="fi-FI" altLang="fi-FI" i="0" kern="0" dirty="0" smtClean="0"/>
              <a:t>Maailmantalouden kulmakivi 2/2</a:t>
            </a:r>
          </a:p>
        </p:txBody>
      </p:sp>
    </p:spTree>
    <p:extLst>
      <p:ext uri="{BB962C8B-B14F-4D97-AF65-F5344CB8AC3E}">
        <p14:creationId xmlns:p14="http://schemas.microsoft.com/office/powerpoint/2010/main" val="14424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685800" y="1028700"/>
            <a:ext cx="7772400" cy="685800"/>
          </a:xfrm>
          <a:prstGeom prst="rect">
            <a:avLst/>
          </a:prstGeom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</a:pPr>
            <a:r>
              <a:rPr lang="fi" sz="2000" dirty="0"/>
              <a:t>Tehtävät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467544" y="1628800"/>
            <a:ext cx="7772400" cy="3372000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228600" indent="0">
              <a:spcBef>
                <a:spcPts val="0"/>
              </a:spcBef>
              <a:buNone/>
            </a:pPr>
            <a:r>
              <a:rPr lang="fi" dirty="0" smtClean="0"/>
              <a:t>1. Tee </a:t>
            </a:r>
            <a:r>
              <a:rPr lang="fi" dirty="0"/>
              <a:t>oppikirjan luvun 3 tehtävät 1, 3 ja 4.</a:t>
            </a:r>
          </a:p>
        </p:txBody>
      </p:sp>
    </p:spTree>
    <p:extLst>
      <p:ext uri="{BB962C8B-B14F-4D97-AF65-F5344CB8AC3E}">
        <p14:creationId xmlns:p14="http://schemas.microsoft.com/office/powerpoint/2010/main" val="260885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685800" y="476672"/>
            <a:ext cx="7772400" cy="864095"/>
          </a:xfrm>
          <a:prstGeom prst="rect">
            <a:avLst/>
          </a:prstGeom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fi" dirty="0"/>
              <a:t>Eläytymistehtävä imperialismin aikakauteen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1700808"/>
            <a:ext cx="7772400" cy="3372000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-69850">
              <a:spcBef>
                <a:spcPts val="0"/>
              </a:spcBef>
              <a:buClr>
                <a:schemeClr val="dk1"/>
              </a:buClr>
              <a:buSzPct val="55000"/>
              <a:buNone/>
            </a:pPr>
            <a:r>
              <a:rPr lang="fi" dirty="0"/>
              <a:t>Menneisyyden aikakausiin ja tapahtumiin eläytyminen on historian ymmärtämisen kannalta arvokasta. Tehtävässä tavoitteena on eläytyä 1800-luvun englantilaisen yläluokan elämään ja hahmottaa elämäntapojen ja mahdollisuuksien erilaisuus imperiumin eri osissa sekä havainnollistaa siirtomaan ja emämaan taloudellista suhdetta. </a:t>
            </a:r>
          </a:p>
        </p:txBody>
      </p:sp>
    </p:spTree>
    <p:extLst>
      <p:ext uri="{BB962C8B-B14F-4D97-AF65-F5344CB8AC3E}">
        <p14:creationId xmlns:p14="http://schemas.microsoft.com/office/powerpoint/2010/main" val="176427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2057400"/>
            <a:ext cx="7772400" cy="3372000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/>
          </a:p>
          <a:p>
            <a:pPr marL="0" indent="-69850">
              <a:spcBef>
                <a:spcPts val="0"/>
              </a:spcBef>
              <a:buClr>
                <a:schemeClr val="dk1"/>
              </a:buClr>
              <a:buSzPct val="55000"/>
              <a:buNone/>
            </a:pPr>
            <a:endParaRPr/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1640" y="1445313"/>
            <a:ext cx="6558299" cy="459617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hape 136"/>
          <p:cNvSpPr txBox="1">
            <a:spLocks noGrp="1"/>
          </p:cNvSpPr>
          <p:nvPr>
            <p:ph type="title"/>
          </p:nvPr>
        </p:nvSpPr>
        <p:spPr>
          <a:xfrm>
            <a:off x="665048" y="332656"/>
            <a:ext cx="7772400" cy="850441"/>
          </a:xfrm>
          <a:prstGeom prst="rect">
            <a:avLst/>
          </a:prstGeom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fi" dirty="0" smtClean="0"/>
              <a:t>Tenniskutsut Wembleyllä</a:t>
            </a:r>
            <a:endParaRPr lang="fi" dirty="0"/>
          </a:p>
        </p:txBody>
      </p:sp>
    </p:spTree>
    <p:extLst>
      <p:ext uri="{BB962C8B-B14F-4D97-AF65-F5344CB8AC3E}">
        <p14:creationId xmlns:p14="http://schemas.microsoft.com/office/powerpoint/2010/main" val="129713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827584" y="5288273"/>
            <a:ext cx="7772400" cy="685800"/>
          </a:xfrm>
          <a:prstGeom prst="rect">
            <a:avLst/>
          </a:prstGeom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</a:pPr>
            <a:r>
              <a:rPr lang="fi" sz="2000" b="0" dirty="0"/>
              <a:t>Ohessa on englantilaisen Edward Brewtnallin (1846-1902) maalaus </a:t>
            </a:r>
            <a:r>
              <a:rPr lang="fi" sz="2000" b="0" i="1" dirty="0"/>
              <a:t>Tenniskutsut Wembleyllä</a:t>
            </a:r>
            <a:r>
              <a:rPr lang="fi" sz="2000" b="0" dirty="0"/>
              <a:t>. 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2057400"/>
            <a:ext cx="7772400" cy="3372000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/>
          </a:p>
          <a:p>
            <a:pPr marL="0" indent="-69850">
              <a:spcBef>
                <a:spcPts val="0"/>
              </a:spcBef>
              <a:buClr>
                <a:schemeClr val="dk1"/>
              </a:buClr>
              <a:buSzPct val="55000"/>
              <a:buNone/>
            </a:pPr>
            <a:endParaRPr/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288" y="1475247"/>
            <a:ext cx="5099424" cy="35737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36"/>
          <p:cNvSpPr txBox="1">
            <a:spLocks/>
          </p:cNvSpPr>
          <p:nvPr/>
        </p:nvSpPr>
        <p:spPr bwMode="auto">
          <a:xfrm>
            <a:off x="665048" y="332656"/>
            <a:ext cx="7772400" cy="85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MS PGothic" pitchFamily="34" charset="-128"/>
                <a:cs typeface="Genev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MS PGothic" pitchFamily="34" charset="-128"/>
                <a:cs typeface="Genev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MS PGothic" pitchFamily="34" charset="-128"/>
                <a:cs typeface="Genev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MS PGothic" pitchFamily="34" charset="-128"/>
                <a:cs typeface="Genev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ＭＳ Ｐゴシック" charset="0"/>
                <a:cs typeface="Genev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ＭＳ Ｐゴシック" charset="0"/>
                <a:cs typeface="Genev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ＭＳ Ｐゴシック" charset="0"/>
                <a:cs typeface="Genev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ＭＳ Ｐゴシック" charset="0"/>
                <a:cs typeface="Geneva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fi" i="0" kern="0" smtClean="0"/>
              <a:t>Tenniskutsut Wembleyllä</a:t>
            </a:r>
            <a:endParaRPr lang="fi" i="0" kern="0" dirty="0"/>
          </a:p>
        </p:txBody>
      </p:sp>
    </p:spTree>
    <p:extLst>
      <p:ext uri="{BB962C8B-B14F-4D97-AF65-F5344CB8AC3E}">
        <p14:creationId xmlns:p14="http://schemas.microsoft.com/office/powerpoint/2010/main" val="203740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685572" y="1000684"/>
            <a:ext cx="7772400" cy="1235100"/>
          </a:xfrm>
          <a:prstGeom prst="rect">
            <a:avLst/>
          </a:prstGeom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</a:pPr>
            <a:r>
              <a:rPr lang="fi" sz="2000" dirty="0" smtClean="0"/>
              <a:t>Tehtävä</a:t>
            </a:r>
            <a:r>
              <a:rPr lang="fi" sz="1800" b="0" dirty="0" smtClean="0"/>
              <a:t/>
            </a:r>
            <a:br>
              <a:rPr lang="fi" sz="1800" b="0" dirty="0" smtClean="0"/>
            </a:br>
            <a:r>
              <a:rPr lang="fi" sz="1800" b="0" dirty="0" smtClean="0"/>
              <a:t>Valitse </a:t>
            </a:r>
            <a:r>
              <a:rPr lang="fi" sz="1800" b="0" dirty="0"/>
              <a:t>yksi maalauksen henkilöistä. Tarkastele hänen ulkonäköään ja pukeutumistaan. Kuvittele, että olet tämä henkilö kuvan tilanteessa. Kirjoita itsestäsi lyhyt tarina, jossa kerrot ainakin seuraavia </a:t>
            </a:r>
            <a:r>
              <a:rPr lang="fi" sz="1800" b="0" dirty="0" smtClean="0"/>
              <a:t>asioita</a:t>
            </a:r>
            <a:br>
              <a:rPr lang="fi" sz="1800" b="0" dirty="0" smtClean="0"/>
            </a:br>
            <a:endParaRPr lang="fi" sz="1800" b="0" dirty="0"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2226350"/>
            <a:ext cx="7772400" cy="3203100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288000" lvl="1" indent="-324000">
              <a:spcBef>
                <a:spcPts val="0"/>
              </a:spcBef>
              <a:buClr>
                <a:schemeClr val="dk1"/>
              </a:buClr>
              <a:buSzPct val="91666"/>
              <a:buNone/>
            </a:pPr>
            <a:r>
              <a:rPr lang="fi" sz="1600" dirty="0"/>
              <a:t>1. Mikä on nimesi? </a:t>
            </a:r>
          </a:p>
          <a:p>
            <a:pPr marL="288000" lvl="1" indent="-324000">
              <a:spcBef>
                <a:spcPts val="0"/>
              </a:spcBef>
              <a:buClr>
                <a:schemeClr val="dk1"/>
              </a:buClr>
              <a:buSzPct val="91666"/>
              <a:buNone/>
            </a:pPr>
            <a:r>
              <a:rPr lang="fi" sz="1600" dirty="0"/>
              <a:t>2. Minkä ikäinen olet? </a:t>
            </a:r>
          </a:p>
          <a:p>
            <a:pPr marL="288000" lvl="1" indent="-324000">
              <a:spcBef>
                <a:spcPts val="0"/>
              </a:spcBef>
              <a:buClr>
                <a:schemeClr val="dk1"/>
              </a:buClr>
              <a:buSzPct val="91666"/>
              <a:buNone/>
            </a:pPr>
            <a:r>
              <a:rPr lang="fi" sz="1600" dirty="0"/>
              <a:t>3. Kenen kanssa keskustelet ja mitä sanot keskustelukumppanillesi tai mitä ajattelet kuvan tilanteessa? </a:t>
            </a:r>
          </a:p>
          <a:p>
            <a:pPr marL="288000" lvl="1" indent="-324000">
              <a:spcBef>
                <a:spcPts val="0"/>
              </a:spcBef>
              <a:buClr>
                <a:schemeClr val="dk1"/>
              </a:buClr>
              <a:buSzPct val="91666"/>
              <a:buNone/>
            </a:pPr>
            <a:r>
              <a:rPr lang="fi" sz="1600" dirty="0"/>
              <a:t>4. Mitä teet mieluiten vapaa-aikanasi? </a:t>
            </a:r>
          </a:p>
          <a:p>
            <a:pPr marL="288000" lvl="1" indent="-324000">
              <a:spcBef>
                <a:spcPts val="0"/>
              </a:spcBef>
              <a:buClr>
                <a:schemeClr val="dk1"/>
              </a:buClr>
              <a:buSzPct val="91666"/>
              <a:buNone/>
            </a:pPr>
            <a:r>
              <a:rPr lang="fi" sz="1600" dirty="0"/>
              <a:t>5. Millaiset asiat tuovat iloa ja surua elämääsi? </a:t>
            </a:r>
          </a:p>
          <a:p>
            <a:pPr marL="288000" lvl="1" indent="-324000">
              <a:spcBef>
                <a:spcPts val="0"/>
              </a:spcBef>
              <a:buClr>
                <a:schemeClr val="dk1"/>
              </a:buClr>
              <a:buSzPct val="91666"/>
              <a:buNone/>
            </a:pPr>
            <a:r>
              <a:rPr lang="fi" sz="1600" dirty="0"/>
              <a:t>6. Millaisissa vaatteissa viihdyt? </a:t>
            </a:r>
          </a:p>
          <a:p>
            <a:pPr marL="288000" lvl="1" indent="-324000">
              <a:spcBef>
                <a:spcPts val="0"/>
              </a:spcBef>
              <a:buClr>
                <a:schemeClr val="dk1"/>
              </a:buClr>
              <a:buSzPct val="91666"/>
              <a:buNone/>
            </a:pPr>
            <a:r>
              <a:rPr lang="fi" sz="1600" dirty="0"/>
              <a:t>7. Mitä ajattelit tehdä, kun tenniskutsut päättyvät? </a:t>
            </a:r>
          </a:p>
          <a:p>
            <a:pPr marL="288000" lvl="1" indent="-324000">
              <a:spcBef>
                <a:spcPts val="0"/>
              </a:spcBef>
              <a:buClr>
                <a:schemeClr val="dk1"/>
              </a:buClr>
              <a:buSzPct val="91666"/>
              <a:buNone/>
            </a:pPr>
            <a:r>
              <a:rPr lang="fi" sz="1600" dirty="0"/>
              <a:t>8. Mistä sinun tai perheesi varallisuus ja omaisuus ovat peräisin?</a:t>
            </a:r>
          </a:p>
          <a:p>
            <a:pPr marL="288000" lvl="1" indent="-324000">
              <a:spcBef>
                <a:spcPts val="0"/>
              </a:spcBef>
              <a:buClr>
                <a:schemeClr val="dk1"/>
              </a:buClr>
              <a:buSzPct val="91666"/>
              <a:buNone/>
            </a:pPr>
            <a:r>
              <a:rPr lang="fi" sz="1600" dirty="0"/>
              <a:t>9. Muuta; kerro mitä keksit lisää eläytyessäsi henkilön </a:t>
            </a:r>
            <a:r>
              <a:rPr lang="fi" sz="1600" dirty="0" smtClean="0"/>
              <a:t>elämään.</a:t>
            </a:r>
          </a:p>
          <a:p>
            <a:pPr marL="288000" lvl="1" indent="-324000">
              <a:spcBef>
                <a:spcPts val="0"/>
              </a:spcBef>
              <a:buClr>
                <a:schemeClr val="dk1"/>
              </a:buClr>
              <a:buSzPct val="91666"/>
              <a:buNone/>
            </a:pPr>
            <a:r>
              <a:rPr lang="fi" sz="1600" dirty="0" smtClean="0"/>
              <a:t>10. Kesken </a:t>
            </a:r>
            <a:r>
              <a:rPr lang="fi" sz="1600" dirty="0"/>
              <a:t>tenniskutsujen kuulet maasi aikakauden johtaviin poliitikkoihin kuuluvan Cecil Rhodesin ajatuksia siirtomaaomistuksista. Mitä mieltä olet siirtomaaomistusten tärkeydestä? (uutinen seuraavassa diassa)</a:t>
            </a:r>
          </a:p>
          <a:p>
            <a:pPr marL="400050" lvl="1" indent="-69850">
              <a:spcBef>
                <a:spcPts val="0"/>
              </a:spcBef>
              <a:buClr>
                <a:schemeClr val="dk1"/>
              </a:buClr>
              <a:buSzPct val="78571"/>
              <a:buNone/>
            </a:pP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204071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716563" y="620688"/>
            <a:ext cx="7772400" cy="685800"/>
          </a:xfrm>
          <a:prstGeom prst="rect">
            <a:avLst/>
          </a:prstGeom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fi" dirty="0"/>
              <a:t>Cecil Rhodes, englantilainen siirtomaapoliitikko vuonna </a:t>
            </a:r>
            <a:r>
              <a:rPr lang="fi" dirty="0" smtClean="0"/>
              <a:t>1877</a:t>
            </a:r>
            <a:endParaRPr lang="fi" dirty="0"/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1505" y="1556792"/>
            <a:ext cx="7842515" cy="4008166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>
              <a:spcBef>
                <a:spcPts val="0"/>
              </a:spcBef>
              <a:buClr>
                <a:schemeClr val="dk1"/>
              </a:buClr>
              <a:buSzPct val="61111"/>
              <a:buNone/>
            </a:pPr>
            <a:r>
              <a:rPr lang="fi" sz="1800" i="1" dirty="0"/>
              <a:t>Olin eilen Lontoon East Endissä ja kävin työttömien </a:t>
            </a:r>
            <a:r>
              <a:rPr lang="fi" sz="1800" i="1" dirty="0" smtClean="0"/>
              <a:t>kokouksessa. Kun </a:t>
            </a:r>
            <a:r>
              <a:rPr lang="fi" sz="1800" i="1" dirty="0"/>
              <a:t>kuuntelin siellä villejä puheita, jotka olivat pelkkää huutoa: </a:t>
            </a:r>
            <a:r>
              <a:rPr lang="fi" sz="1800" i="1" dirty="0" smtClean="0"/>
              <a:t>Leipää! Leipää</a:t>
            </a:r>
            <a:r>
              <a:rPr lang="fi" sz="1800" i="1" dirty="0"/>
              <a:t>!, niin kotiin mennessäni ja näkemääni  mietiskellessäni tulin </a:t>
            </a:r>
            <a:r>
              <a:rPr lang="fi" sz="1800" i="1" dirty="0" smtClean="0"/>
              <a:t>entistä </a:t>
            </a:r>
            <a:r>
              <a:rPr lang="fi" sz="1800" i="1" dirty="0"/>
              <a:t>enemmän vakuuttuneeksi   imperialismin tärkeydestä. </a:t>
            </a:r>
            <a:r>
              <a:rPr lang="fi" sz="1800" i="1" dirty="0" smtClean="0"/>
              <a:t>Minun pyhä </a:t>
            </a:r>
            <a:r>
              <a:rPr lang="fi" sz="1800" i="1" dirty="0"/>
              <a:t>aatteeni on  yhteiskunnallisen kysymyksen </a:t>
            </a:r>
            <a:r>
              <a:rPr lang="fi" sz="1800" i="1" dirty="0" smtClean="0"/>
              <a:t>ratkaiseminen, nimittäin</a:t>
            </a:r>
            <a:r>
              <a:rPr lang="fi" sz="1800" i="1" dirty="0"/>
              <a:t>: Pelastaaksemme Yhdistyneen </a:t>
            </a:r>
            <a:r>
              <a:rPr lang="fi" sz="1800" i="1" dirty="0" smtClean="0"/>
              <a:t>Kuningaskunnan neljäkymmentä </a:t>
            </a:r>
            <a:r>
              <a:rPr lang="fi" sz="1800" i="1" dirty="0"/>
              <a:t>miljoonaa asukasta </a:t>
            </a:r>
            <a:r>
              <a:rPr lang="fi" sz="1800" i="1" dirty="0" smtClean="0"/>
              <a:t> tuhoisalta </a:t>
            </a:r>
            <a:r>
              <a:rPr lang="fi" sz="1800" i="1" dirty="0"/>
              <a:t>kansalaissodalta meidän siirtomaapoliitikkojen on </a:t>
            </a:r>
            <a:r>
              <a:rPr lang="fi" sz="1800" i="1" dirty="0" smtClean="0"/>
              <a:t> vallattava </a:t>
            </a:r>
            <a:r>
              <a:rPr lang="fi" sz="1800" i="1" dirty="0"/>
              <a:t>uusia maita sijoittaaksemme liikaväestön, </a:t>
            </a:r>
            <a:r>
              <a:rPr lang="fi" sz="1800" i="1" dirty="0" smtClean="0"/>
              <a:t>hankkiaksemme </a:t>
            </a:r>
            <a:r>
              <a:rPr lang="fi" sz="1800" i="1" dirty="0"/>
              <a:t>uusia myyntialueita tehtaissa ja kaivoksissa tuotettaville </a:t>
            </a:r>
            <a:r>
              <a:rPr lang="fi" sz="1800" i="1" dirty="0" smtClean="0"/>
              <a:t>tavaroille</a:t>
            </a:r>
            <a:r>
              <a:rPr lang="fi" sz="1800" i="1" dirty="0"/>
              <a:t>. Imperiumi on leipäkysymys, olen sen aina sanonut. </a:t>
            </a:r>
            <a:r>
              <a:rPr lang="fi" sz="1800" i="1" dirty="0" smtClean="0"/>
              <a:t>Ellette </a:t>
            </a:r>
            <a:r>
              <a:rPr lang="fi" sz="1800" i="1" dirty="0"/>
              <a:t>halua kansalaissotaa, teidän täytyy tulla imperialisteiksi</a:t>
            </a:r>
            <a:r>
              <a:rPr lang="fi" sz="1800" i="1" dirty="0" smtClean="0"/>
              <a:t>.</a:t>
            </a:r>
            <a:endParaRPr lang="fi" sz="1800" i="1" dirty="0"/>
          </a:p>
        </p:txBody>
      </p:sp>
    </p:spTree>
    <p:extLst>
      <p:ext uri="{BB962C8B-B14F-4D97-AF65-F5344CB8AC3E}">
        <p14:creationId xmlns:p14="http://schemas.microsoft.com/office/powerpoint/2010/main" val="153784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1268760"/>
            <a:ext cx="7772400" cy="3372000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55000"/>
              <a:buNone/>
            </a:pPr>
            <a:r>
              <a:rPr lang="fi" dirty="0"/>
              <a:t>Valitse itsellesi pari ja kerro/jaa hänelle tarinasi. Anna 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55000"/>
              <a:buNone/>
            </a:pPr>
            <a:r>
              <a:rPr lang="fi" dirty="0"/>
              <a:t>palaute parillesi hänen tarinastaan.</a:t>
            </a:r>
          </a:p>
          <a:p>
            <a:pPr marL="288000" indent="-288000">
              <a:spcBef>
                <a:spcPts val="0"/>
              </a:spcBef>
            </a:pPr>
            <a:r>
              <a:rPr lang="fi" dirty="0"/>
              <a:t>Kuinka hyvin hän mielestäsi osasi eläytyä tilanteeseen?</a:t>
            </a:r>
          </a:p>
          <a:p>
            <a:pPr marL="288000" indent="-288000">
              <a:spcBef>
                <a:spcPts val="0"/>
              </a:spcBef>
            </a:pPr>
            <a:r>
              <a:rPr lang="fi" dirty="0"/>
              <a:t>Osasiko hän kuvailla ja kertoa itsestään, ajatuksistaan ja kuulemastaan uutisesta?</a:t>
            </a:r>
          </a:p>
        </p:txBody>
      </p:sp>
      <p:sp>
        <p:nvSpPr>
          <p:cNvPr id="5" name="Shape 165"/>
          <p:cNvSpPr txBox="1">
            <a:spLocks/>
          </p:cNvSpPr>
          <p:nvPr/>
        </p:nvSpPr>
        <p:spPr bwMode="auto">
          <a:xfrm>
            <a:off x="685800" y="404664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MS PGothic" pitchFamily="34" charset="-128"/>
                <a:cs typeface="Genev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MS PGothic" pitchFamily="34" charset="-128"/>
                <a:cs typeface="Genev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MS PGothic" pitchFamily="34" charset="-128"/>
                <a:cs typeface="Genev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MS PGothic" pitchFamily="34" charset="-128"/>
                <a:cs typeface="Genev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ＭＳ Ｐゴシック" charset="0"/>
                <a:cs typeface="Genev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ＭＳ Ｐゴシック" charset="0"/>
                <a:cs typeface="Genev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ＭＳ Ｐゴシック" charset="0"/>
                <a:cs typeface="Genev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ＭＳ Ｐゴシック" charset="0"/>
                <a:cs typeface="Geneva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fi" i="0" kern="0" dirty="0" smtClean="0"/>
              <a:t>Kerro/jaa tarinasi</a:t>
            </a:r>
            <a:endParaRPr lang="fi" i="0" kern="0" dirty="0"/>
          </a:p>
        </p:txBody>
      </p:sp>
    </p:spTree>
    <p:extLst>
      <p:ext uri="{BB962C8B-B14F-4D97-AF65-F5344CB8AC3E}">
        <p14:creationId xmlns:p14="http://schemas.microsoft.com/office/powerpoint/2010/main" val="101674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716563" y="1121625"/>
            <a:ext cx="7772400" cy="3372000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55000"/>
              <a:buNone/>
            </a:pPr>
            <a:r>
              <a:rPr lang="fi" dirty="0" smtClean="0"/>
              <a:t>Lue </a:t>
            </a:r>
            <a:r>
              <a:rPr lang="fi" dirty="0"/>
              <a:t>seuraavaksi oheinen Intiasta kertova </a:t>
            </a:r>
            <a:r>
              <a:rPr lang="fi" dirty="0" smtClean="0"/>
              <a:t>artikkeli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55000"/>
              <a:buNone/>
            </a:pPr>
            <a:r>
              <a:rPr lang="fi" dirty="0" smtClean="0"/>
              <a:t>”Maailmantalouden kulmakivi”. Luettuasi </a:t>
            </a:r>
            <a:r>
              <a:rPr lang="fi" dirty="0"/>
              <a:t>artikkelin </a:t>
            </a:r>
            <a:endParaRPr lang="fi" dirty="0" smtClean="0"/>
          </a:p>
          <a:p>
            <a:pPr>
              <a:spcBef>
                <a:spcPts val="0"/>
              </a:spcBef>
              <a:buClr>
                <a:schemeClr val="dk1"/>
              </a:buClr>
              <a:buSzPct val="55000"/>
              <a:buNone/>
            </a:pPr>
            <a:r>
              <a:rPr lang="fi" dirty="0" smtClean="0"/>
              <a:t>keskustele </a:t>
            </a:r>
            <a:r>
              <a:rPr lang="fi" dirty="0"/>
              <a:t>roolihenkilönä edelleen </a:t>
            </a:r>
            <a:r>
              <a:rPr lang="fi" dirty="0" smtClean="0"/>
              <a:t>parisi </a:t>
            </a:r>
            <a:r>
              <a:rPr lang="fi" dirty="0"/>
              <a:t>kanssa, ja </a:t>
            </a:r>
            <a:endParaRPr lang="fi" dirty="0" smtClean="0"/>
          </a:p>
          <a:p>
            <a:pPr>
              <a:spcBef>
                <a:spcPts val="0"/>
              </a:spcBef>
              <a:buClr>
                <a:schemeClr val="dk1"/>
              </a:buClr>
              <a:buSzPct val="55000"/>
              <a:buNone/>
            </a:pPr>
            <a:r>
              <a:rPr lang="fi" dirty="0" smtClean="0"/>
              <a:t>pohtikaa </a:t>
            </a:r>
            <a:r>
              <a:rPr lang="fi" dirty="0"/>
              <a:t>seuraavia kysymyksiä. </a:t>
            </a:r>
            <a:endParaRPr lang="fi" dirty="0" smtClean="0"/>
          </a:p>
          <a:p>
            <a:pPr>
              <a:spcBef>
                <a:spcPts val="0"/>
              </a:spcBef>
              <a:buClr>
                <a:schemeClr val="dk1"/>
              </a:buClr>
              <a:buSzPct val="55000"/>
              <a:buNone/>
            </a:pPr>
            <a:endParaRPr lang="fi" dirty="0"/>
          </a:p>
          <a:p>
            <a:pPr marL="288000" indent="-288000">
              <a:spcBef>
                <a:spcPts val="0"/>
              </a:spcBef>
              <a:buClr>
                <a:schemeClr val="dk1"/>
              </a:buClr>
              <a:buSzPct val="61111"/>
              <a:buNone/>
            </a:pPr>
            <a:r>
              <a:rPr lang="fi" dirty="0"/>
              <a:t>1. Missä Intia sijaitsee? </a:t>
            </a:r>
          </a:p>
          <a:p>
            <a:pPr marL="288000" indent="-288000">
              <a:spcBef>
                <a:spcPts val="0"/>
              </a:spcBef>
              <a:buClr>
                <a:schemeClr val="dk1"/>
              </a:buClr>
              <a:buSzPct val="61111"/>
              <a:buNone/>
            </a:pPr>
            <a:r>
              <a:rPr lang="fi" dirty="0"/>
              <a:t>2. Mitä tiedätte Intiasta ja sen asukkaista? </a:t>
            </a:r>
          </a:p>
          <a:p>
            <a:pPr marL="288000" indent="-288000">
              <a:spcBef>
                <a:spcPts val="0"/>
              </a:spcBef>
              <a:buClr>
                <a:schemeClr val="dk1"/>
              </a:buClr>
              <a:buSzPct val="61111"/>
              <a:buNone/>
            </a:pPr>
            <a:r>
              <a:rPr lang="fi" dirty="0"/>
              <a:t>3. Mitä mieltä olet Ison-Britannian ja Intian välisestä suhteesta? </a:t>
            </a:r>
          </a:p>
          <a:p>
            <a:pPr marL="288000" indent="-288000">
              <a:spcBef>
                <a:spcPts val="0"/>
              </a:spcBef>
              <a:buClr>
                <a:schemeClr val="dk1"/>
              </a:buClr>
              <a:buSzPct val="61111"/>
              <a:buNone/>
            </a:pPr>
            <a:r>
              <a:rPr lang="fi" dirty="0"/>
              <a:t>4. Ottakaa kantaa erään intialaisen älymystöön kuuluneen ihmisen väitteeseen, jonka mukaan Iso-Britannia riistää Intiaa ja että brittiläisen yläluokan, siis myös sinun, varallisuus perustuu osin intialaisten taloudelliseen riistoon.</a:t>
            </a:r>
          </a:p>
        </p:txBody>
      </p:sp>
      <p:sp>
        <p:nvSpPr>
          <p:cNvPr id="5" name="Shape 165"/>
          <p:cNvSpPr txBox="1">
            <a:spLocks/>
          </p:cNvSpPr>
          <p:nvPr/>
        </p:nvSpPr>
        <p:spPr bwMode="auto">
          <a:xfrm>
            <a:off x="716563" y="404664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MS PGothic" pitchFamily="34" charset="-128"/>
                <a:cs typeface="Genev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MS PGothic" pitchFamily="34" charset="-128"/>
                <a:cs typeface="Genev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MS PGothic" pitchFamily="34" charset="-128"/>
                <a:cs typeface="Genev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MS PGothic" pitchFamily="34" charset="-128"/>
                <a:cs typeface="Genev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ＭＳ Ｐゴシック" charset="0"/>
                <a:cs typeface="Genev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ＭＳ Ｐゴシック" charset="0"/>
                <a:cs typeface="Genev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ＭＳ Ｐゴシック" charset="0"/>
                <a:cs typeface="Genev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ＭＳ Ｐゴシック" charset="0"/>
                <a:cs typeface="Geneva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fi" i="0" kern="0" dirty="0" smtClean="0"/>
              <a:t>Lue artikkeli Intiasta</a:t>
            </a:r>
            <a:endParaRPr lang="fi" i="0" kern="0" dirty="0"/>
          </a:p>
        </p:txBody>
      </p:sp>
    </p:spTree>
    <p:extLst>
      <p:ext uri="{BB962C8B-B14F-4D97-AF65-F5344CB8AC3E}">
        <p14:creationId xmlns:p14="http://schemas.microsoft.com/office/powerpoint/2010/main" val="13422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11560" y="1196752"/>
            <a:ext cx="7694526" cy="3898732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78571"/>
              <a:buNone/>
            </a:pPr>
            <a:r>
              <a:rPr lang="fi" sz="1400" dirty="0" smtClean="0"/>
              <a:t>	</a:t>
            </a:r>
            <a:r>
              <a:rPr lang="fi" sz="1400" i="1" dirty="0" smtClean="0"/>
              <a:t>Kun </a:t>
            </a:r>
            <a:r>
              <a:rPr lang="fi" sz="1400" i="1" dirty="0"/>
              <a:t>englantilaiset ryhtyivät rakennuttamaan uutta mahdikasta pääkaupunkia New </a:t>
            </a:r>
            <a:r>
              <a:rPr lang="fi" sz="1400" i="1" dirty="0" smtClean="0"/>
              <a:t>Delhiä, Intia </a:t>
            </a:r>
            <a:r>
              <a:rPr lang="fi" sz="1400" i="1" dirty="0"/>
              <a:t>oli brittiläisen imperiumin kulmakivi enemmän kuin koskaan. Se oli vieläkin enemmän. </a:t>
            </a:r>
            <a:r>
              <a:rPr lang="fi" sz="1400" i="1" dirty="0" smtClean="0"/>
              <a:t>– </a:t>
            </a:r>
            <a:r>
              <a:rPr lang="fi" sz="1400" i="1" dirty="0"/>
              <a:t>– Englannin riippuvuus suuresta siirtomaastaan kasvoi vuosi vuodelta. On sanottu, että </a:t>
            </a:r>
            <a:r>
              <a:rPr lang="fi" sz="1400" i="1" dirty="0" smtClean="0"/>
              <a:t>Intiasta </a:t>
            </a:r>
            <a:r>
              <a:rPr lang="fi" sz="1400" i="1" dirty="0"/>
              <a:t>oli tullut maailmantalouden suuri vakaannuttava voima, kun Amerikka taas oli sen </a:t>
            </a:r>
            <a:r>
              <a:rPr lang="fi" sz="1400" i="1" dirty="0" smtClean="0"/>
              <a:t>suuri </a:t>
            </a:r>
            <a:r>
              <a:rPr lang="fi" sz="1400" i="1" dirty="0"/>
              <a:t>epätasapainoa luova tekijä. Teoriassa Englanti kannatti </a:t>
            </a:r>
            <a:r>
              <a:rPr lang="fi" sz="1400" i="1" dirty="0" smtClean="0"/>
              <a:t>vapaakauppaa imperiumissaankin. Käytännössä muiden maiden oli hyvin vaikeaa tunkeutua erityisesti Intian markkinoille</a:t>
            </a:r>
            <a:r>
              <a:rPr lang="fi" sz="1400" i="1" dirty="0"/>
              <a:t>. Englantilaiset onnistuivat noudattamaan siellä protektionistista politiikkaa, joka ei </a:t>
            </a:r>
            <a:r>
              <a:rPr lang="fi" sz="1400" i="1" dirty="0" smtClean="0"/>
              <a:t>perustunut </a:t>
            </a:r>
            <a:r>
              <a:rPr lang="fi" sz="1400" i="1" dirty="0"/>
              <a:t>tulleihin, vaan Intian elinkeinoelämän tehokkaaseen valvontaan. Ensinnäkin he </a:t>
            </a:r>
            <a:r>
              <a:rPr lang="fi" sz="1400" i="1" dirty="0" smtClean="0"/>
              <a:t>tietysti </a:t>
            </a:r>
            <a:r>
              <a:rPr lang="fi" sz="1400" i="1" dirty="0"/>
              <a:t>käyttelivät hallitusvaltaa ja ratkaisivat, kuka saisi solmituksi sopimuksia julkisen </a:t>
            </a:r>
            <a:r>
              <a:rPr lang="fi" sz="1400" i="1" dirty="0" smtClean="0"/>
              <a:t>vallan </a:t>
            </a:r>
            <a:r>
              <a:rPr lang="fi" sz="1400" i="1" dirty="0"/>
              <a:t>kanssa. Sen piirissä oli tärkeitä asiakkaita, mm. Intian rautatiet. Intian rautatieverkko </a:t>
            </a:r>
            <a:r>
              <a:rPr lang="fi" sz="1400" i="1" dirty="0" smtClean="0"/>
              <a:t>kasvoi </a:t>
            </a:r>
            <a:r>
              <a:rPr lang="fi" sz="1400" i="1" dirty="0"/>
              <a:t>800 km:sta 51 000 km:iin 1870–1910. Lisäksi englantilaiset määräsivät pankeissa, </a:t>
            </a:r>
            <a:r>
              <a:rPr lang="fi" sz="1400" i="1" dirty="0" smtClean="0"/>
              <a:t>jotka </a:t>
            </a:r>
            <a:r>
              <a:rPr lang="fi" sz="1400" i="1" dirty="0"/>
              <a:t>rahoittivat ulkomaankauppaa. Lopuksi suurin osa teollisuudesta oli brittien käsissä. </a:t>
            </a:r>
            <a:r>
              <a:rPr lang="fi" sz="1400" i="1" dirty="0" smtClean="0"/>
              <a:t>Tuloksena </a:t>
            </a:r>
            <a:r>
              <a:rPr lang="fi" sz="1400" i="1" dirty="0"/>
              <a:t>oli Intiaan suuntautuvan viennin kasvu samaan aikaan, kun englantilaiset tuotteet </a:t>
            </a:r>
            <a:r>
              <a:rPr lang="fi" sz="1400" i="1" dirty="0" smtClean="0"/>
              <a:t>selviytyivät maailmanmarkkinoilla yhä huonommin kilpailusta saksalaisten kanssa</a:t>
            </a:r>
            <a:r>
              <a:rPr lang="fi" sz="1400" dirty="0" smtClean="0"/>
              <a:t>. </a:t>
            </a:r>
            <a:r>
              <a:rPr lang="fi" sz="1000" dirty="0" smtClean="0"/>
              <a:t>(jatkuu)</a:t>
            </a:r>
            <a:endParaRPr lang="fi" sz="1000" dirty="0"/>
          </a:p>
        </p:txBody>
      </p:sp>
      <p:sp>
        <p:nvSpPr>
          <p:cNvPr id="2" name="Rectangle 1"/>
          <p:cNvSpPr/>
          <p:nvPr/>
        </p:nvSpPr>
        <p:spPr>
          <a:xfrm>
            <a:off x="5252706" y="5733256"/>
            <a:ext cx="298511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" sz="800" dirty="0"/>
              <a:t>( Lähde: Otavan suuri maailmahistoria 15. Imperialismin aika)</a:t>
            </a:r>
            <a:endParaRPr lang="fi-FI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827584" y="282352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MS PGothic" pitchFamily="34" charset="-128"/>
                <a:cs typeface="Genev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MS PGothic" pitchFamily="34" charset="-128"/>
                <a:cs typeface="Genev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MS PGothic" pitchFamily="34" charset="-128"/>
                <a:cs typeface="Genev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MS PGothic" pitchFamily="34" charset="-128"/>
                <a:cs typeface="Genev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ＭＳ Ｐゴシック" charset="0"/>
                <a:cs typeface="Genev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ＭＳ Ｐゴシック" charset="0"/>
                <a:cs typeface="Genev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ＭＳ Ｐゴシック" charset="0"/>
                <a:cs typeface="Genev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ＭＳ Ｐゴシック" charset="0"/>
                <a:cs typeface="Geneva" charset="0"/>
              </a:defRPr>
            </a:lvl9pPr>
          </a:lstStyle>
          <a:p>
            <a:r>
              <a:rPr lang="fi-FI" altLang="fi-FI" i="0" kern="0" dirty="0" smtClean="0"/>
              <a:t>Maailmantalouden kulmakivi 1/2</a:t>
            </a:r>
          </a:p>
        </p:txBody>
      </p:sp>
    </p:spTree>
    <p:extLst>
      <p:ext uri="{BB962C8B-B14F-4D97-AF65-F5344CB8AC3E}">
        <p14:creationId xmlns:p14="http://schemas.microsoft.com/office/powerpoint/2010/main" val="44184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Blank Presentation">
      <a:majorFont>
        <a:latin typeface="Verdana"/>
        <a:ea typeface="ＭＳ Ｐゴシック"/>
        <a:cs typeface="Geneva"/>
      </a:majorFont>
      <a:minorFont>
        <a:latin typeface="Verdana"/>
        <a:ea typeface="ＭＳ Ｐゴシック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pe-ppt_pohja" id="{5733D5CD-3864-A844-87E4-12B4A7516803}" vid="{DD135B07-40C7-0E46-8712-5E6F024D19D3}"/>
    </a:ext>
  </a:ext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Oiva Dokumentti 2" ma:contentTypeID="0x0101006A759CC3617D4A198264873379924809007A1E2605DCD38D45AFD65C9D5303E4F7" ma:contentTypeVersion="6" ma:contentTypeDescription="Luo uusi asiakirja." ma:contentTypeScope="" ma:versionID="828e98d423d5acdb6cf5c3f1a5a9947e">
  <xsd:schema xmlns:xsd="http://www.w3.org/2001/XMLSchema" xmlns:xs="http://www.w3.org/2001/XMLSchema" xmlns:p="http://schemas.microsoft.com/office/2006/metadata/properties" xmlns:ns2="a8d9c6b2-3655-4504-8205-749f4c2876db" targetNamespace="http://schemas.microsoft.com/office/2006/metadata/properties" ma:root="true" ma:fieldsID="51587bf6ca1a57cb963cd34efc547897" ns2:_="">
    <xsd:import namespace="a8d9c6b2-3655-4504-8205-749f4c2876db"/>
    <xsd:element name="properties">
      <xsd:complexType>
        <xsd:sequence>
          <xsd:element name="documentManagement">
            <xsd:complexType>
              <xsd:all>
                <xsd:element ref="ns2:ValoIntranetDocumentOwner" minOccurs="0"/>
                <xsd:element ref="ns2:ValoIntranetDocumentType" minOccurs="0"/>
                <xsd:element ref="ns2:ValoIntranetConfidentiality" minOccurs="0"/>
                <xsd:element ref="ns2:ValoIntranetPreservationTime" minOccurs="0"/>
                <xsd:element ref="ns2:TaxKeywordTaxHTField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d9c6b2-3655-4504-8205-749f4c2876db" elementFormDefault="qualified">
    <xsd:import namespace="http://schemas.microsoft.com/office/2006/documentManagement/types"/>
    <xsd:import namespace="http://schemas.microsoft.com/office/infopath/2007/PartnerControls"/>
    <xsd:element name="ValoIntranetDocumentOwner" ma:index="8" nillable="true" ma:displayName="Omistaja" ma:list="UserInfo" ma:SharePointGroup="0" ma:internalName="ValoIntranetDocumen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ValoIntranetDocumentType" ma:index="9" nillable="true" ma:displayName="Tyyppi" ma:internalName="ValoIntranetDocumentType">
      <xsd:simpleType>
        <xsd:restriction base="dms:Choice">
          <xsd:enumeration value="Agenda"/>
          <xsd:enumeration value="Aikataulu"/>
          <xsd:enumeration value="Esitys"/>
          <xsd:enumeration value="Hinnasto"/>
          <xsd:enumeration value="Lomake"/>
          <xsd:enumeration value="Luettelo"/>
          <xsd:enumeration value="Muistio"/>
          <xsd:enumeration value="Ohje"/>
          <xsd:enumeration value="Pöytäkirja"/>
          <xsd:enumeration value="Raportti"/>
          <xsd:enumeration value="Sopimus"/>
          <xsd:enumeration value="Suunnitelma"/>
          <xsd:enumeration value="Tiedote"/>
        </xsd:restriction>
      </xsd:simpleType>
    </xsd:element>
    <xsd:element name="ValoIntranetConfidentiality" ma:index="10" nillable="true" ma:displayName="Luottamuksellisuus" ma:internalName="ValoIntranetConfidentiality">
      <xsd:simpleType>
        <xsd:restriction base="dms:Choice">
          <xsd:enumeration value="Julkinen"/>
          <xsd:enumeration value="Luottamuksellinen"/>
          <xsd:enumeration value="Salainen"/>
          <xsd:enumeration value="Sisäinen"/>
        </xsd:restriction>
      </xsd:simpleType>
    </xsd:element>
    <xsd:element name="ValoIntranetPreservationTime" ma:index="11" nillable="true" ma:displayName="Säilytysaika" ma:default="1 vuosi" ma:internalName="ValoIntranetPreservationTime">
      <xsd:simpleType>
        <xsd:restriction base="dms:Choice">
          <xsd:enumeration value="1 vuosi"/>
          <xsd:enumeration value="3 vuotta"/>
          <xsd:enumeration value="5 vuotta"/>
          <xsd:enumeration value="Aina"/>
        </xsd:restriction>
      </xsd:simpleType>
    </xsd:element>
    <xsd:element name="TaxKeywordTaxHTField" ma:index="12" nillable="true" ma:taxonomy="true" ma:internalName="TaxKeywordTaxHTField" ma:taxonomyFieldName="TaxKeyword" ma:displayName="Yrityksen avainsanat" ma:fieldId="{23f27201-bee3-471e-b2e7-b64fd8b7ca38}" ma:taxonomyMulti="true" ma:sspId="1b7528bd-6053-4c54-9fa3-c362d387d92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a3bf15aa-9e81-4b24-a427-75a26834ba2b}" ma:internalName="TaxCatchAll" ma:showField="CatchAllData" ma:web="a8d9c6b2-3655-4504-8205-749f4c2876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hidden="true" ma:list="{a3bf15aa-9e81-4b24-a427-75a26834ba2b}" ma:internalName="TaxCatchAllLabel" ma:readOnly="true" ma:showField="CatchAllDataLabel" ma:web="a8d9c6b2-3655-4504-8205-749f4c2876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8d9c6b2-3655-4504-8205-749f4c2876db"/>
    <ValoIntranetConfidentiality xmlns="a8d9c6b2-3655-4504-8205-749f4c2876db" xsi:nil="true"/>
    <TaxKeywordTaxHTField xmlns="a8d9c6b2-3655-4504-8205-749f4c2876db">
      <Terms xmlns="http://schemas.microsoft.com/office/infopath/2007/PartnerControls"/>
    </TaxKeywordTaxHTField>
    <ValoIntranetDocumentOwner xmlns="a8d9c6b2-3655-4504-8205-749f4c2876db">
      <UserInfo>
        <DisplayName/>
        <AccountId xsi:nil="true"/>
        <AccountType/>
      </UserInfo>
    </ValoIntranetDocumentOwner>
    <ValoIntranetDocumentType xmlns="a8d9c6b2-3655-4504-8205-749f4c2876db" xsi:nil="true"/>
    <ValoIntranetPreservationTime xmlns="a8d9c6b2-3655-4504-8205-749f4c2876db">1 vuosi</ValoIntranetPreservationTime>
  </documentManagement>
</p:properties>
</file>

<file path=customXml/itemProps1.xml><?xml version="1.0" encoding="utf-8"?>
<ds:datastoreItem xmlns:ds="http://schemas.openxmlformats.org/officeDocument/2006/customXml" ds:itemID="{C5499A15-F71D-4334-99D5-E0327F9A4F9A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DFA3B0D6-F5B6-44C6-B76A-53597D10F9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0A98C9-F725-421C-A119-76FAAE7798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d9c6b2-3655-4504-8205-749f4c2876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C69D417-8C22-437C-8803-F9A9448B1813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a8d9c6b2-3655-4504-8205-749f4c2876db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ppt-ope_pohja</Template>
  <TotalTime>86</TotalTime>
  <Words>442</Words>
  <Application>Microsoft Office PowerPoint</Application>
  <PresentationFormat>Näytössä katseltava diaesitys (4:3)</PresentationFormat>
  <Paragraphs>56</Paragraphs>
  <Slides>11</Slides>
  <Notes>11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8" baseType="lpstr">
      <vt:lpstr>MS PGothic</vt:lpstr>
      <vt:lpstr>MS PGothic</vt:lpstr>
      <vt:lpstr>Arial</vt:lpstr>
      <vt:lpstr>Geneva</vt:lpstr>
      <vt:lpstr>Lucida Grande</vt:lpstr>
      <vt:lpstr>Verdana</vt:lpstr>
      <vt:lpstr>Blank Presentation</vt:lpstr>
      <vt:lpstr>PowerPoint-esitys</vt:lpstr>
      <vt:lpstr>Eläytymistehtävä imperialismin aikakauteen</vt:lpstr>
      <vt:lpstr>Tenniskutsut Wembleyllä</vt:lpstr>
      <vt:lpstr>Ohessa on englantilaisen Edward Brewtnallin (1846-1902) maalaus Tenniskutsut Wembleyllä. </vt:lpstr>
      <vt:lpstr>Tehtävä Valitse yksi maalauksen henkilöistä. Tarkastele hänen ulkonäköään ja pukeutumistaan. Kuvittele, että olet tämä henkilö kuvan tilanteessa. Kirjoita itsestäsi lyhyt tarina, jossa kerrot ainakin seuraavia asioita </vt:lpstr>
      <vt:lpstr>Cecil Rhodes, englantilainen siirtomaapoliitikko vuonna 1877</vt:lpstr>
      <vt:lpstr>PowerPoint-esitys</vt:lpstr>
      <vt:lpstr>PowerPoint-esitys</vt:lpstr>
      <vt:lpstr>PowerPoint-esitys</vt:lpstr>
      <vt:lpstr>PowerPoint-esitys</vt:lpstr>
      <vt:lpstr>Tehtävät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Microsoft Office -käyttäjä</dc:creator>
  <cp:lastModifiedBy>Impiö Tuula Katariina</cp:lastModifiedBy>
  <cp:revision>20</cp:revision>
  <dcterms:created xsi:type="dcterms:W3CDTF">2016-09-06T12:02:22Z</dcterms:created>
  <dcterms:modified xsi:type="dcterms:W3CDTF">2018-03-18T08:00:32Z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OK Document</vt:lpwstr>
  </property>
  <property fmtid="{D5CDD505-2E9C-101B-9397-08002B2CF9AE}" pid="3" name="ContentTypeId">
    <vt:lpwstr>0x0101006A759CC3617D4A198264873379924809007A1E2605DCD38D45AFD65C9D5303E4F7</vt:lpwstr>
  </property>
  <property fmtid="{D5CDD505-2E9C-101B-9397-08002B2CF9AE}" pid="4" name="TaxKeyword">
    <vt:lpwstr/>
  </property>
</Properties>
</file>