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Londrina Shadow" panose="020B0604020202020204" charset="0"/>
      <p:regular r:id="rId16"/>
    </p:embeddedFont>
    <p:embeddedFont>
      <p:font typeface="Oswald" panose="020B0604020202020204" charset="0"/>
      <p:regular r:id="rId17"/>
      <p:bold r:id="rId18"/>
    </p:embeddedFont>
    <p:embeddedFont>
      <p:font typeface="Tinos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19412cdf92_1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19412cdf92_1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19412cdf92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19412cdf92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19412cdf92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19412cdf92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19412cdf92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19412cdf92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19412cdf92_1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19412cdf92_1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19412cdf92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19412cdf92_1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19412cdf92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19412cdf92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2d5dbe93b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2d5dbe93b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2713" y="333900"/>
            <a:ext cx="7798575" cy="48096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912650" y="1915625"/>
            <a:ext cx="5469600" cy="1159800"/>
          </a:xfrm>
          <a:prstGeom prst="rect">
            <a:avLst/>
          </a:prstGeom>
          <a:effectLst>
            <a:outerShdw blurRad="14288" dist="9525" dir="162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1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No book">
  <p:cSld name="BLANK_1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413350" y="46270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accent6"/>
                </a:solidFill>
              </a:defRPr>
            </a:lvl1pPr>
            <a:lvl2pPr lvl="1" rtl="0">
              <a:buNone/>
              <a:defRPr>
                <a:solidFill>
                  <a:schemeClr val="accent6"/>
                </a:solidFill>
              </a:defRPr>
            </a:lvl2pPr>
            <a:lvl3pPr lvl="2" rtl="0">
              <a:buNone/>
              <a:defRPr>
                <a:solidFill>
                  <a:schemeClr val="accent6"/>
                </a:solidFill>
              </a:defRPr>
            </a:lvl3pPr>
            <a:lvl4pPr lvl="3" rtl="0">
              <a:buNone/>
              <a:defRPr>
                <a:solidFill>
                  <a:schemeClr val="accent6"/>
                </a:solidFill>
              </a:defRPr>
            </a:lvl4pPr>
            <a:lvl5pPr lvl="4" rtl="0">
              <a:buNone/>
              <a:defRPr>
                <a:solidFill>
                  <a:schemeClr val="accent6"/>
                </a:solidFill>
              </a:defRPr>
            </a:lvl5pPr>
            <a:lvl6pPr lvl="5" rtl="0">
              <a:buNone/>
              <a:defRPr>
                <a:solidFill>
                  <a:schemeClr val="accent6"/>
                </a:solidFill>
              </a:defRPr>
            </a:lvl6pPr>
            <a:lvl7pPr lvl="6" rtl="0">
              <a:buNone/>
              <a:defRPr>
                <a:solidFill>
                  <a:schemeClr val="accent6"/>
                </a:solidFill>
              </a:defRPr>
            </a:lvl7pPr>
            <a:lvl8pPr lvl="7" rtl="0">
              <a:buNone/>
              <a:defRPr>
                <a:solidFill>
                  <a:schemeClr val="accent6"/>
                </a:solidFill>
              </a:defRPr>
            </a:lvl8pPr>
            <a:lvl9pPr lvl="8" rtl="0">
              <a:buNone/>
              <a:defRPr>
                <a:solidFill>
                  <a:schemeClr val="accent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Closed book">
  <p:cSld name="BLANK_1_1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672713" y="333900"/>
            <a:ext cx="7798575" cy="4809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1912025" y="2116750"/>
            <a:ext cx="5802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1912025" y="3144851"/>
            <a:ext cx="5802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 i="1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 i="1"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 i="1"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809500" y="1476000"/>
            <a:ext cx="61281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◈"/>
              <a:defRPr b="1" i="1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◆"/>
              <a:defRPr b="1" i="1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◇"/>
              <a:defRPr b="1" i="1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 b="1" i="1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9pPr>
          </a:lstStyle>
          <a:p>
            <a:endParaRPr/>
          </a:p>
        </p:txBody>
      </p:sp>
      <p:sp>
        <p:nvSpPr>
          <p:cNvPr id="20" name="Google Shape;20;p4"/>
          <p:cNvSpPr txBox="1"/>
          <p:nvPr/>
        </p:nvSpPr>
        <p:spPr>
          <a:xfrm>
            <a:off x="1705475" y="975394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rPr>
              <a:t>“</a:t>
            </a:r>
            <a:endParaRPr sz="9600" b="1">
              <a:solidFill>
                <a:srgbClr val="25212A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◈"/>
              <a:defRPr sz="2600"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◆"/>
              <a:defRPr sz="2600"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◇"/>
              <a:defRPr sz="2600"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⬥"/>
              <a:defRPr sz="2600"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7" name="Google Shape;27;p5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6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1556175" y="1479375"/>
            <a:ext cx="3211800" cy="3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◈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◆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◇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⬥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4961272" y="1479375"/>
            <a:ext cx="3211800" cy="3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◈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◆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◇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⬥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4" name="Google Shape;34;p6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7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1556175" y="1419658"/>
            <a:ext cx="2132700" cy="3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◈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◆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⬥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3798226" y="1419658"/>
            <a:ext cx="2132700" cy="3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◈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◆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⬥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6040277" y="1419658"/>
            <a:ext cx="2132700" cy="3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◈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◆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⬥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2" name="Google Shape;42;p7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8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7" name="Google Shape;47;p8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9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9"/>
          <p:cNvSpPr txBox="1">
            <a:spLocks noGrp="1"/>
          </p:cNvSpPr>
          <p:nvPr>
            <p:ph type="body" idx="1"/>
          </p:nvPr>
        </p:nvSpPr>
        <p:spPr>
          <a:xfrm>
            <a:off x="1592350" y="3640275"/>
            <a:ext cx="65625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 i="1">
                <a:solidFill>
                  <a:srgbClr val="666666"/>
                </a:solidFill>
              </a:defRPr>
            </a:lvl1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2" name="Google Shape;52;p9"/>
          <p:cNvCxnSpPr/>
          <p:nvPr/>
        </p:nvCxnSpPr>
        <p:spPr>
          <a:xfrm>
            <a:off x="1706950" y="3643125"/>
            <a:ext cx="63213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right">
  <p:cSld name="CAPTION_ONLY_1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0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6657400" y="838500"/>
            <a:ext cx="1497600" cy="332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 i="1">
                <a:solidFill>
                  <a:srgbClr val="666666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7" name="Google Shape;57;p10"/>
          <p:cNvCxnSpPr/>
          <p:nvPr/>
        </p:nvCxnSpPr>
        <p:spPr>
          <a:xfrm>
            <a:off x="6428800" y="990300"/>
            <a:ext cx="0" cy="31227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nos"/>
              <a:buChar char="◈"/>
              <a:defRPr sz="30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◆"/>
              <a:defRPr sz="24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◇"/>
              <a:defRPr sz="24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⬥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unsplash.com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ctrTitle"/>
          </p:nvPr>
        </p:nvSpPr>
        <p:spPr>
          <a:xfrm>
            <a:off x="1912650" y="1915625"/>
            <a:ext cx="5703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THE WIND IN HER HAIR</a:t>
            </a:r>
            <a:endParaRPr sz="4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Part 7: The crow</a:t>
            </a:r>
            <a:endParaRPr sz="3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Reetta Pänkäläinen</a:t>
            </a:r>
            <a:endParaRPr sz="2000"/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crow</a:t>
            </a:r>
            <a:endParaRPr/>
          </a:p>
        </p:txBody>
      </p:sp>
      <p:sp>
        <p:nvSpPr>
          <p:cNvPr id="134" name="Google Shape;134;p23"/>
          <p:cNvSpPr txBox="1">
            <a:spLocks noGrp="1"/>
          </p:cNvSpPr>
          <p:nvPr>
            <p:ph type="body" idx="1"/>
          </p:nvPr>
        </p:nvSpPr>
        <p:spPr>
          <a:xfrm>
            <a:off x="1556175" y="1520650"/>
            <a:ext cx="3462300" cy="25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I’m back in Red Valley. I should be happy but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the</a:t>
            </a:r>
            <a:r>
              <a:rPr lang="en" sz="1800"/>
              <a:t>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poem</a:t>
            </a:r>
            <a:r>
              <a:rPr lang="en" sz="1800"/>
              <a:t> has left me feeling anxious. I start walking with only one question in my mind.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A</a:t>
            </a:r>
            <a:r>
              <a:rPr lang="en" sz="1800"/>
              <a:t>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question</a:t>
            </a:r>
            <a:r>
              <a:rPr lang="en" sz="1800"/>
              <a:t> that I have had since I finished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the</a:t>
            </a:r>
            <a:r>
              <a:rPr lang="en" sz="1800"/>
              <a:t>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poem</a:t>
            </a:r>
            <a:r>
              <a:rPr lang="en" sz="1800"/>
              <a:t>. Is this world going to end no matter what we do?</a:t>
            </a:r>
            <a:endParaRPr sz="1800"/>
          </a:p>
        </p:txBody>
      </p:sp>
      <p:sp>
        <p:nvSpPr>
          <p:cNvPr id="135" name="Google Shape;135;p23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136" name="Google Shape;136;p23"/>
          <p:cNvPicPr preferRelativeResize="0"/>
          <p:nvPr/>
        </p:nvPicPr>
        <p:blipFill rotWithShape="1">
          <a:blip r:embed="rId3">
            <a:alphaModFix/>
          </a:blip>
          <a:srcRect l="20238" r="20238"/>
          <a:stretch/>
        </p:blipFill>
        <p:spPr>
          <a:xfrm>
            <a:off x="5294650" y="1839400"/>
            <a:ext cx="2388772" cy="2257376"/>
          </a:xfrm>
          <a:prstGeom prst="rect">
            <a:avLst/>
          </a:prstGeom>
          <a:noFill/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  <a:effectLst>
            <a:outerShdw dist="38100" dir="2700000" algn="bl" rotWithShape="0">
              <a:schemeClr val="dk1">
                <a:alpha val="12000"/>
              </a:scheme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142" name="Google Shape;142;p24" descr="birds.jpg"/>
          <p:cNvPicPr preferRelativeResize="0"/>
          <p:nvPr/>
        </p:nvPicPr>
        <p:blipFill rotWithShape="1">
          <a:blip r:embed="rId3">
            <a:alphaModFix amt="74000"/>
          </a:blip>
          <a:srcRect t="17942" b="3292"/>
          <a:stretch/>
        </p:blipFill>
        <p:spPr>
          <a:xfrm>
            <a:off x="2755275" y="939686"/>
            <a:ext cx="5272100" cy="3114524"/>
          </a:xfrm>
          <a:prstGeom prst="rect">
            <a:avLst/>
          </a:prstGeom>
          <a:noFill/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  <a:effectLst>
            <a:outerShdw dist="38100" dir="2700000" algn="bl" rotWithShape="0">
              <a:schemeClr val="dk1">
                <a:alpha val="12000"/>
              </a:schemeClr>
            </a:outerShdw>
          </a:effectLst>
        </p:spPr>
      </p:pic>
      <p:sp>
        <p:nvSpPr>
          <p:cNvPr id="143" name="Google Shape;143;p24"/>
          <p:cNvSpPr txBox="1"/>
          <p:nvPr/>
        </p:nvSpPr>
        <p:spPr>
          <a:xfrm>
            <a:off x="3090625" y="2325450"/>
            <a:ext cx="4601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Tinos"/>
                <a:ea typeface="Tinos"/>
                <a:cs typeface="Tinos"/>
                <a:sym typeface="Tinos"/>
              </a:rPr>
              <a:t>To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 </a:t>
            </a:r>
            <a:r>
              <a:rPr lang="en" sz="2000">
                <a:latin typeface="Tinos"/>
                <a:ea typeface="Tinos"/>
                <a:cs typeface="Tinos"/>
                <a:sym typeface="Tinos"/>
              </a:rPr>
              <a:t>be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 </a:t>
            </a:r>
            <a:r>
              <a:rPr lang="en" sz="2000">
                <a:latin typeface="Tinos"/>
                <a:ea typeface="Tinos"/>
                <a:cs typeface="Tinos"/>
                <a:sym typeface="Tinos"/>
              </a:rPr>
              <a:t>continued.</a:t>
            </a:r>
            <a:endParaRPr sz="2000">
              <a:latin typeface="Tinos"/>
              <a:ea typeface="Tinos"/>
              <a:cs typeface="Tinos"/>
              <a:sym typeface="Tino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149" name="Google Shape;149;p25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5212A"/>
                </a:solidFill>
              </a:rPr>
              <a:t>Special thanks to all the people who made and released these awesome resources for free:</a:t>
            </a:r>
            <a:endParaRPr sz="1800">
              <a:solidFill>
                <a:srgbClr val="25212A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25212A"/>
              </a:buClr>
              <a:buSzPts val="1800"/>
              <a:buChar char="◈"/>
            </a:pPr>
            <a:r>
              <a:rPr lang="en" sz="1800">
                <a:solidFill>
                  <a:srgbClr val="25212A"/>
                </a:solidFill>
              </a:rPr>
              <a:t>Presentation template by </a:t>
            </a:r>
            <a:r>
              <a:rPr lang="en" sz="1800" u="sng">
                <a:solidFill>
                  <a:srgbClr val="25212A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SlidesCarnival</a:t>
            </a:r>
            <a:endParaRPr sz="1800">
              <a:solidFill>
                <a:srgbClr val="25212A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Char char="◈"/>
            </a:pPr>
            <a:r>
              <a:rPr lang="en" sz="1800">
                <a:solidFill>
                  <a:srgbClr val="25212A"/>
                </a:solidFill>
              </a:rPr>
              <a:t>Photographs by </a:t>
            </a:r>
            <a:r>
              <a:rPr lang="en" sz="1800" u="sng">
                <a:solidFill>
                  <a:srgbClr val="25212A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endParaRPr sz="1800">
              <a:solidFill>
                <a:srgbClr val="25212A"/>
              </a:solidFill>
            </a:endParaRPr>
          </a:p>
        </p:txBody>
      </p:sp>
      <p:sp>
        <p:nvSpPr>
          <p:cNvPr id="150" name="Google Shape;150;p25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 txBox="1">
            <a:spLocks noGrp="1"/>
          </p:cNvSpPr>
          <p:nvPr>
            <p:ph type="subTitle" idx="4294967295"/>
          </p:nvPr>
        </p:nvSpPr>
        <p:spPr>
          <a:xfrm>
            <a:off x="5397650" y="3745000"/>
            <a:ext cx="2472000" cy="554100"/>
          </a:xfrm>
          <a:prstGeom prst="rect">
            <a:avLst/>
          </a:prstGeom>
          <a:effectLst>
            <a:outerShdw blurRad="14288" dist="9525" dir="162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>
                <a:solidFill>
                  <a:schemeClr val="accent6"/>
                </a:solidFill>
              </a:rPr>
              <a:t>Reetta Pänkäläinen 2023</a:t>
            </a:r>
            <a:endParaRPr sz="1400" b="1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crow</a:t>
            </a: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1556175" y="1520650"/>
            <a:ext cx="3436200" cy="25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We say goodbye to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the</a:t>
            </a:r>
            <a:r>
              <a:rPr lang="en" sz="1800"/>
              <a:t>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old</a:t>
            </a:r>
            <a:r>
              <a:rPr lang="en" sz="1800"/>
              <a:t>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woman</a:t>
            </a:r>
            <a:r>
              <a:rPr lang="en" sz="1800"/>
              <a:t> and walk out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the</a:t>
            </a:r>
            <a:r>
              <a:rPr lang="en" sz="1800"/>
              <a:t>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door</a:t>
            </a:r>
            <a:r>
              <a:rPr lang="en" sz="1800"/>
              <a:t>. 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 Do you have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a</a:t>
            </a:r>
            <a:r>
              <a:rPr lang="en" sz="1800"/>
              <a:t>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plan</a:t>
            </a:r>
            <a:r>
              <a:rPr lang="en" sz="1800"/>
              <a:t>? I ask.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The</a:t>
            </a:r>
            <a:r>
              <a:rPr lang="en" sz="1800"/>
              <a:t>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plan</a:t>
            </a:r>
            <a:r>
              <a:rPr lang="en" sz="1800"/>
              <a:t> is to find as many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dwellers</a:t>
            </a:r>
            <a:r>
              <a:rPr lang="en" sz="1800"/>
              <a:t> as possible and see what happens next, Tom answers.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 Where do you want to go?</a:t>
            </a:r>
            <a:endParaRPr sz="1800"/>
          </a:p>
        </p:txBody>
      </p:sp>
      <p:sp>
        <p:nvSpPr>
          <p:cNvPr id="76" name="Google Shape;76;p15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77" name="Google Shape;77;p15"/>
          <p:cNvPicPr preferRelativeResize="0"/>
          <p:nvPr/>
        </p:nvPicPr>
        <p:blipFill rotWithShape="1">
          <a:blip r:embed="rId3">
            <a:alphaModFix/>
          </a:blip>
          <a:srcRect l="14734" r="14734"/>
          <a:stretch/>
        </p:blipFill>
        <p:spPr>
          <a:xfrm>
            <a:off x="5294650" y="1839400"/>
            <a:ext cx="2388772" cy="2257372"/>
          </a:xfrm>
          <a:prstGeom prst="rect">
            <a:avLst/>
          </a:prstGeom>
          <a:noFill/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  <a:effectLst>
            <a:outerShdw dist="38100" dir="2700000" algn="bl" rotWithShape="0">
              <a:schemeClr val="dk1">
                <a:alpha val="12000"/>
              </a:scheme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crow</a:t>
            </a:r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1556175" y="1520650"/>
            <a:ext cx="6265800" cy="25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Before Tom has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time</a:t>
            </a:r>
            <a:r>
              <a:rPr lang="en" sz="1800"/>
              <a:t> to answer, I can feel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the</a:t>
            </a:r>
            <a:r>
              <a:rPr lang="en" sz="1800"/>
              <a:t>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wind</a:t>
            </a:r>
            <a:r>
              <a:rPr lang="en" sz="1800"/>
              <a:t> again.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A</a:t>
            </a:r>
            <a:r>
              <a:rPr lang="en" sz="1800"/>
              <a:t>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strand</a:t>
            </a:r>
            <a:r>
              <a:rPr lang="en" sz="1800"/>
              <a:t>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of</a:t>
            </a:r>
            <a:r>
              <a:rPr lang="en" sz="1800"/>
              <a:t>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hair</a:t>
            </a:r>
            <a:r>
              <a:rPr lang="en" sz="1800"/>
              <a:t> brushes my face.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 I’m sorry, Tom. I can’t help it. I have to go.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 I know, it’s okay. If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Green</a:t>
            </a:r>
            <a:r>
              <a:rPr lang="en" sz="1800"/>
              <a:t>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Hill</a:t>
            </a:r>
            <a:r>
              <a:rPr lang="en" sz="1800"/>
              <a:t> is gone, you’ll find me here. You’ll find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a</a:t>
            </a:r>
            <a:r>
              <a:rPr lang="en" sz="1800"/>
              <a:t>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way</a:t>
            </a:r>
            <a:r>
              <a:rPr lang="en" sz="1800"/>
              <a:t>.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The</a:t>
            </a:r>
            <a:r>
              <a:rPr lang="en" sz="1800"/>
              <a:t>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wind </a:t>
            </a:r>
            <a:r>
              <a:rPr lang="en" sz="1800"/>
              <a:t>gets stronger and stronger and I’m gone again.</a:t>
            </a:r>
            <a:endParaRPr sz="1800"/>
          </a:p>
        </p:txBody>
      </p:sp>
      <p:sp>
        <p:nvSpPr>
          <p:cNvPr id="84" name="Google Shape;84;p16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crow</a:t>
            </a:r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1556175" y="1520650"/>
            <a:ext cx="6343200" cy="25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 find myself sitting on my bed and I feel helpless. I need to get back but I have no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idea</a:t>
            </a:r>
            <a:r>
              <a:rPr lang="en" sz="1800"/>
              <a:t> how. It’s Saturday and I’m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the</a:t>
            </a:r>
            <a:r>
              <a:rPr lang="en" sz="1800"/>
              <a:t>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only</a:t>
            </a:r>
            <a:r>
              <a:rPr lang="en" sz="1800"/>
              <a:t>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one</a:t>
            </a:r>
            <a:r>
              <a:rPr lang="en" sz="1800"/>
              <a:t> home. I listen to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the</a:t>
            </a:r>
            <a:r>
              <a:rPr lang="en" sz="1800"/>
              <a:t>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song</a:t>
            </a:r>
            <a:r>
              <a:rPr lang="en" sz="1800"/>
              <a:t> that got me to Green Hill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last</a:t>
            </a:r>
            <a:r>
              <a:rPr lang="en" sz="1800"/>
              <a:t>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time</a:t>
            </a:r>
            <a:r>
              <a:rPr lang="en" sz="1800"/>
              <a:t> but nothing happens. Could Green Hill be gone already? I sit on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the</a:t>
            </a:r>
            <a:r>
              <a:rPr lang="en" sz="1800"/>
              <a:t>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floor</a:t>
            </a:r>
            <a:r>
              <a:rPr lang="en" sz="1800"/>
              <a:t> and look at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the</a:t>
            </a:r>
            <a:r>
              <a:rPr lang="en" sz="1800"/>
              <a:t>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books</a:t>
            </a:r>
            <a:r>
              <a:rPr lang="en" sz="1800"/>
              <a:t> on my shelf. Then I remember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the</a:t>
            </a:r>
            <a:r>
              <a:rPr lang="en" sz="1800"/>
              <a:t>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old</a:t>
            </a:r>
            <a:r>
              <a:rPr lang="en" sz="1800"/>
              <a:t>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woman</a:t>
            </a:r>
            <a:r>
              <a:rPr lang="en" sz="1800"/>
              <a:t> braiding her hair. I remember seeing it somewhere before.</a:t>
            </a:r>
            <a:endParaRPr sz="1800"/>
          </a:p>
        </p:txBody>
      </p:sp>
      <p:sp>
        <p:nvSpPr>
          <p:cNvPr id="91" name="Google Shape;91;p17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crow</a:t>
            </a:r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1556175" y="1520650"/>
            <a:ext cx="3514500" cy="25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 go to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the</a:t>
            </a:r>
            <a:r>
              <a:rPr lang="en" sz="1800"/>
              <a:t>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bookshelf</a:t>
            </a:r>
            <a:r>
              <a:rPr lang="en" sz="1800"/>
              <a:t> and run my finger through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the</a:t>
            </a:r>
            <a:r>
              <a:rPr lang="en" sz="1800"/>
              <a:t>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backs</a:t>
            </a:r>
            <a:r>
              <a:rPr lang="en" sz="1800"/>
              <a:t> of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the</a:t>
            </a:r>
            <a:r>
              <a:rPr lang="en" sz="1800"/>
              <a:t>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books</a:t>
            </a:r>
            <a:r>
              <a:rPr lang="en" sz="1800"/>
              <a:t>. I stop at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a</a:t>
            </a:r>
            <a:r>
              <a:rPr lang="en" sz="1800"/>
              <a:t>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thin</a:t>
            </a:r>
            <a:r>
              <a:rPr lang="en" sz="1800"/>
              <a:t>,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blue</a:t>
            </a:r>
            <a:r>
              <a:rPr lang="en" sz="1800"/>
              <a:t>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book</a:t>
            </a:r>
            <a:r>
              <a:rPr lang="en" sz="1800"/>
              <a:t>. It’s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a</a:t>
            </a:r>
            <a:r>
              <a:rPr lang="en" sz="1800"/>
              <a:t>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book</a:t>
            </a:r>
            <a:r>
              <a:rPr lang="en" sz="1800"/>
              <a:t>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of</a:t>
            </a:r>
            <a:r>
              <a:rPr lang="en" sz="1800"/>
              <a:t>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poetry</a:t>
            </a:r>
            <a:r>
              <a:rPr lang="en" sz="1800"/>
              <a:t> that I got from my grandmother when I was seven years old.</a:t>
            </a:r>
            <a:endParaRPr sz="1800"/>
          </a:p>
        </p:txBody>
      </p:sp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99" name="Google Shape;99;p18"/>
          <p:cNvPicPr preferRelativeResize="0"/>
          <p:nvPr/>
        </p:nvPicPr>
        <p:blipFill rotWithShape="1">
          <a:blip r:embed="rId3">
            <a:alphaModFix/>
          </a:blip>
          <a:srcRect l="14709" r="14709"/>
          <a:stretch/>
        </p:blipFill>
        <p:spPr>
          <a:xfrm>
            <a:off x="5294650" y="1839400"/>
            <a:ext cx="2388772" cy="2257376"/>
          </a:xfrm>
          <a:prstGeom prst="rect">
            <a:avLst/>
          </a:prstGeom>
          <a:noFill/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  <a:effectLst>
            <a:outerShdw dist="38100" dir="2700000" algn="bl" rotWithShape="0">
              <a:schemeClr val="dk1">
                <a:alpha val="12000"/>
              </a:scheme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crow</a:t>
            </a:r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1556175" y="1520650"/>
            <a:ext cx="6343200" cy="25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 pick up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the</a:t>
            </a:r>
            <a:r>
              <a:rPr lang="en" sz="1800"/>
              <a:t>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book</a:t>
            </a:r>
            <a:r>
              <a:rPr lang="en" sz="1800"/>
              <a:t> and start leafing through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the</a:t>
            </a:r>
            <a:r>
              <a:rPr lang="en" sz="1800"/>
              <a:t>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pages</a:t>
            </a:r>
            <a:r>
              <a:rPr lang="en" sz="1800"/>
              <a:t>. There are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poems</a:t>
            </a:r>
            <a:r>
              <a:rPr lang="en" sz="1800"/>
              <a:t> about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birds</a:t>
            </a:r>
            <a:r>
              <a:rPr lang="en" sz="1800"/>
              <a:t> and other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animals</a:t>
            </a:r>
            <a:r>
              <a:rPr lang="en" sz="1800"/>
              <a:t>.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The</a:t>
            </a:r>
            <a:r>
              <a:rPr lang="en" sz="1800"/>
              <a:t>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poems</a:t>
            </a:r>
            <a:r>
              <a:rPr lang="en" sz="1800"/>
              <a:t> are quite difficult to understand and I don’t even know all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the</a:t>
            </a:r>
            <a:r>
              <a:rPr lang="en" sz="1800"/>
              <a:t>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words</a:t>
            </a:r>
            <a:r>
              <a:rPr lang="en" sz="1800"/>
              <a:t>. Then I find it -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a</a:t>
            </a:r>
            <a:r>
              <a:rPr lang="en" sz="1800"/>
              <a:t>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poem</a:t>
            </a:r>
            <a:r>
              <a:rPr lang="en" sz="1800"/>
              <a:t> about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an old woman</a:t>
            </a:r>
            <a:r>
              <a:rPr lang="en" sz="1800"/>
              <a:t> with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long</a:t>
            </a:r>
            <a:r>
              <a:rPr lang="en" sz="1800"/>
              <a:t>,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dark</a:t>
            </a:r>
            <a:r>
              <a:rPr lang="en" sz="1800"/>
              <a:t>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hair</a:t>
            </a:r>
            <a:r>
              <a:rPr lang="en" sz="1800"/>
              <a:t>. She braids her hair while singing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an</a:t>
            </a:r>
            <a:r>
              <a:rPr lang="en" sz="1800"/>
              <a:t>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old</a:t>
            </a:r>
            <a:r>
              <a:rPr lang="en" sz="1800"/>
              <a:t>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song</a:t>
            </a:r>
            <a:r>
              <a:rPr lang="en" sz="1800"/>
              <a:t>.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The</a:t>
            </a:r>
            <a:r>
              <a:rPr lang="en" sz="1800"/>
              <a:t>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song</a:t>
            </a:r>
            <a:r>
              <a:rPr lang="en" sz="1800"/>
              <a:t> is about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a</a:t>
            </a:r>
            <a:r>
              <a:rPr lang="en" sz="1800"/>
              <a:t>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valley</a:t>
            </a:r>
            <a:r>
              <a:rPr lang="en" sz="1800"/>
              <a:t> made of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red</a:t>
            </a:r>
            <a:r>
              <a:rPr lang="en" sz="1800"/>
              <a:t>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sand</a:t>
            </a:r>
            <a:r>
              <a:rPr lang="en" sz="1800"/>
              <a:t>. I sit down on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the</a:t>
            </a:r>
            <a:r>
              <a:rPr lang="en" sz="1800"/>
              <a:t>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bed</a:t>
            </a:r>
            <a:r>
              <a:rPr lang="en" sz="1800"/>
              <a:t> and read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the</a:t>
            </a:r>
            <a:r>
              <a:rPr lang="en" sz="1800"/>
              <a:t>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poem</a:t>
            </a:r>
            <a:r>
              <a:rPr lang="en" sz="1800"/>
              <a:t> again and again. </a:t>
            </a:r>
            <a:endParaRPr sz="1800"/>
          </a:p>
        </p:txBody>
      </p:sp>
      <p:sp>
        <p:nvSpPr>
          <p:cNvPr id="106" name="Google Shape;106;p19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crow</a:t>
            </a:r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body" idx="1"/>
          </p:nvPr>
        </p:nvSpPr>
        <p:spPr>
          <a:xfrm>
            <a:off x="1556175" y="1520650"/>
            <a:ext cx="6343200" cy="25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This is it! This is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the</a:t>
            </a:r>
            <a:r>
              <a:rPr lang="en" sz="1800"/>
              <a:t>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story</a:t>
            </a:r>
            <a:r>
              <a:rPr lang="en" sz="1800"/>
              <a:t> of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the</a:t>
            </a:r>
            <a:r>
              <a:rPr lang="en" sz="1800"/>
              <a:t>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old</a:t>
            </a:r>
            <a:r>
              <a:rPr lang="en" sz="1800"/>
              <a:t>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woman</a:t>
            </a:r>
            <a:r>
              <a:rPr lang="en" sz="1800"/>
              <a:t> in Red Valley,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the</a:t>
            </a:r>
            <a:r>
              <a:rPr lang="en" sz="1800"/>
              <a:t>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ticket</a:t>
            </a:r>
            <a:r>
              <a:rPr lang="en" sz="1800"/>
              <a:t> to her cabin. I keep reading. Nothing happens at first and I get restless. I close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the</a:t>
            </a:r>
            <a:r>
              <a:rPr lang="en" sz="1800"/>
              <a:t>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book</a:t>
            </a:r>
            <a:r>
              <a:rPr lang="en" sz="1800"/>
              <a:t> and I close my eyes. I calm myself down before I find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the</a:t>
            </a:r>
            <a:r>
              <a:rPr lang="en" sz="1800"/>
              <a:t>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poem</a:t>
            </a:r>
            <a:r>
              <a:rPr lang="en" sz="1800"/>
              <a:t> again. I start reading and picture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the</a:t>
            </a:r>
            <a:r>
              <a:rPr lang="en" sz="1800"/>
              <a:t>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valley</a:t>
            </a:r>
            <a:r>
              <a:rPr lang="en" sz="1800"/>
              <a:t> in my head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the</a:t>
            </a:r>
            <a:r>
              <a:rPr lang="en" sz="1800"/>
              <a:t>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same</a:t>
            </a:r>
            <a:r>
              <a:rPr lang="en" sz="1800"/>
              <a:t>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way</a:t>
            </a:r>
            <a:r>
              <a:rPr lang="en" sz="1800"/>
              <a:t> I did as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a</a:t>
            </a:r>
            <a:r>
              <a:rPr lang="en" sz="1800"/>
              <a:t>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child</a:t>
            </a:r>
            <a:r>
              <a:rPr lang="en" sz="1800"/>
              <a:t>. Then I find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a</a:t>
            </a:r>
            <a:r>
              <a:rPr lang="en" sz="1800"/>
              <a:t>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verse</a:t>
            </a:r>
            <a:r>
              <a:rPr lang="en" sz="1800"/>
              <a:t> that makes my skin crawl.</a:t>
            </a:r>
            <a:endParaRPr sz="1800"/>
          </a:p>
        </p:txBody>
      </p:sp>
      <p:sp>
        <p:nvSpPr>
          <p:cNvPr id="113" name="Google Shape;113;p20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crow</a:t>
            </a:r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1"/>
          </p:nvPr>
        </p:nvSpPr>
        <p:spPr>
          <a:xfrm>
            <a:off x="1556175" y="1520650"/>
            <a:ext cx="3695700" cy="25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The</a:t>
            </a:r>
            <a:r>
              <a:rPr lang="en" sz="1800" i="1"/>
              <a:t> </a:t>
            </a:r>
            <a:r>
              <a:rPr lang="en" sz="2200" b="1" i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sun</a:t>
            </a:r>
            <a:r>
              <a:rPr lang="en" sz="1800" i="1"/>
              <a:t> is high in </a:t>
            </a:r>
            <a:r>
              <a:rPr lang="en" sz="2200" b="1" i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the sky</a:t>
            </a:r>
            <a:endParaRPr sz="1800" i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The</a:t>
            </a:r>
            <a:r>
              <a:rPr lang="en" sz="1800" i="1"/>
              <a:t> </a:t>
            </a:r>
            <a:r>
              <a:rPr lang="en" sz="2200" b="1" i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stars</a:t>
            </a:r>
            <a:r>
              <a:rPr lang="en" sz="1800" i="1"/>
              <a:t> await for </a:t>
            </a:r>
            <a:r>
              <a:rPr lang="en" sz="2200" b="1" i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the</a:t>
            </a:r>
            <a:r>
              <a:rPr lang="en" sz="1800" i="1"/>
              <a:t> </a:t>
            </a:r>
            <a:r>
              <a:rPr lang="en" sz="2200" b="1" i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night</a:t>
            </a:r>
            <a:endParaRPr sz="1800" i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The</a:t>
            </a:r>
            <a:r>
              <a:rPr lang="en" sz="1800" i="1"/>
              <a:t> </a:t>
            </a:r>
            <a:r>
              <a:rPr lang="en" sz="2200" b="1" i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sand</a:t>
            </a:r>
            <a:r>
              <a:rPr lang="en" sz="1800" i="1"/>
              <a:t> is as red as my blood</a:t>
            </a:r>
            <a:endParaRPr sz="1800" i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The</a:t>
            </a:r>
            <a:r>
              <a:rPr lang="en" sz="1800" i="1"/>
              <a:t> </a:t>
            </a:r>
            <a:r>
              <a:rPr lang="en" sz="2200" b="1" i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valley</a:t>
            </a:r>
            <a:r>
              <a:rPr lang="en" sz="1800" i="1"/>
              <a:t>, it yearns for </a:t>
            </a:r>
            <a:r>
              <a:rPr lang="en" sz="2200" b="1" i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a</a:t>
            </a:r>
            <a:r>
              <a:rPr lang="en" sz="1800" i="1"/>
              <a:t> </a:t>
            </a:r>
            <a:r>
              <a:rPr lang="en" sz="2200" b="1" i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flood</a:t>
            </a:r>
            <a:endParaRPr sz="1800" i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/>
              <a:t>She ties her dark hair with </a:t>
            </a:r>
            <a:r>
              <a:rPr lang="en" sz="2200" b="1" i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a</a:t>
            </a:r>
            <a:r>
              <a:rPr lang="en" sz="1800" i="1"/>
              <a:t> </a:t>
            </a:r>
            <a:r>
              <a:rPr lang="en" sz="2200" b="1" i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string</a:t>
            </a:r>
            <a:endParaRPr sz="1800" i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/>
              <a:t>And waits for </a:t>
            </a:r>
            <a:r>
              <a:rPr lang="en" sz="2200" b="1" i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the</a:t>
            </a:r>
            <a:r>
              <a:rPr lang="en" sz="1800" i="1"/>
              <a:t> </a:t>
            </a:r>
            <a:r>
              <a:rPr lang="en" sz="2200" b="1" i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cape crow</a:t>
            </a:r>
            <a:r>
              <a:rPr lang="en" sz="1800" i="1"/>
              <a:t> to sing</a:t>
            </a:r>
            <a:endParaRPr sz="1800" i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i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i="1"/>
          </a:p>
        </p:txBody>
      </p:sp>
      <p:sp>
        <p:nvSpPr>
          <p:cNvPr id="120" name="Google Shape;120;p21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crow</a:t>
            </a:r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body" idx="1"/>
          </p:nvPr>
        </p:nvSpPr>
        <p:spPr>
          <a:xfrm>
            <a:off x="1556175" y="1520650"/>
            <a:ext cx="6240900" cy="25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/>
              <a:t>For what has </a:t>
            </a:r>
            <a:r>
              <a:rPr lang="en" sz="2200" b="1" i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a</a:t>
            </a:r>
            <a:r>
              <a:rPr lang="en" sz="1800" i="1"/>
              <a:t> </a:t>
            </a:r>
            <a:r>
              <a:rPr lang="en" sz="2200" b="1" i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dawn</a:t>
            </a:r>
            <a:r>
              <a:rPr lang="en" sz="1800" i="1"/>
              <a:t> has </a:t>
            </a:r>
            <a:r>
              <a:rPr lang="en" sz="2200" b="1" i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a</a:t>
            </a:r>
            <a:r>
              <a:rPr lang="en" sz="1800" i="1"/>
              <a:t> </a:t>
            </a:r>
            <a:r>
              <a:rPr lang="en" sz="2200" b="1" i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dusk</a:t>
            </a:r>
            <a:endParaRPr sz="1800" i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/>
              <a:t>When all that is left is</a:t>
            </a:r>
            <a:r>
              <a:rPr lang="en" sz="2200" b="1" i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 a</a:t>
            </a:r>
            <a:r>
              <a:rPr lang="en" sz="1800" i="1"/>
              <a:t> </a:t>
            </a:r>
            <a:r>
              <a:rPr lang="en" sz="2200" b="1" i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husk</a:t>
            </a:r>
            <a:endParaRPr sz="1800" i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/>
              <a:t>And as </a:t>
            </a:r>
            <a:r>
              <a:rPr lang="en" sz="2200" b="1" i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the</a:t>
            </a:r>
            <a:r>
              <a:rPr lang="en" sz="1800" i="1"/>
              <a:t> </a:t>
            </a:r>
            <a:r>
              <a:rPr lang="en" sz="2200" b="1" i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crow</a:t>
            </a:r>
            <a:r>
              <a:rPr lang="en" sz="1800" i="1"/>
              <a:t> lets out </a:t>
            </a:r>
            <a:r>
              <a:rPr lang="en" sz="2200" b="1" i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a</a:t>
            </a:r>
            <a:r>
              <a:rPr lang="en" sz="1800" i="1"/>
              <a:t> </a:t>
            </a:r>
            <a:r>
              <a:rPr lang="en" sz="2200" b="1" i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cry</a:t>
            </a:r>
            <a:endParaRPr sz="1800" i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/>
              <a:t>She’ll know that </a:t>
            </a:r>
            <a:r>
              <a:rPr lang="en" sz="2200" b="1" i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the</a:t>
            </a:r>
            <a:r>
              <a:rPr lang="en" sz="1800" i="1"/>
              <a:t> </a:t>
            </a:r>
            <a:r>
              <a:rPr lang="en" sz="2200" b="1" i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end</a:t>
            </a:r>
            <a:r>
              <a:rPr lang="en" sz="1800" i="1"/>
              <a:t> </a:t>
            </a:r>
            <a:endParaRPr sz="1800" i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/>
              <a:t>has come nigh.</a:t>
            </a:r>
            <a:endParaRPr sz="1800" i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" name="Google Shape;127;p22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128" name="Google Shape;128;p22"/>
          <p:cNvPicPr preferRelativeResize="0"/>
          <p:nvPr/>
        </p:nvPicPr>
        <p:blipFill rotWithShape="1">
          <a:blip r:embed="rId3">
            <a:alphaModFix/>
          </a:blip>
          <a:srcRect l="23733" r="5734"/>
          <a:stretch/>
        </p:blipFill>
        <p:spPr>
          <a:xfrm>
            <a:off x="5294650" y="1839400"/>
            <a:ext cx="2388772" cy="2257376"/>
          </a:xfrm>
          <a:prstGeom prst="rect">
            <a:avLst/>
          </a:prstGeom>
          <a:noFill/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  <a:effectLst>
            <a:outerShdw dist="38100" dir="2700000" algn="bl" rotWithShape="0">
              <a:schemeClr val="dk1">
                <a:alpha val="12000"/>
              </a:scheme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Quintus template">
  <a:themeElements>
    <a:clrScheme name="Custom 347">
      <a:dk1>
        <a:srgbClr val="25212A"/>
      </a:dk1>
      <a:lt1>
        <a:srgbClr val="FFFFFF"/>
      </a:lt1>
      <a:dk2>
        <a:srgbClr val="797281"/>
      </a:dk2>
      <a:lt2>
        <a:srgbClr val="E7E6E9"/>
      </a:lt2>
      <a:accent1>
        <a:srgbClr val="B87647"/>
      </a:accent1>
      <a:accent2>
        <a:srgbClr val="A85A5A"/>
      </a:accent2>
      <a:accent3>
        <a:srgbClr val="853E61"/>
      </a:accent3>
      <a:accent4>
        <a:srgbClr val="5C3959"/>
      </a:accent4>
      <a:accent5>
        <a:srgbClr val="CC4125"/>
      </a:accent5>
      <a:accent6>
        <a:srgbClr val="E4B681"/>
      </a:accent6>
      <a:hlink>
        <a:srgbClr val="25212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633</Words>
  <Application>Microsoft Office PowerPoint</Application>
  <PresentationFormat>Näytössä katseltava esitys (16:9)</PresentationFormat>
  <Paragraphs>56</Paragraphs>
  <Slides>13</Slides>
  <Notes>13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8" baseType="lpstr">
      <vt:lpstr>Tinos</vt:lpstr>
      <vt:lpstr>Arial</vt:lpstr>
      <vt:lpstr>Oswald</vt:lpstr>
      <vt:lpstr>Londrina Shadow</vt:lpstr>
      <vt:lpstr>Quintus template</vt:lpstr>
      <vt:lpstr>THE WIND IN HER HAIR Part 7: The crow   Reetta Pänkäläinen</vt:lpstr>
      <vt:lpstr>The crow</vt:lpstr>
      <vt:lpstr>The crow</vt:lpstr>
      <vt:lpstr>The crow</vt:lpstr>
      <vt:lpstr>The crow</vt:lpstr>
      <vt:lpstr>The crow</vt:lpstr>
      <vt:lpstr>The crow</vt:lpstr>
      <vt:lpstr>The crow</vt:lpstr>
      <vt:lpstr>The crow</vt:lpstr>
      <vt:lpstr>The crow</vt:lpstr>
      <vt:lpstr>PowerPoint-esitys</vt:lpstr>
      <vt:lpstr>CREDITS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WIND IN HER HAIR Part 7: The crow   Reetta Pänkäläinen</dc:title>
  <dc:creator>Rytkönen Tiina Sanna Marika</dc:creator>
  <cp:lastModifiedBy>Rytkönen Tiina Sanna Marika</cp:lastModifiedBy>
  <cp:revision>1</cp:revision>
  <dcterms:modified xsi:type="dcterms:W3CDTF">2023-08-12T07:57:48Z</dcterms:modified>
</cp:coreProperties>
</file>