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ondrina Shadow" panose="020B0604020202020204" charset="0"/>
      <p:regular r:id="rId16"/>
    </p:embeddedFont>
    <p:embeddedFont>
      <p:font typeface="Oswald" panose="020B0604020202020204" charset="0"/>
      <p:regular r:id="rId17"/>
      <p:bold r:id="rId18"/>
    </p:embeddedFont>
    <p:embeddedFont>
      <p:font typeface="Tino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9412cdf92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9412cdf92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19412cdf9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19412cdf9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19412cdf92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19412cdf9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9412cdf92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19412cdf9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9412cdf92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19412cdf9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9412cdf9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19412cdf9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19412cdf92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19412cdf92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d5dbe93b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d5dbe93b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No book">
  <p:cSld name="BLANK_1">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13350" y="4627001"/>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Closed book">
  <p:cSld name="BLANK_1_1">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alphaModFix/>
          </a:blip>
          <a:srcRect/>
          <a:stretch/>
        </p:blipFill>
        <p:spPr>
          <a:xfrm flipH="1">
            <a:off x="672713" y="333900"/>
            <a:ext cx="7798575" cy="48096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6" name="Google Shape;16;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pic>
        <p:nvPicPr>
          <p:cNvPr id="18" name="Google Shape;18;p4"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endParaRPr/>
          </a:p>
        </p:txBody>
      </p:sp>
      <p:sp>
        <p:nvSpPr>
          <p:cNvPr id="20" name="Google Shape;20;p4"/>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21" name="Google Shape;21;p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 name="Google Shape;32;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3" name="Google Shape;33;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4" name="Google Shape;34;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pic>
        <p:nvPicPr>
          <p:cNvPr id="36" name="Google Shape;36;p7"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 name="Google Shape;37;p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8" name="Google Shape;38;p7"/>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2" name="Google Shape;42;p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p8"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7" name="Google Shape;47;p8"/>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51" name="Google Shape;51;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right">
  <p:cSld name="CAPTION_ONLY_1">
    <p:spTree>
      <p:nvGrpSpPr>
        <p:cNvPr id="1" name="Shape 53"/>
        <p:cNvGrpSpPr/>
        <p:nvPr/>
      </p:nvGrpSpPr>
      <p:grpSpPr>
        <a:xfrm>
          <a:off x="0" y="0"/>
          <a:ext cx="0" cy="0"/>
          <a:chOff x="0" y="0"/>
          <a:chExt cx="0" cy="0"/>
        </a:xfrm>
      </p:grpSpPr>
      <p:pic>
        <p:nvPicPr>
          <p:cNvPr id="54" name="Google Shape;54;p10"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 name="Google Shape;55;p10"/>
          <p:cNvSpPr txBox="1">
            <a:spLocks noGrp="1"/>
          </p:cNvSpPr>
          <p:nvPr>
            <p:ph type="body" idx="1"/>
          </p:nvPr>
        </p:nvSpPr>
        <p:spPr>
          <a:xfrm>
            <a:off x="6657400" y="838500"/>
            <a:ext cx="1497600" cy="33213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Clr>
                <a:srgbClr val="666666"/>
              </a:buClr>
              <a:buSzPts val="1600"/>
              <a:buNone/>
              <a:defRPr sz="1600" i="1">
                <a:solidFill>
                  <a:srgbClr val="666666"/>
                </a:solidFill>
              </a:defRPr>
            </a:lvl1pPr>
          </a:lstStyle>
          <a:p>
            <a:endParaRPr/>
          </a:p>
        </p:txBody>
      </p:sp>
      <p:sp>
        <p:nvSpPr>
          <p:cNvPr id="56" name="Google Shape;56;p1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57" name="Google Shape;57;p10"/>
          <p:cNvCxnSpPr/>
          <p:nvPr/>
        </p:nvCxnSpPr>
        <p:spPr>
          <a:xfrm>
            <a:off x="6428800" y="990300"/>
            <a:ext cx="0" cy="3122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912650" y="1915625"/>
            <a:ext cx="57039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a:t>THE WIND IN HER HAIR</a:t>
            </a:r>
            <a:endParaRPr sz="4500"/>
          </a:p>
          <a:p>
            <a:pPr marL="0" lvl="0" indent="0" algn="l" rtl="0">
              <a:spcBef>
                <a:spcPts val="0"/>
              </a:spcBef>
              <a:spcAft>
                <a:spcPts val="0"/>
              </a:spcAft>
              <a:buNone/>
            </a:pPr>
            <a:r>
              <a:rPr lang="en" sz="3500"/>
              <a:t>Part 12: The crow</a:t>
            </a:r>
            <a:endParaRPr sz="3500"/>
          </a:p>
          <a:p>
            <a:pPr marL="0" lvl="0" indent="0" algn="l" rtl="0">
              <a:spcBef>
                <a:spcPts val="0"/>
              </a:spcBef>
              <a:spcAft>
                <a:spcPts val="0"/>
              </a:spcAft>
              <a:buNone/>
            </a:pPr>
            <a:endParaRPr sz="3500"/>
          </a:p>
          <a:p>
            <a:pPr marL="0" lvl="0" indent="0" algn="l" rtl="0">
              <a:spcBef>
                <a:spcPts val="0"/>
              </a:spcBef>
              <a:spcAft>
                <a:spcPts val="0"/>
              </a:spcAft>
              <a:buNone/>
            </a:pPr>
            <a:endParaRPr sz="3500"/>
          </a:p>
          <a:p>
            <a:pPr marL="0" lvl="0" indent="0" algn="l" rtl="0">
              <a:spcBef>
                <a:spcPts val="0"/>
              </a:spcBef>
              <a:spcAft>
                <a:spcPts val="0"/>
              </a:spcAft>
              <a:buNone/>
            </a:pPr>
            <a:r>
              <a:rPr lang="en" sz="2000"/>
              <a:t>Reetta Pänkäläinen</a:t>
            </a:r>
            <a:endParaRPr sz="200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134" name="Google Shape;134;p23"/>
          <p:cNvSpPr txBox="1">
            <a:spLocks noGrp="1"/>
          </p:cNvSpPr>
          <p:nvPr>
            <p:ph type="body" idx="1"/>
          </p:nvPr>
        </p:nvSpPr>
        <p:spPr>
          <a:xfrm>
            <a:off x="1556175" y="1520650"/>
            <a:ext cx="34299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 If it does, you just need to go back. And anyway, you seem to be doing really well, Tom says. </a:t>
            </a:r>
            <a:endParaRPr sz="1800"/>
          </a:p>
          <a:p>
            <a:pPr marL="0" lvl="0" indent="0" algn="l" rtl="0">
              <a:lnSpc>
                <a:spcPct val="115000"/>
              </a:lnSpc>
              <a:spcBef>
                <a:spcPts val="0"/>
              </a:spcBef>
              <a:spcAft>
                <a:spcPts val="0"/>
              </a:spcAft>
              <a:buNone/>
            </a:pPr>
            <a:r>
              <a:rPr lang="en" sz="1800"/>
              <a:t>- I don’t know </a:t>
            </a:r>
            <a:r>
              <a:rPr lang="en" sz="2200" b="1">
                <a:solidFill>
                  <a:schemeClr val="accent5"/>
                </a:solidFill>
                <a:latin typeface="Londrina Shadow"/>
                <a:ea typeface="Londrina Shadow"/>
                <a:cs typeface="Londrina Shadow"/>
                <a:sym typeface="Londrina Shadow"/>
              </a:rPr>
              <a:t>what</a:t>
            </a:r>
            <a:r>
              <a:rPr lang="en" sz="1800"/>
              <a:t> </a:t>
            </a:r>
            <a:r>
              <a:rPr lang="en" sz="2200" b="1">
                <a:solidFill>
                  <a:schemeClr val="accent5"/>
                </a:solidFill>
                <a:latin typeface="Londrina Shadow"/>
                <a:ea typeface="Londrina Shadow"/>
                <a:cs typeface="Londrina Shadow"/>
                <a:sym typeface="Londrina Shadow"/>
              </a:rPr>
              <a:t>I</a:t>
            </a:r>
            <a:r>
              <a:rPr lang="en" sz="1800"/>
              <a:t> </a:t>
            </a:r>
            <a:r>
              <a:rPr lang="en" sz="2200" b="1">
                <a:solidFill>
                  <a:schemeClr val="accent5"/>
                </a:solidFill>
                <a:latin typeface="Londrina Shadow"/>
                <a:ea typeface="Londrina Shadow"/>
                <a:cs typeface="Londrina Shadow"/>
                <a:sym typeface="Londrina Shadow"/>
              </a:rPr>
              <a:t>would do</a:t>
            </a:r>
            <a:r>
              <a:rPr lang="en" sz="1800"/>
              <a:t> </a:t>
            </a:r>
            <a:r>
              <a:rPr lang="en" sz="2200" b="1">
                <a:solidFill>
                  <a:schemeClr val="accent5"/>
                </a:solidFill>
                <a:latin typeface="Londrina Shadow"/>
                <a:ea typeface="Londrina Shadow"/>
                <a:cs typeface="Londrina Shadow"/>
                <a:sym typeface="Londrina Shadow"/>
              </a:rPr>
              <a:t>if</a:t>
            </a:r>
            <a:r>
              <a:rPr lang="en" sz="1800"/>
              <a:t> </a:t>
            </a:r>
            <a:r>
              <a:rPr lang="en" sz="2200" b="1">
                <a:solidFill>
                  <a:schemeClr val="accent5"/>
                </a:solidFill>
                <a:latin typeface="Londrina Shadow"/>
                <a:ea typeface="Londrina Shadow"/>
                <a:cs typeface="Londrina Shadow"/>
                <a:sym typeface="Londrina Shadow"/>
              </a:rPr>
              <a:t>I</a:t>
            </a:r>
            <a:r>
              <a:rPr lang="en" sz="1800"/>
              <a:t> </a:t>
            </a:r>
            <a:r>
              <a:rPr lang="en" sz="2200" b="1">
                <a:solidFill>
                  <a:schemeClr val="accent5"/>
                </a:solidFill>
                <a:latin typeface="Londrina Shadow"/>
                <a:ea typeface="Londrina Shadow"/>
                <a:cs typeface="Londrina Shadow"/>
                <a:sym typeface="Londrina Shadow"/>
              </a:rPr>
              <a:t>lost</a:t>
            </a:r>
            <a:r>
              <a:rPr lang="en" sz="1800"/>
              <a:t> this place before I even got to know it properly, I say.</a:t>
            </a:r>
            <a:endParaRPr sz="1800"/>
          </a:p>
          <a:p>
            <a:pPr marL="0" lvl="0" indent="0" algn="l" rtl="0">
              <a:lnSpc>
                <a:spcPct val="115000"/>
              </a:lnSpc>
              <a:spcBef>
                <a:spcPts val="0"/>
              </a:spcBef>
              <a:spcAft>
                <a:spcPts val="0"/>
              </a:spcAft>
              <a:buNone/>
            </a:pPr>
            <a:r>
              <a:rPr lang="en" sz="1800"/>
              <a:t>- Let’s hope you never have to find that out.</a:t>
            </a:r>
            <a:endParaRPr sz="1800"/>
          </a:p>
        </p:txBody>
      </p:sp>
      <p:sp>
        <p:nvSpPr>
          <p:cNvPr id="135" name="Google Shape;135;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36" name="Google Shape;136;p23"/>
          <p:cNvPicPr preferRelativeResize="0"/>
          <p:nvPr/>
        </p:nvPicPr>
        <p:blipFill rotWithShape="1">
          <a:blip r:embed="rId3">
            <a:alphaModFix/>
          </a:blip>
          <a:srcRect l="26953" t="14963" r="22344" b="12293"/>
          <a:stretch/>
        </p:blipFill>
        <p:spPr>
          <a:xfrm>
            <a:off x="5294650" y="1839400"/>
            <a:ext cx="2388772" cy="2257376"/>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42" name="Google Shape;142;p24" descr="birds.jpg"/>
          <p:cNvPicPr preferRelativeResize="0"/>
          <p:nvPr/>
        </p:nvPicPr>
        <p:blipFill rotWithShape="1">
          <a:blip r:embed="rId3">
            <a:alphaModFix amt="74000"/>
          </a:blip>
          <a:srcRect t="17942" b="3292"/>
          <a:stretch/>
        </p:blipFill>
        <p:spPr>
          <a:xfrm>
            <a:off x="2755275" y="939686"/>
            <a:ext cx="5272100" cy="3114524"/>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
        <p:nvSpPr>
          <p:cNvPr id="143" name="Google Shape;143;p24"/>
          <p:cNvSpPr txBox="1"/>
          <p:nvPr/>
        </p:nvSpPr>
        <p:spPr>
          <a:xfrm>
            <a:off x="3090625" y="2325450"/>
            <a:ext cx="460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Tinos"/>
                <a:ea typeface="Tinos"/>
                <a:cs typeface="Tinos"/>
                <a:sym typeface="Tinos"/>
              </a:rPr>
              <a:t>To</a:t>
            </a:r>
            <a:r>
              <a:rPr lang="en" sz="2200" b="1">
                <a:solidFill>
                  <a:schemeClr val="accent5"/>
                </a:solidFill>
                <a:latin typeface="Londrina Shadow"/>
                <a:ea typeface="Londrina Shadow"/>
                <a:cs typeface="Londrina Shadow"/>
                <a:sym typeface="Londrina Shadow"/>
              </a:rPr>
              <a:t> </a:t>
            </a:r>
            <a:r>
              <a:rPr lang="en" sz="2000">
                <a:latin typeface="Tinos"/>
                <a:ea typeface="Tinos"/>
                <a:cs typeface="Tinos"/>
                <a:sym typeface="Tinos"/>
              </a:rPr>
              <a:t>be</a:t>
            </a:r>
            <a:r>
              <a:rPr lang="en" sz="2200" b="1">
                <a:solidFill>
                  <a:schemeClr val="accent5"/>
                </a:solidFill>
                <a:latin typeface="Londrina Shadow"/>
                <a:ea typeface="Londrina Shadow"/>
                <a:cs typeface="Londrina Shadow"/>
                <a:sym typeface="Londrina Shadow"/>
              </a:rPr>
              <a:t> </a:t>
            </a:r>
            <a:r>
              <a:rPr lang="en" sz="2000">
                <a:latin typeface="Tinos"/>
                <a:ea typeface="Tinos"/>
                <a:cs typeface="Tinos"/>
                <a:sym typeface="Tinos"/>
              </a:rPr>
              <a:t>continued.</a:t>
            </a:r>
            <a:endParaRPr sz="2000">
              <a:latin typeface="Tinos"/>
              <a:ea typeface="Tinos"/>
              <a:cs typeface="Tinos"/>
              <a:sym typeface="Tino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149" name="Google Shape;149;p2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rgbClr val="25212A"/>
                </a:solidFill>
              </a:rPr>
              <a:t>Special thanks to all the people who made and released these awesome resources for free:</a:t>
            </a:r>
            <a:endParaRPr sz="1800">
              <a:solidFill>
                <a:srgbClr val="25212A"/>
              </a:solidFill>
            </a:endParaRPr>
          </a:p>
          <a:p>
            <a:pPr marL="457200" lvl="0" indent="-342900" algn="l" rtl="0">
              <a:lnSpc>
                <a:spcPct val="115000"/>
              </a:lnSpc>
              <a:spcBef>
                <a:spcPts val="600"/>
              </a:spcBef>
              <a:spcAft>
                <a:spcPts val="0"/>
              </a:spcAft>
              <a:buClr>
                <a:srgbClr val="25212A"/>
              </a:buClr>
              <a:buSzPts val="1800"/>
              <a:buChar char="◈"/>
            </a:pPr>
            <a:r>
              <a:rPr lang="en" sz="1800">
                <a:solidFill>
                  <a:srgbClr val="25212A"/>
                </a:solidFill>
              </a:rPr>
              <a:t>Presentation template by </a:t>
            </a:r>
            <a:r>
              <a:rPr lang="en" sz="1800" u="sng">
                <a:solidFill>
                  <a:srgbClr val="25212A"/>
                </a:solidFill>
                <a:hlinkClick r:id="rId3">
                  <a:extLst>
                    <a:ext uri="{A12FA001-AC4F-418D-AE19-62706E023703}">
                      <ahyp:hlinkClr xmlns:ahyp="http://schemas.microsoft.com/office/drawing/2018/hyperlinkcolor" val="tx"/>
                    </a:ext>
                  </a:extLst>
                </a:hlinkClick>
              </a:rPr>
              <a:t>SlidesCarnival</a:t>
            </a:r>
            <a:endParaRPr sz="1800">
              <a:solidFill>
                <a:srgbClr val="25212A"/>
              </a:solidFill>
            </a:endParaRPr>
          </a:p>
          <a:p>
            <a:pPr marL="457200" lvl="0" indent="-342900" algn="l" rtl="0">
              <a:lnSpc>
                <a:spcPct val="115000"/>
              </a:lnSpc>
              <a:spcBef>
                <a:spcPts val="0"/>
              </a:spcBef>
              <a:spcAft>
                <a:spcPts val="0"/>
              </a:spcAft>
              <a:buClr>
                <a:srgbClr val="25212A"/>
              </a:buClr>
              <a:buSzPts val="1800"/>
              <a:buChar char="◈"/>
            </a:pPr>
            <a:r>
              <a:rPr lang="en" sz="1800">
                <a:solidFill>
                  <a:srgbClr val="25212A"/>
                </a:solidFill>
              </a:rPr>
              <a:t>Photographs by </a:t>
            </a:r>
            <a:r>
              <a:rPr lang="en" sz="1800" u="sng">
                <a:solidFill>
                  <a:srgbClr val="25212A"/>
                </a:solidFill>
                <a:hlinkClick r:id="rId4">
                  <a:extLst>
                    <a:ext uri="{A12FA001-AC4F-418D-AE19-62706E023703}">
                      <ahyp:hlinkClr xmlns:ahyp="http://schemas.microsoft.com/office/drawing/2018/hyperlinkcolor" val="tx"/>
                    </a:ext>
                  </a:extLst>
                </a:hlinkClick>
              </a:rPr>
              <a:t>Unsplash</a:t>
            </a:r>
            <a:endParaRPr sz="1800">
              <a:solidFill>
                <a:srgbClr val="25212A"/>
              </a:solidFill>
            </a:endParaRPr>
          </a:p>
        </p:txBody>
      </p:sp>
      <p:sp>
        <p:nvSpPr>
          <p:cNvPr id="150" name="Google Shape;150;p2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subTitle" idx="4294967295"/>
          </p:nvPr>
        </p:nvSpPr>
        <p:spPr>
          <a:xfrm>
            <a:off x="5397650" y="3745000"/>
            <a:ext cx="2472000" cy="5541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400" b="1">
                <a:solidFill>
                  <a:schemeClr val="accent6"/>
                </a:solidFill>
              </a:rPr>
              <a:t>Reetta Pänkäläinen 2023</a:t>
            </a:r>
            <a:endParaRPr sz="1400" b="1">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75" name="Google Shape;75;p15"/>
          <p:cNvSpPr txBox="1">
            <a:spLocks noGrp="1"/>
          </p:cNvSpPr>
          <p:nvPr>
            <p:ph type="body" idx="1"/>
          </p:nvPr>
        </p:nvSpPr>
        <p:spPr>
          <a:xfrm>
            <a:off x="1556175" y="1520650"/>
            <a:ext cx="63432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I look at the crow not wanting to believe what I’m seeing. Tom hasn’t noticed it, he’s too busy focusing on the dwellers as he should be. Surely, that’s all that matters right now. Anyway, </a:t>
            </a:r>
            <a:r>
              <a:rPr lang="en" sz="2200" b="1">
                <a:solidFill>
                  <a:schemeClr val="accent5"/>
                </a:solidFill>
                <a:latin typeface="Londrina Shadow"/>
                <a:ea typeface="Londrina Shadow"/>
                <a:cs typeface="Londrina Shadow"/>
                <a:sym typeface="Londrina Shadow"/>
              </a:rPr>
              <a:t>would it change </a:t>
            </a:r>
            <a:r>
              <a:rPr lang="en" sz="1800"/>
              <a:t>anything</a:t>
            </a:r>
            <a:r>
              <a:rPr lang="en" sz="2200" b="1">
                <a:solidFill>
                  <a:schemeClr val="accent5"/>
                </a:solidFill>
                <a:latin typeface="Londrina Shadow"/>
                <a:ea typeface="Londrina Shadow"/>
                <a:cs typeface="Londrina Shadow"/>
                <a:sym typeface="Londrina Shadow"/>
              </a:rPr>
              <a:t> if I told </a:t>
            </a:r>
            <a:r>
              <a:rPr lang="en" sz="1800"/>
              <a:t>Tom</a:t>
            </a:r>
            <a:r>
              <a:rPr lang="en" sz="2200" b="1">
                <a:solidFill>
                  <a:schemeClr val="accent5"/>
                </a:solidFill>
                <a:latin typeface="Londrina Shadow"/>
                <a:ea typeface="Londrina Shadow"/>
                <a:cs typeface="Londrina Shadow"/>
                <a:sym typeface="Londrina Shadow"/>
              </a:rPr>
              <a:t> </a:t>
            </a:r>
            <a:r>
              <a:rPr lang="en" sz="1800"/>
              <a:t>about the</a:t>
            </a:r>
            <a:r>
              <a:rPr lang="en" sz="2200" b="1">
                <a:solidFill>
                  <a:schemeClr val="accent5"/>
                </a:solidFill>
                <a:latin typeface="Londrina Shadow"/>
                <a:ea typeface="Londrina Shadow"/>
                <a:cs typeface="Londrina Shadow"/>
                <a:sym typeface="Londrina Shadow"/>
              </a:rPr>
              <a:t> </a:t>
            </a:r>
            <a:r>
              <a:rPr lang="en" sz="1800"/>
              <a:t>crow?</a:t>
            </a:r>
            <a:r>
              <a:rPr lang="en" sz="2200" b="1">
                <a:solidFill>
                  <a:schemeClr val="accent5"/>
                </a:solidFill>
                <a:latin typeface="Londrina Shadow"/>
                <a:ea typeface="Londrina Shadow"/>
                <a:cs typeface="Londrina Shadow"/>
                <a:sym typeface="Londrina Shadow"/>
              </a:rPr>
              <a:t> Would it </a:t>
            </a:r>
            <a:r>
              <a:rPr lang="en" sz="1800"/>
              <a:t>simply</a:t>
            </a:r>
            <a:r>
              <a:rPr lang="en" sz="2200" b="1">
                <a:solidFill>
                  <a:schemeClr val="accent5"/>
                </a:solidFill>
                <a:latin typeface="Londrina Shadow"/>
                <a:ea typeface="Londrina Shadow"/>
                <a:cs typeface="Londrina Shadow"/>
                <a:sym typeface="Londrina Shadow"/>
              </a:rPr>
              <a:t> make </a:t>
            </a:r>
            <a:r>
              <a:rPr lang="en" sz="1800"/>
              <a:t>everyone</a:t>
            </a:r>
            <a:r>
              <a:rPr lang="en" sz="2200" b="1">
                <a:solidFill>
                  <a:schemeClr val="accent5"/>
                </a:solidFill>
                <a:latin typeface="Londrina Shadow"/>
                <a:ea typeface="Londrina Shadow"/>
                <a:cs typeface="Londrina Shadow"/>
                <a:sym typeface="Londrina Shadow"/>
              </a:rPr>
              <a:t> </a:t>
            </a:r>
            <a:r>
              <a:rPr lang="en" sz="1800"/>
              <a:t>stop</a:t>
            </a:r>
            <a:r>
              <a:rPr lang="en" sz="2200" b="1">
                <a:solidFill>
                  <a:schemeClr val="accent5"/>
                </a:solidFill>
                <a:latin typeface="Londrina Shadow"/>
                <a:ea typeface="Londrina Shadow"/>
                <a:cs typeface="Londrina Shadow"/>
                <a:sym typeface="Londrina Shadow"/>
              </a:rPr>
              <a:t> </a:t>
            </a:r>
            <a:r>
              <a:rPr lang="en" sz="1800"/>
              <a:t>believing</a:t>
            </a:r>
            <a:r>
              <a:rPr lang="en" sz="2200" b="1">
                <a:solidFill>
                  <a:schemeClr val="accent5"/>
                </a:solidFill>
                <a:latin typeface="Londrina Shadow"/>
                <a:ea typeface="Londrina Shadow"/>
                <a:cs typeface="Londrina Shadow"/>
                <a:sym typeface="Londrina Shadow"/>
              </a:rPr>
              <a:t> </a:t>
            </a:r>
            <a:r>
              <a:rPr lang="en" sz="1800"/>
              <a:t>in</a:t>
            </a:r>
            <a:r>
              <a:rPr lang="en" sz="2200" b="1">
                <a:solidFill>
                  <a:schemeClr val="accent5"/>
                </a:solidFill>
                <a:latin typeface="Londrina Shadow"/>
                <a:ea typeface="Londrina Shadow"/>
                <a:cs typeface="Londrina Shadow"/>
                <a:sym typeface="Londrina Shadow"/>
              </a:rPr>
              <a:t> </a:t>
            </a:r>
            <a:r>
              <a:rPr lang="en" sz="1800"/>
              <a:t>what</a:t>
            </a:r>
            <a:r>
              <a:rPr lang="en" sz="2200" b="1">
                <a:solidFill>
                  <a:schemeClr val="accent5"/>
                </a:solidFill>
                <a:latin typeface="Londrina Shadow"/>
                <a:ea typeface="Londrina Shadow"/>
                <a:cs typeface="Londrina Shadow"/>
                <a:sym typeface="Londrina Shadow"/>
              </a:rPr>
              <a:t> </a:t>
            </a:r>
            <a:r>
              <a:rPr lang="en" sz="1800"/>
              <a:t>they were</a:t>
            </a:r>
            <a:r>
              <a:rPr lang="en" sz="2200" b="1">
                <a:solidFill>
                  <a:schemeClr val="accent5"/>
                </a:solidFill>
                <a:latin typeface="Londrina Shadow"/>
                <a:ea typeface="Londrina Shadow"/>
                <a:cs typeface="Londrina Shadow"/>
                <a:sym typeface="Londrina Shadow"/>
              </a:rPr>
              <a:t> </a:t>
            </a:r>
            <a:r>
              <a:rPr lang="en" sz="1800"/>
              <a:t>doing</a:t>
            </a:r>
            <a:r>
              <a:rPr lang="en" sz="2200" b="1">
                <a:solidFill>
                  <a:schemeClr val="accent5"/>
                </a:solidFill>
                <a:latin typeface="Londrina Shadow"/>
                <a:ea typeface="Londrina Shadow"/>
                <a:cs typeface="Londrina Shadow"/>
                <a:sym typeface="Londrina Shadow"/>
              </a:rPr>
              <a:t> if they thought </a:t>
            </a:r>
            <a:r>
              <a:rPr lang="en" sz="1800"/>
              <a:t>they</a:t>
            </a:r>
            <a:r>
              <a:rPr lang="en" sz="2200" b="1">
                <a:solidFill>
                  <a:schemeClr val="accent5"/>
                </a:solidFill>
                <a:latin typeface="Londrina Shadow"/>
                <a:ea typeface="Londrina Shadow"/>
                <a:cs typeface="Londrina Shadow"/>
                <a:sym typeface="Londrina Shadow"/>
              </a:rPr>
              <a:t> </a:t>
            </a:r>
            <a:r>
              <a:rPr lang="en" sz="1800"/>
              <a:t>couldn’t</a:t>
            </a:r>
            <a:r>
              <a:rPr lang="en" sz="2200" b="1">
                <a:solidFill>
                  <a:schemeClr val="accent5"/>
                </a:solidFill>
                <a:latin typeface="Londrina Shadow"/>
                <a:ea typeface="Londrina Shadow"/>
                <a:cs typeface="Londrina Shadow"/>
                <a:sym typeface="Londrina Shadow"/>
              </a:rPr>
              <a:t> </a:t>
            </a:r>
            <a:r>
              <a:rPr lang="en" sz="1800"/>
              <a:t>save the world?</a:t>
            </a:r>
            <a:r>
              <a:rPr lang="en" sz="2200" b="1">
                <a:solidFill>
                  <a:schemeClr val="accent5"/>
                </a:solidFill>
                <a:latin typeface="Londrina Shadow"/>
                <a:ea typeface="Londrina Shadow"/>
                <a:cs typeface="Londrina Shadow"/>
                <a:sym typeface="Londrina Shadow"/>
              </a:rPr>
              <a:t> Could we make </a:t>
            </a:r>
            <a:r>
              <a:rPr lang="en" sz="1800"/>
              <a:t>the</a:t>
            </a:r>
            <a:r>
              <a:rPr lang="en" sz="2200" b="1">
                <a:solidFill>
                  <a:schemeClr val="accent5"/>
                </a:solidFill>
                <a:latin typeface="Londrina Shadow"/>
                <a:ea typeface="Londrina Shadow"/>
                <a:cs typeface="Londrina Shadow"/>
                <a:sym typeface="Londrina Shadow"/>
              </a:rPr>
              <a:t> </a:t>
            </a:r>
            <a:r>
              <a:rPr lang="en" sz="1800"/>
              <a:t>crow</a:t>
            </a:r>
            <a:r>
              <a:rPr lang="en" sz="2200" b="1">
                <a:solidFill>
                  <a:schemeClr val="accent5"/>
                </a:solidFill>
                <a:latin typeface="Londrina Shadow"/>
                <a:ea typeface="Londrina Shadow"/>
                <a:cs typeface="Londrina Shadow"/>
                <a:sym typeface="Londrina Shadow"/>
              </a:rPr>
              <a:t> </a:t>
            </a:r>
            <a:r>
              <a:rPr lang="en" sz="1800"/>
              <a:t>fly</a:t>
            </a:r>
            <a:r>
              <a:rPr lang="en" sz="2200" b="1">
                <a:solidFill>
                  <a:schemeClr val="accent5"/>
                </a:solidFill>
                <a:latin typeface="Londrina Shadow"/>
                <a:ea typeface="Londrina Shadow"/>
                <a:cs typeface="Londrina Shadow"/>
                <a:sym typeface="Londrina Shadow"/>
              </a:rPr>
              <a:t> </a:t>
            </a:r>
            <a:r>
              <a:rPr lang="en" sz="1800"/>
              <a:t>away </a:t>
            </a:r>
            <a:r>
              <a:rPr lang="en" sz="2200" b="1">
                <a:solidFill>
                  <a:schemeClr val="accent5"/>
                </a:solidFill>
                <a:latin typeface="Londrina Shadow"/>
                <a:ea typeface="Londrina Shadow"/>
                <a:cs typeface="Londrina Shadow"/>
                <a:sym typeface="Londrina Shadow"/>
              </a:rPr>
              <a:t>if we didn’t notice </a:t>
            </a:r>
            <a:r>
              <a:rPr lang="en" sz="1800"/>
              <a:t>it? </a:t>
            </a:r>
            <a:r>
              <a:rPr lang="en" sz="2200" b="1">
                <a:solidFill>
                  <a:schemeClr val="accent5"/>
                </a:solidFill>
                <a:latin typeface="Londrina Shadow"/>
                <a:ea typeface="Londrina Shadow"/>
                <a:cs typeface="Londrina Shadow"/>
                <a:sym typeface="Londrina Shadow"/>
              </a:rPr>
              <a:t>Should I stay quiet</a:t>
            </a:r>
            <a:r>
              <a:rPr lang="en" sz="1800"/>
              <a:t>?</a:t>
            </a:r>
            <a:endParaRPr sz="1800"/>
          </a:p>
          <a:p>
            <a:pPr marL="0" lvl="0" indent="0" algn="l" rtl="0">
              <a:lnSpc>
                <a:spcPct val="115000"/>
              </a:lnSpc>
              <a:spcBef>
                <a:spcPts val="0"/>
              </a:spcBef>
              <a:spcAft>
                <a:spcPts val="0"/>
              </a:spcAft>
              <a:buNone/>
            </a:pPr>
            <a:endParaRPr sz="1800"/>
          </a:p>
        </p:txBody>
      </p:sp>
      <p:sp>
        <p:nvSpPr>
          <p:cNvPr id="76" name="Google Shape;76;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82" name="Google Shape;82;p16"/>
          <p:cNvSpPr txBox="1">
            <a:spLocks noGrp="1"/>
          </p:cNvSpPr>
          <p:nvPr>
            <p:ph type="body" idx="1"/>
          </p:nvPr>
        </p:nvSpPr>
        <p:spPr>
          <a:xfrm>
            <a:off x="1556175" y="1520650"/>
            <a:ext cx="34872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 Everyone, I’m so happy to see you all here! Tom shouts, standing on a rock in front of the crowd.</a:t>
            </a:r>
            <a:endParaRPr sz="1800"/>
          </a:p>
          <a:p>
            <a:pPr marL="0" lvl="0" indent="0" algn="l" rtl="0">
              <a:lnSpc>
                <a:spcPct val="115000"/>
              </a:lnSpc>
              <a:spcBef>
                <a:spcPts val="0"/>
              </a:spcBef>
              <a:spcAft>
                <a:spcPts val="0"/>
              </a:spcAft>
              <a:buNone/>
            </a:pPr>
            <a:r>
              <a:rPr lang="en" sz="1800"/>
              <a:t>- I don’t know how much the old lady told you, but could you please raise your hand if you have seen anything strange in the stories lately?</a:t>
            </a:r>
            <a:endParaRPr sz="1800"/>
          </a:p>
        </p:txBody>
      </p:sp>
      <p:sp>
        <p:nvSpPr>
          <p:cNvPr id="83" name="Google Shape;83;p1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84" name="Google Shape;84;p16"/>
          <p:cNvPicPr preferRelativeResize="0"/>
          <p:nvPr/>
        </p:nvPicPr>
        <p:blipFill rotWithShape="1">
          <a:blip r:embed="rId3">
            <a:alphaModFix/>
          </a:blip>
          <a:srcRect l="34104" t="22462" r="11205"/>
          <a:stretch/>
        </p:blipFill>
        <p:spPr>
          <a:xfrm>
            <a:off x="5294650" y="1839400"/>
            <a:ext cx="2388772" cy="2257382"/>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90" name="Google Shape;90;p17"/>
          <p:cNvSpPr txBox="1">
            <a:spLocks noGrp="1"/>
          </p:cNvSpPr>
          <p:nvPr>
            <p:ph type="body" idx="1"/>
          </p:nvPr>
        </p:nvSpPr>
        <p:spPr>
          <a:xfrm>
            <a:off x="1556175" y="1520650"/>
            <a:ext cx="63432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A dozen hands go up at first. The rest of the dwellers raise their hands after hesitating for a bit. </a:t>
            </a:r>
            <a:endParaRPr sz="1800"/>
          </a:p>
          <a:p>
            <a:pPr marL="0" marR="0" lvl="0" indent="0" algn="l" rtl="0">
              <a:lnSpc>
                <a:spcPct val="115000"/>
              </a:lnSpc>
              <a:spcBef>
                <a:spcPts val="0"/>
              </a:spcBef>
              <a:spcAft>
                <a:spcPts val="0"/>
              </a:spcAft>
              <a:buNone/>
            </a:pPr>
            <a:r>
              <a:rPr lang="en" sz="1800"/>
              <a:t>- I know many of you are scared, I know I am. And many of you must be thinking </a:t>
            </a:r>
            <a:r>
              <a:rPr lang="en" sz="2200" b="1">
                <a:solidFill>
                  <a:schemeClr val="accent5"/>
                </a:solidFill>
                <a:latin typeface="Londrina Shadow"/>
                <a:ea typeface="Londrina Shadow"/>
                <a:cs typeface="Londrina Shadow"/>
                <a:sym typeface="Londrina Shadow"/>
              </a:rPr>
              <a:t>what would</a:t>
            </a:r>
            <a:r>
              <a:rPr lang="en" sz="1800"/>
              <a:t> </a:t>
            </a:r>
            <a:r>
              <a:rPr lang="en" sz="2200" b="1">
                <a:solidFill>
                  <a:schemeClr val="accent5"/>
                </a:solidFill>
                <a:latin typeface="Londrina Shadow"/>
                <a:ea typeface="Londrina Shadow"/>
                <a:cs typeface="Londrina Shadow"/>
                <a:sym typeface="Londrina Shadow"/>
              </a:rPr>
              <a:t>happen if</a:t>
            </a:r>
            <a:r>
              <a:rPr lang="en" sz="1800"/>
              <a:t> </a:t>
            </a:r>
            <a:r>
              <a:rPr lang="en" sz="2200" b="1">
                <a:solidFill>
                  <a:schemeClr val="accent5"/>
                </a:solidFill>
                <a:latin typeface="Londrina Shadow"/>
                <a:ea typeface="Londrina Shadow"/>
                <a:cs typeface="Londrina Shadow"/>
                <a:sym typeface="Londrina Shadow"/>
              </a:rPr>
              <a:t>we didn’t do</a:t>
            </a:r>
            <a:r>
              <a:rPr lang="en" sz="1800"/>
              <a:t> anything about the matter. I don’t have any answers to that, but I have an idea how to stop all of this. </a:t>
            </a:r>
            <a:endParaRPr sz="2200" b="1">
              <a:solidFill>
                <a:schemeClr val="accent5"/>
              </a:solidFill>
              <a:latin typeface="Londrina Shadow"/>
              <a:ea typeface="Londrina Shadow"/>
              <a:cs typeface="Londrina Shadow"/>
              <a:sym typeface="Londrina Shadow"/>
            </a:endParaRPr>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1800"/>
              <a:t>There’s an excited murmur in the crowd. People seem happier.</a:t>
            </a:r>
            <a:endParaRPr sz="1800"/>
          </a:p>
        </p:txBody>
      </p:sp>
      <p:sp>
        <p:nvSpPr>
          <p:cNvPr id="91" name="Google Shape;91;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97" name="Google Shape;97;p18"/>
          <p:cNvSpPr txBox="1">
            <a:spLocks noGrp="1"/>
          </p:cNvSpPr>
          <p:nvPr>
            <p:ph type="body" idx="1"/>
          </p:nvPr>
        </p:nvSpPr>
        <p:spPr>
          <a:xfrm>
            <a:off x="1556175" y="1520650"/>
            <a:ext cx="63432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 We talked to The Shepherd, Riley and I, and he said something important. The center of this world is the engine that keeps all the stories going. He told us that this engine must be dying as the worlds are starting to break. He also said that </a:t>
            </a:r>
            <a:r>
              <a:rPr lang="en" sz="2200" b="1">
                <a:solidFill>
                  <a:schemeClr val="accent5"/>
                </a:solidFill>
                <a:latin typeface="Londrina Shadow"/>
                <a:ea typeface="Londrina Shadow"/>
                <a:cs typeface="Londrina Shadow"/>
                <a:sym typeface="Londrina Shadow"/>
              </a:rPr>
              <a:t>if</a:t>
            </a:r>
            <a:r>
              <a:rPr lang="en" sz="1800"/>
              <a:t> </a:t>
            </a:r>
            <a:r>
              <a:rPr lang="en" sz="2200" b="1">
                <a:solidFill>
                  <a:schemeClr val="accent5"/>
                </a:solidFill>
                <a:latin typeface="Londrina Shadow"/>
                <a:ea typeface="Londrina Shadow"/>
                <a:cs typeface="Londrina Shadow"/>
                <a:sym typeface="Londrina Shadow"/>
              </a:rPr>
              <a:t>the</a:t>
            </a:r>
            <a:r>
              <a:rPr lang="en" sz="1800"/>
              <a:t> </a:t>
            </a:r>
            <a:r>
              <a:rPr lang="en" sz="2200" b="1">
                <a:solidFill>
                  <a:schemeClr val="accent5"/>
                </a:solidFill>
                <a:latin typeface="Londrina Shadow"/>
                <a:ea typeface="Londrina Shadow"/>
                <a:cs typeface="Londrina Shadow"/>
                <a:sym typeface="Londrina Shadow"/>
              </a:rPr>
              <a:t>center</a:t>
            </a:r>
            <a:r>
              <a:rPr lang="en" sz="1800"/>
              <a:t> </a:t>
            </a:r>
            <a:r>
              <a:rPr lang="en" sz="2200" b="1">
                <a:solidFill>
                  <a:schemeClr val="accent5"/>
                </a:solidFill>
                <a:latin typeface="Londrina Shadow"/>
                <a:ea typeface="Londrina Shadow"/>
                <a:cs typeface="Londrina Shadow"/>
                <a:sym typeface="Londrina Shadow"/>
              </a:rPr>
              <a:t>didn’t</a:t>
            </a:r>
            <a:r>
              <a:rPr lang="en" sz="1800"/>
              <a:t> </a:t>
            </a:r>
            <a:r>
              <a:rPr lang="en" sz="2200" b="1">
                <a:solidFill>
                  <a:schemeClr val="accent5"/>
                </a:solidFill>
                <a:latin typeface="Londrina Shadow"/>
                <a:ea typeface="Londrina Shadow"/>
                <a:cs typeface="Londrina Shadow"/>
                <a:sym typeface="Londrina Shadow"/>
              </a:rPr>
              <a:t>get</a:t>
            </a:r>
            <a:r>
              <a:rPr lang="en" sz="1800"/>
              <a:t> fed, </a:t>
            </a:r>
            <a:r>
              <a:rPr lang="en" sz="2200" b="1">
                <a:solidFill>
                  <a:schemeClr val="accent5"/>
                </a:solidFill>
                <a:latin typeface="Londrina Shadow"/>
                <a:ea typeface="Londrina Shadow"/>
                <a:cs typeface="Londrina Shadow"/>
                <a:sym typeface="Londrina Shadow"/>
              </a:rPr>
              <a:t>this</a:t>
            </a:r>
            <a:r>
              <a:rPr lang="en" sz="1800"/>
              <a:t> </a:t>
            </a:r>
            <a:r>
              <a:rPr lang="en" sz="2200" b="1">
                <a:solidFill>
                  <a:schemeClr val="accent5"/>
                </a:solidFill>
                <a:latin typeface="Londrina Shadow"/>
                <a:ea typeface="Londrina Shadow"/>
                <a:cs typeface="Londrina Shadow"/>
                <a:sym typeface="Londrina Shadow"/>
              </a:rPr>
              <a:t>world</a:t>
            </a:r>
            <a:r>
              <a:rPr lang="en" sz="1800"/>
              <a:t> </a:t>
            </a:r>
            <a:r>
              <a:rPr lang="en" sz="2200" b="1">
                <a:solidFill>
                  <a:schemeClr val="accent5"/>
                </a:solidFill>
                <a:latin typeface="Londrina Shadow"/>
                <a:ea typeface="Londrina Shadow"/>
                <a:cs typeface="Londrina Shadow"/>
                <a:sym typeface="Londrina Shadow"/>
              </a:rPr>
              <a:t>would</a:t>
            </a:r>
            <a:r>
              <a:rPr lang="en" sz="1800"/>
              <a:t> </a:t>
            </a:r>
            <a:r>
              <a:rPr lang="en" sz="2200" b="1">
                <a:solidFill>
                  <a:schemeClr val="accent5"/>
                </a:solidFill>
                <a:latin typeface="Londrina Shadow"/>
                <a:ea typeface="Londrina Shadow"/>
                <a:cs typeface="Londrina Shadow"/>
                <a:sym typeface="Londrina Shadow"/>
              </a:rPr>
              <a:t>come</a:t>
            </a:r>
            <a:r>
              <a:rPr lang="en" sz="1800"/>
              <a:t> to an end.</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1800"/>
              <a:t>The dwellers seem anxious again and start talking to each other nervously.</a:t>
            </a:r>
            <a:endParaRPr sz="1800"/>
          </a:p>
        </p:txBody>
      </p:sp>
      <p:sp>
        <p:nvSpPr>
          <p:cNvPr id="98" name="Google Shape;98;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104" name="Google Shape;104;p19"/>
          <p:cNvSpPr txBox="1">
            <a:spLocks noGrp="1"/>
          </p:cNvSpPr>
          <p:nvPr>
            <p:ph type="body" idx="1"/>
          </p:nvPr>
        </p:nvSpPr>
        <p:spPr>
          <a:xfrm>
            <a:off x="1556175" y="1520650"/>
            <a:ext cx="33807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 But don’t worry, we also know what feeds the center. We must focus on the good. On love and kindness as they hold the most power in any story.</a:t>
            </a:r>
            <a:endParaRPr sz="1800"/>
          </a:p>
          <a:p>
            <a:pPr marL="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r>
              <a:rPr lang="en" sz="1800"/>
              <a:t>- So </a:t>
            </a:r>
            <a:r>
              <a:rPr lang="en" sz="2200" b="1">
                <a:solidFill>
                  <a:schemeClr val="accent5"/>
                </a:solidFill>
                <a:latin typeface="Londrina Shadow"/>
                <a:ea typeface="Londrina Shadow"/>
                <a:cs typeface="Londrina Shadow"/>
                <a:sym typeface="Londrina Shadow"/>
              </a:rPr>
              <a:t>what</a:t>
            </a:r>
            <a:r>
              <a:rPr lang="en" sz="1800"/>
              <a:t> </a:t>
            </a:r>
            <a:r>
              <a:rPr lang="en" sz="2200" b="1">
                <a:solidFill>
                  <a:schemeClr val="accent5"/>
                </a:solidFill>
                <a:latin typeface="Londrina Shadow"/>
                <a:ea typeface="Londrina Shadow"/>
                <a:cs typeface="Londrina Shadow"/>
                <a:sym typeface="Londrina Shadow"/>
              </a:rPr>
              <a:t>should</a:t>
            </a:r>
            <a:r>
              <a:rPr lang="en" sz="1800"/>
              <a:t> </a:t>
            </a:r>
            <a:r>
              <a:rPr lang="en" sz="2200" b="1">
                <a:solidFill>
                  <a:schemeClr val="accent5"/>
                </a:solidFill>
                <a:latin typeface="Londrina Shadow"/>
                <a:ea typeface="Londrina Shadow"/>
                <a:cs typeface="Londrina Shadow"/>
                <a:sym typeface="Londrina Shadow"/>
              </a:rPr>
              <a:t>we do</a:t>
            </a:r>
            <a:r>
              <a:rPr lang="en" sz="1800"/>
              <a:t>? asks a young woman.</a:t>
            </a:r>
            <a:endParaRPr sz="1800"/>
          </a:p>
        </p:txBody>
      </p:sp>
      <p:sp>
        <p:nvSpPr>
          <p:cNvPr id="105" name="Google Shape;105;p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06" name="Google Shape;106;p19"/>
          <p:cNvPicPr preferRelativeResize="0"/>
          <p:nvPr/>
        </p:nvPicPr>
        <p:blipFill rotWithShape="1">
          <a:blip r:embed="rId3">
            <a:alphaModFix/>
          </a:blip>
          <a:srcRect l="18013" r="18019"/>
          <a:stretch/>
        </p:blipFill>
        <p:spPr>
          <a:xfrm>
            <a:off x="5294650" y="1839400"/>
            <a:ext cx="2388772" cy="2257375"/>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112" name="Google Shape;112;p20"/>
          <p:cNvSpPr txBox="1">
            <a:spLocks noGrp="1"/>
          </p:cNvSpPr>
          <p:nvPr>
            <p:ph type="body" idx="1"/>
          </p:nvPr>
        </p:nvSpPr>
        <p:spPr>
          <a:xfrm>
            <a:off x="1556175" y="1520650"/>
            <a:ext cx="63432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 I want all of you to choose your favourite story. Something that makes you feel all those good things. And I want you to go visit that story in a minute. I’m hoping that if we all do this at the exact same time, it will give the center a proper boost, Tom continues.</a:t>
            </a:r>
            <a:endParaRPr sz="1800"/>
          </a:p>
          <a:p>
            <a:pPr marL="0" lvl="0" indent="0" algn="l" rtl="0">
              <a:lnSpc>
                <a:spcPct val="115000"/>
              </a:lnSpc>
              <a:spcBef>
                <a:spcPts val="0"/>
              </a:spcBef>
              <a:spcAft>
                <a:spcPts val="0"/>
              </a:spcAft>
              <a:buNone/>
            </a:pPr>
            <a:r>
              <a:rPr lang="en" sz="1800"/>
              <a:t>- How do we know that it works? asks another dweller.</a:t>
            </a:r>
            <a:endParaRPr sz="1800"/>
          </a:p>
          <a:p>
            <a:pPr marL="0" lvl="0" indent="0" algn="l" rtl="0">
              <a:lnSpc>
                <a:spcPct val="115000"/>
              </a:lnSpc>
              <a:spcBef>
                <a:spcPts val="0"/>
              </a:spcBef>
              <a:spcAft>
                <a:spcPts val="0"/>
              </a:spcAft>
              <a:buNone/>
            </a:pPr>
            <a:r>
              <a:rPr lang="en" sz="1800"/>
              <a:t>- To be honest, I have no idea, this has never been done before. But I really think it’s worth a shot.</a:t>
            </a:r>
            <a:r>
              <a:rPr lang="en" sz="2200" b="1">
                <a:solidFill>
                  <a:schemeClr val="accent5"/>
                </a:solidFill>
                <a:latin typeface="Londrina Shadow"/>
                <a:ea typeface="Londrina Shadow"/>
                <a:cs typeface="Londrina Shadow"/>
                <a:sym typeface="Londrina Shadow"/>
              </a:rPr>
              <a:t> I wouldn’t</a:t>
            </a:r>
            <a:r>
              <a:rPr lang="en" sz="1800"/>
              <a:t> </a:t>
            </a:r>
            <a:r>
              <a:rPr lang="en" sz="2200" b="1">
                <a:solidFill>
                  <a:schemeClr val="accent5"/>
                </a:solidFill>
                <a:latin typeface="Londrina Shadow"/>
                <a:ea typeface="Londrina Shadow"/>
                <a:cs typeface="Londrina Shadow"/>
                <a:sym typeface="Londrina Shadow"/>
              </a:rPr>
              <a:t>be</a:t>
            </a:r>
            <a:r>
              <a:rPr lang="en" sz="1800"/>
              <a:t> here telling you to do this </a:t>
            </a:r>
            <a:r>
              <a:rPr lang="en" sz="2200" b="1">
                <a:solidFill>
                  <a:schemeClr val="accent5"/>
                </a:solidFill>
                <a:latin typeface="Londrina Shadow"/>
                <a:ea typeface="Londrina Shadow"/>
                <a:cs typeface="Londrina Shadow"/>
                <a:sym typeface="Londrina Shadow"/>
              </a:rPr>
              <a:t>if I didn’t</a:t>
            </a:r>
            <a:r>
              <a:rPr lang="en" sz="1800"/>
              <a:t> </a:t>
            </a:r>
            <a:r>
              <a:rPr lang="en" sz="2200" b="1">
                <a:solidFill>
                  <a:schemeClr val="accent5"/>
                </a:solidFill>
                <a:latin typeface="Londrina Shadow"/>
                <a:ea typeface="Londrina Shadow"/>
                <a:cs typeface="Londrina Shadow"/>
                <a:sym typeface="Londrina Shadow"/>
              </a:rPr>
              <a:t>think</a:t>
            </a:r>
            <a:r>
              <a:rPr lang="en" sz="1800"/>
              <a:t> it could work.</a:t>
            </a:r>
            <a:endParaRPr sz="1800"/>
          </a:p>
          <a:p>
            <a:pPr marL="0" lvl="0" indent="0" algn="l" rtl="0">
              <a:lnSpc>
                <a:spcPct val="115000"/>
              </a:lnSpc>
              <a:spcBef>
                <a:spcPts val="0"/>
              </a:spcBef>
              <a:spcAft>
                <a:spcPts val="0"/>
              </a:spcAft>
              <a:buNone/>
            </a:pPr>
            <a:endParaRPr sz="1800"/>
          </a:p>
        </p:txBody>
      </p:sp>
      <p:sp>
        <p:nvSpPr>
          <p:cNvPr id="113" name="Google Shape;113;p2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119" name="Google Shape;119;p21"/>
          <p:cNvSpPr txBox="1">
            <a:spLocks noGrp="1"/>
          </p:cNvSpPr>
          <p:nvPr>
            <p:ph type="body" idx="1"/>
          </p:nvPr>
        </p:nvSpPr>
        <p:spPr>
          <a:xfrm>
            <a:off x="1556175" y="1520650"/>
            <a:ext cx="35097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I wish </a:t>
            </a:r>
            <a:r>
              <a:rPr lang="en" sz="2200" b="1">
                <a:solidFill>
                  <a:schemeClr val="accent5"/>
                </a:solidFill>
                <a:latin typeface="Londrina Shadow"/>
                <a:ea typeface="Londrina Shadow"/>
                <a:cs typeface="Londrina Shadow"/>
                <a:sym typeface="Londrina Shadow"/>
              </a:rPr>
              <a:t>I</a:t>
            </a:r>
            <a:r>
              <a:rPr lang="en" sz="1800"/>
              <a:t> </a:t>
            </a:r>
            <a:r>
              <a:rPr lang="en" sz="2200" b="1">
                <a:solidFill>
                  <a:schemeClr val="accent5"/>
                </a:solidFill>
                <a:latin typeface="Londrina Shadow"/>
                <a:ea typeface="Londrina Shadow"/>
                <a:cs typeface="Londrina Shadow"/>
                <a:sym typeface="Londrina Shadow"/>
              </a:rPr>
              <a:t>could</a:t>
            </a:r>
            <a:r>
              <a:rPr lang="en" sz="1800"/>
              <a:t> </a:t>
            </a:r>
            <a:r>
              <a:rPr lang="en" sz="2200" b="1">
                <a:solidFill>
                  <a:schemeClr val="accent5"/>
                </a:solidFill>
                <a:latin typeface="Londrina Shadow"/>
                <a:ea typeface="Londrina Shadow"/>
                <a:cs typeface="Londrina Shadow"/>
                <a:sym typeface="Londrina Shadow"/>
              </a:rPr>
              <a:t>be</a:t>
            </a:r>
            <a:r>
              <a:rPr lang="en" sz="1800"/>
              <a:t> as confident as Tom. Although, a part of me thinks he is not confident at all but is so scared about losing this world that he’s ready to pretend in front of the other dwellers. I feel a darkness coming, an emptiness that will eat this world in one bite.</a:t>
            </a:r>
            <a:endParaRPr sz="1800"/>
          </a:p>
        </p:txBody>
      </p:sp>
      <p:sp>
        <p:nvSpPr>
          <p:cNvPr id="120" name="Google Shape;12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21" name="Google Shape;121;p21"/>
          <p:cNvPicPr preferRelativeResize="0"/>
          <p:nvPr/>
        </p:nvPicPr>
        <p:blipFill rotWithShape="1">
          <a:blip r:embed="rId3">
            <a:alphaModFix/>
          </a:blip>
          <a:srcRect l="14734" r="14734"/>
          <a:stretch/>
        </p:blipFill>
        <p:spPr>
          <a:xfrm>
            <a:off x="5294650" y="1839400"/>
            <a:ext cx="2388772" cy="2257376"/>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crow</a:t>
            </a:r>
            <a:endParaRPr/>
          </a:p>
        </p:txBody>
      </p:sp>
      <p:sp>
        <p:nvSpPr>
          <p:cNvPr id="127" name="Google Shape;127;p22"/>
          <p:cNvSpPr txBox="1">
            <a:spLocks noGrp="1"/>
          </p:cNvSpPr>
          <p:nvPr>
            <p:ph type="body" idx="1"/>
          </p:nvPr>
        </p:nvSpPr>
        <p:spPr>
          <a:xfrm>
            <a:off x="1556175" y="1520650"/>
            <a:ext cx="6240900" cy="259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 Now go, everybody, do the best you can and return safely. I’ll meet you here before the day is done, Tom ends his speech and turns to look at me. He can tell something is wrong.</a:t>
            </a:r>
            <a:endParaRPr sz="1800"/>
          </a:p>
          <a:p>
            <a:pPr marL="0" lvl="0" indent="0" algn="l" rtl="0">
              <a:lnSpc>
                <a:spcPct val="115000"/>
              </a:lnSpc>
              <a:spcBef>
                <a:spcPts val="0"/>
              </a:spcBef>
              <a:spcAft>
                <a:spcPts val="0"/>
              </a:spcAft>
              <a:buNone/>
            </a:pPr>
            <a:r>
              <a:rPr lang="en" sz="1800"/>
              <a:t>- What is it, Riley?</a:t>
            </a:r>
            <a:endParaRPr sz="1800"/>
          </a:p>
          <a:p>
            <a:pPr marL="0" lvl="0" indent="0" algn="l" rtl="0">
              <a:lnSpc>
                <a:spcPct val="115000"/>
              </a:lnSpc>
              <a:spcBef>
                <a:spcPts val="0"/>
              </a:spcBef>
              <a:spcAft>
                <a:spcPts val="0"/>
              </a:spcAft>
              <a:buNone/>
            </a:pPr>
            <a:r>
              <a:rPr lang="en" sz="1800"/>
              <a:t>- I’m sorry, Tom. I’m just worried. I’m sure they’ll do a good job.</a:t>
            </a:r>
            <a:endParaRPr sz="1800"/>
          </a:p>
          <a:p>
            <a:pPr marL="0" lvl="0" indent="0" algn="l" rtl="0">
              <a:lnSpc>
                <a:spcPct val="115000"/>
              </a:lnSpc>
              <a:spcBef>
                <a:spcPts val="0"/>
              </a:spcBef>
              <a:spcAft>
                <a:spcPts val="0"/>
              </a:spcAft>
              <a:buNone/>
            </a:pPr>
            <a:r>
              <a:rPr lang="en" sz="1800"/>
              <a:t>- I’m sure they will, too. Where do you want to go?</a:t>
            </a:r>
            <a:endParaRPr sz="1800"/>
          </a:p>
          <a:p>
            <a:pPr marL="0" lvl="0" indent="0" algn="l" rtl="0">
              <a:lnSpc>
                <a:spcPct val="115000"/>
              </a:lnSpc>
              <a:spcBef>
                <a:spcPts val="0"/>
              </a:spcBef>
              <a:spcAft>
                <a:spcPts val="0"/>
              </a:spcAft>
              <a:buNone/>
            </a:pPr>
            <a:r>
              <a:rPr lang="en" sz="1800"/>
              <a:t>- I’ll go to the first story I ever visited. I’m just hoping the wind doesn’t take me back home in the middle of everything.</a:t>
            </a:r>
            <a:endParaRPr sz="1800"/>
          </a:p>
        </p:txBody>
      </p:sp>
      <p:sp>
        <p:nvSpPr>
          <p:cNvPr id="128" name="Google Shape;128;p2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Näytössä katseltava esitys (16:9)</PresentationFormat>
  <Paragraphs>56</Paragraphs>
  <Slides>13</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Tinos</vt:lpstr>
      <vt:lpstr>Oswald</vt:lpstr>
      <vt:lpstr>Londrina Shadow</vt:lpstr>
      <vt:lpstr>Quintus template</vt:lpstr>
      <vt:lpstr>THE WIND IN HER HAIR Part 12: The crow   Reetta Pänkäläinen</vt:lpstr>
      <vt:lpstr>The crow</vt:lpstr>
      <vt:lpstr>The crow</vt:lpstr>
      <vt:lpstr>The crow</vt:lpstr>
      <vt:lpstr>The crow</vt:lpstr>
      <vt:lpstr>The crow</vt:lpstr>
      <vt:lpstr>The crow</vt:lpstr>
      <vt:lpstr>The crow</vt:lpstr>
      <vt:lpstr>The crow</vt:lpstr>
      <vt:lpstr>The crow</vt:lpstr>
      <vt:lpstr>PowerPoint-esitys</vt:lpstr>
      <vt:lpstr>CREDITS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WIND IN HER HAIR Part 12: The crow   Reetta Pänkäläinen</dc:title>
  <dc:creator>Rytkönen Tiina Sanna Marika</dc:creator>
  <cp:lastModifiedBy>Rytkönen Tiina Sanna Marika</cp:lastModifiedBy>
  <cp:revision>1</cp:revision>
  <dcterms:modified xsi:type="dcterms:W3CDTF">2023-08-12T08:48:56Z</dcterms:modified>
</cp:coreProperties>
</file>