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2" r:id="rId2"/>
    <p:sldId id="256" r:id="rId3"/>
    <p:sldId id="263" r:id="rId4"/>
    <p:sldId id="258" r:id="rId5"/>
    <p:sldId id="264" r:id="rId6"/>
    <p:sldId id="260" r:id="rId7"/>
    <p:sldId id="259" r:id="rId8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7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55E3C-FEC2-47F5-AEFC-300809E7A82E}" type="datetimeFigureOut">
              <a:rPr lang="fi-FI" smtClean="0"/>
              <a:t>13.2.2015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76F8DC-4D4D-41C7-B506-FD2B19D726F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513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EFA1223-BDF2-4919-BA23-965C48DCEDF5}" type="datetime1">
              <a:rPr lang="fi-FI" smtClean="0"/>
              <a:t>13.2.2015</a:t>
            </a:fld>
            <a:endParaRPr lang="fi-FI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07093-10BF-4534-848C-2C0F30994321}" type="datetime1">
              <a:rPr lang="fi-FI" smtClean="0"/>
              <a:t>13.2.2015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9152A-44DC-4A43-931F-3A2CF4D90F34}" type="datetime1">
              <a:rPr lang="fi-FI" smtClean="0"/>
              <a:t>13.2.2015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E279E-B5E0-4ED3-81F6-2F7F544EB483}" type="datetime1">
              <a:rPr lang="fi-FI" smtClean="0"/>
              <a:t>13.2.2015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30B5E-2603-4450-A3AE-637CD9BDA3EE}" type="datetime1">
              <a:rPr lang="fi-FI" smtClean="0"/>
              <a:t>13.2.2015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F84BC-7DEF-4E3E-811D-3A68537A0AB8}" type="datetime1">
              <a:rPr lang="fi-FI" smtClean="0"/>
              <a:t>13.2.2015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D7310-5372-4155-87A1-FACA966220DA}" type="datetime1">
              <a:rPr lang="fi-FI" smtClean="0"/>
              <a:t>13.2.2015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D1CF1-9256-499A-AF1F-53AD88D98FB8}" type="datetime1">
              <a:rPr lang="fi-FI" smtClean="0"/>
              <a:t>13.2.2015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6A1F7-2123-4F76-8349-09FD847FCC84}" type="datetime1">
              <a:rPr lang="fi-FI" smtClean="0"/>
              <a:t>13.2.2015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9B8CA-34BF-49E7-9E5C-70A596755D9A}" type="datetime1">
              <a:rPr lang="fi-FI" smtClean="0"/>
              <a:t>13.2.2015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154D-38A3-4564-BD54-5E4766900B24}" type="datetime1">
              <a:rPr lang="fi-FI" smtClean="0"/>
              <a:t>13.2.2015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78F3AAF-1EE4-4F57-9659-4B32B0C09FEF}" type="datetime1">
              <a:rPr lang="fi-FI" smtClean="0"/>
              <a:t>13.2.2015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Pirjo Pollari Jyväskylän normaalikoulu 17.1.2014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947904F-E7E9-448E-8CDD-C60D9262C6C0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76672"/>
            <a:ext cx="8143932" cy="1008112"/>
          </a:xfrm>
        </p:spPr>
        <p:txBody>
          <a:bodyPr>
            <a:normAutofit/>
          </a:bodyPr>
          <a:lstStyle/>
          <a:p>
            <a:r>
              <a:rPr lang="fi-FI" sz="5400" b="1" dirty="0" smtClean="0">
                <a:solidFill>
                  <a:schemeClr val="accent1">
                    <a:lumMod val="50000"/>
                  </a:schemeClr>
                </a:solidFill>
              </a:rPr>
              <a:t>Toimintaohjeet </a:t>
            </a:r>
            <a:r>
              <a:rPr lang="fi-FI" sz="5400" b="1" dirty="0" err="1" smtClean="0">
                <a:solidFill>
                  <a:schemeClr val="accent1">
                    <a:lumMod val="50000"/>
                  </a:schemeClr>
                </a:solidFill>
              </a:rPr>
              <a:t>opelle</a:t>
            </a:r>
            <a:endParaRPr lang="fi-FI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85000" lnSpcReduction="20000"/>
          </a:bodyPr>
          <a:lstStyle/>
          <a:p>
            <a:r>
              <a:rPr lang="fi-FI" sz="2800" dirty="0" smtClean="0">
                <a:latin typeface="Arial Narrow" panose="020B0606020202030204" pitchFamily="34" charset="0"/>
              </a:rPr>
              <a:t>Selitä tunnin toteutus oppilaille. (Voit aluksi myös näyttää kaikki 3 kysymystä jotta oppilaat osaavat orientoitua.) On kuitenkin ehkä selkeämpää käydä aina vain yksi kysymys kerrallaan, yksinpohtimisvaiheesta pienryhmän parhaiten valintaan.</a:t>
            </a:r>
            <a:endParaRPr lang="fi-FI" sz="2800" b="1" dirty="0" smtClean="0">
              <a:latin typeface="Arial Narrow" panose="020B0606020202030204" pitchFamily="34" charset="0"/>
            </a:endParaRPr>
          </a:p>
          <a:p>
            <a:r>
              <a:rPr lang="fi-FI" sz="2800" dirty="0" smtClean="0">
                <a:latin typeface="Arial Narrow" panose="020B0606020202030204" pitchFamily="34" charset="0"/>
              </a:rPr>
              <a:t>Jaa oppilaat n. 4 hengen ryhmiin ja jaa heille </a:t>
            </a:r>
            <a:r>
              <a:rPr lang="fi-FI" sz="2800" dirty="0" err="1" smtClean="0">
                <a:latin typeface="Arial Narrow" panose="020B0606020202030204" pitchFamily="34" charset="0"/>
              </a:rPr>
              <a:t>post-it</a:t>
            </a:r>
            <a:r>
              <a:rPr lang="fi-FI" sz="2800" dirty="0" smtClean="0">
                <a:latin typeface="Arial Narrow" panose="020B0606020202030204" pitchFamily="34" charset="0"/>
              </a:rPr>
              <a:t> -laput. </a:t>
            </a:r>
          </a:p>
          <a:p>
            <a:r>
              <a:rPr lang="fi-FI" sz="2800" b="1" dirty="0" smtClean="0">
                <a:latin typeface="Arial Narrow" panose="020B0606020202030204" pitchFamily="34" charset="0"/>
              </a:rPr>
              <a:t>Yksinpohtimisvaihe</a:t>
            </a:r>
            <a:r>
              <a:rPr lang="fi-FI" sz="2800" dirty="0" smtClean="0">
                <a:latin typeface="Arial Narrow" panose="020B0606020202030204" pitchFamily="34" charset="0"/>
              </a:rPr>
              <a:t> ja omien ideoiden kirjaaminen oli oppilaista tärkeä, sillä sen avulla myös hiljaiset oppilaat pääsivät esittämään ideansa. Siihen aikaa ainakin 2-3 min/kysymys.</a:t>
            </a:r>
          </a:p>
          <a:p>
            <a:r>
              <a:rPr lang="fi-FI" sz="2800" dirty="0" smtClean="0">
                <a:latin typeface="Arial Narrow" panose="020B0606020202030204" pitchFamily="34" charset="0"/>
              </a:rPr>
              <a:t>Keskustelu ja perusteleminen pienryhmässä helpompaa kuin koko ryhmän kuullen &gt; ne hiljaisemmatkin voivat osallistua. Tähän aikaa kuluu n 5-10 min/kysymys. </a:t>
            </a:r>
          </a:p>
          <a:p>
            <a:r>
              <a:rPr lang="fi-FI" sz="2800" dirty="0" smtClean="0">
                <a:latin typeface="Arial Narrow" panose="020B0606020202030204" pitchFamily="34" charset="0"/>
              </a:rPr>
              <a:t>Yhteensä aikaa mennee n 10 min/kohta. Kerää pienryhmien parhaat.</a:t>
            </a:r>
          </a:p>
          <a:p>
            <a:r>
              <a:rPr lang="fi-FI" sz="2800" dirty="0" smtClean="0">
                <a:latin typeface="Arial Narrow" panose="020B0606020202030204" pitchFamily="34" charset="0"/>
              </a:rPr>
              <a:t>Tunnin lopussa näytä pienryhmien parhaat ideat koko luokalle ja valitkaa niistä </a:t>
            </a:r>
            <a:r>
              <a:rPr lang="fi-FI" sz="2800" b="1" dirty="0" smtClean="0">
                <a:latin typeface="Arial Narrow" panose="020B0606020202030204" pitchFamily="34" charset="0"/>
              </a:rPr>
              <a:t>luokan parhaat (esim. 3 kpl/kysymys)</a:t>
            </a:r>
            <a:r>
              <a:rPr lang="fi-FI" sz="2800" dirty="0" smtClean="0">
                <a:latin typeface="Arial Narrow" panose="020B0606020202030204" pitchFamily="34" charset="0"/>
              </a:rPr>
              <a:t>, jos ehditte.</a:t>
            </a:r>
          </a:p>
        </p:txBody>
      </p:sp>
    </p:spTree>
    <p:extLst>
      <p:ext uri="{BB962C8B-B14F-4D97-AF65-F5344CB8AC3E}">
        <p14:creationId xmlns:p14="http://schemas.microsoft.com/office/powerpoint/2010/main" val="234384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420888"/>
            <a:ext cx="3313355" cy="2304256"/>
          </a:xfrm>
        </p:spPr>
        <p:txBody>
          <a:bodyPr>
            <a:noAutofit/>
          </a:bodyPr>
          <a:lstStyle/>
          <a:p>
            <a:r>
              <a:rPr lang="fi-FI" sz="4800" b="1" dirty="0" smtClean="0">
                <a:solidFill>
                  <a:schemeClr val="accent1">
                    <a:lumMod val="50000"/>
                  </a:schemeClr>
                </a:solidFill>
              </a:rPr>
              <a:t>Kohti uutta koulua?</a:t>
            </a:r>
            <a:endParaRPr lang="fi-FI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797152"/>
            <a:ext cx="3309803" cy="1152128"/>
          </a:xfrm>
        </p:spPr>
        <p:txBody>
          <a:bodyPr>
            <a:normAutofit/>
          </a:bodyPr>
          <a:lstStyle/>
          <a:p>
            <a:r>
              <a:rPr lang="fi-FI" dirty="0" smtClean="0"/>
              <a:t>Nyt voit vaikuttaa tuleviin opetussuunnitelmiin ja tulevaisuuden kouluun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807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76672"/>
            <a:ext cx="8143932" cy="880626"/>
          </a:xfrm>
        </p:spPr>
        <p:txBody>
          <a:bodyPr>
            <a:normAutofit fontScale="90000"/>
          </a:bodyPr>
          <a:lstStyle/>
          <a:p>
            <a:r>
              <a:rPr lang="fi-FI" sz="5400" b="1" dirty="0" smtClean="0">
                <a:solidFill>
                  <a:schemeClr val="accent1">
                    <a:lumMod val="50000"/>
                  </a:schemeClr>
                </a:solidFill>
              </a:rPr>
              <a:t>Toimintaohjeet oppilaille</a:t>
            </a:r>
            <a:endParaRPr lang="fi-FI" sz="5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786346"/>
          </a:xfrm>
        </p:spPr>
        <p:txBody>
          <a:bodyPr>
            <a:normAutofit fontScale="92500" lnSpcReduction="10000"/>
          </a:bodyPr>
          <a:lstStyle/>
          <a:p>
            <a:r>
              <a:rPr lang="fi-FI" sz="2800" dirty="0" smtClean="0">
                <a:latin typeface="Arial Narrow" panose="020B0606020202030204" pitchFamily="34" charset="0"/>
              </a:rPr>
              <a:t>Pohdi ensin kutakin kysymystä </a:t>
            </a:r>
            <a:r>
              <a:rPr lang="fi-FI" sz="2800" b="1" dirty="0" smtClean="0">
                <a:latin typeface="Arial Narrow" panose="020B0606020202030204" pitchFamily="34" charset="0"/>
              </a:rPr>
              <a:t>itse, ihan hiljaa, ja kirjoita ajatuksesi </a:t>
            </a:r>
            <a:r>
              <a:rPr lang="fi-FI" sz="2800" b="1" dirty="0" err="1" smtClean="0">
                <a:latin typeface="Arial Narrow" panose="020B0606020202030204" pitchFamily="34" charset="0"/>
              </a:rPr>
              <a:t>post-it</a:t>
            </a:r>
            <a:r>
              <a:rPr lang="fi-FI" sz="2800" b="1" dirty="0" smtClean="0">
                <a:latin typeface="Arial Narrow" panose="020B0606020202030204" pitchFamily="34" charset="0"/>
              </a:rPr>
              <a:t> –lapulle. (n 2 min.)</a:t>
            </a:r>
          </a:p>
          <a:p>
            <a:r>
              <a:rPr lang="fi-FI" sz="2800" dirty="0" smtClean="0">
                <a:latin typeface="Arial Narrow" panose="020B0606020202030204" pitchFamily="34" charset="0"/>
              </a:rPr>
              <a:t>Sitten näyttäkää ideanne pienryhmässä (</a:t>
            </a:r>
            <a:r>
              <a:rPr lang="fi-FI" sz="2800" b="1" dirty="0" smtClean="0">
                <a:latin typeface="Arial Narrow" panose="020B0606020202030204" pitchFamily="34" charset="0"/>
              </a:rPr>
              <a:t>laita </a:t>
            </a:r>
            <a:r>
              <a:rPr lang="fi-FI" sz="2800" b="1" dirty="0" err="1" smtClean="0">
                <a:latin typeface="Arial Narrow" panose="020B0606020202030204" pitchFamily="34" charset="0"/>
              </a:rPr>
              <a:t>post-it</a:t>
            </a:r>
            <a:r>
              <a:rPr lang="fi-FI" sz="2800" b="1" dirty="0" smtClean="0">
                <a:latin typeface="Arial Narrow" panose="020B0606020202030204" pitchFamily="34" charset="0"/>
              </a:rPr>
              <a:t> -lappusi pöytään) ja keskustelkaa niistä</a:t>
            </a:r>
            <a:r>
              <a:rPr lang="fi-FI" sz="2800" dirty="0" smtClean="0">
                <a:latin typeface="Arial Narrow" panose="020B0606020202030204" pitchFamily="34" charset="0"/>
              </a:rPr>
              <a:t>. </a:t>
            </a:r>
          </a:p>
          <a:p>
            <a:r>
              <a:rPr lang="fi-FI" sz="2800" dirty="0" smtClean="0">
                <a:latin typeface="Arial Narrow" panose="020B0606020202030204" pitchFamily="34" charset="0"/>
              </a:rPr>
              <a:t>Seuraavaksi </a:t>
            </a:r>
            <a:r>
              <a:rPr lang="fi-FI" sz="2800" b="1" dirty="0" smtClean="0">
                <a:latin typeface="Arial Narrow" panose="020B0606020202030204" pitchFamily="34" charset="0"/>
              </a:rPr>
              <a:t>valitkaa </a:t>
            </a:r>
            <a:r>
              <a:rPr lang="fi-FI" sz="2800" dirty="0" smtClean="0">
                <a:latin typeface="Arial Narrow" panose="020B0606020202030204" pitchFamily="34" charset="0"/>
              </a:rPr>
              <a:t>näistä ideoista </a:t>
            </a:r>
            <a:r>
              <a:rPr lang="fi-FI" sz="2800" b="1" dirty="0" smtClean="0">
                <a:latin typeface="Arial Narrow" panose="020B0606020202030204" pitchFamily="34" charset="0"/>
              </a:rPr>
              <a:t>pienryhmänne mielestä</a:t>
            </a:r>
            <a:r>
              <a:rPr lang="fi-FI" sz="2800" dirty="0" smtClean="0">
                <a:latin typeface="Arial Narrow" panose="020B0606020202030204" pitchFamily="34" charset="0"/>
              </a:rPr>
              <a:t> 3 parasta ideaa, ja kirjoittakaa ne </a:t>
            </a:r>
            <a:r>
              <a:rPr lang="fi-FI" sz="2800" dirty="0" err="1" smtClean="0">
                <a:latin typeface="Arial Narrow" panose="020B0606020202030204" pitchFamily="34" charset="0"/>
              </a:rPr>
              <a:t>post-it</a:t>
            </a:r>
            <a:r>
              <a:rPr lang="fi-FI" sz="2800" dirty="0" smtClean="0">
                <a:latin typeface="Arial Narrow" panose="020B0606020202030204" pitchFamily="34" charset="0"/>
              </a:rPr>
              <a:t> –lapulle. </a:t>
            </a:r>
          </a:p>
          <a:p>
            <a:r>
              <a:rPr lang="fi-FI" sz="2800" dirty="0" smtClean="0">
                <a:latin typeface="Arial Narrow" panose="020B0606020202030204" pitchFamily="34" charset="0"/>
              </a:rPr>
              <a:t>Antakaa lappu opettajalle. </a:t>
            </a:r>
          </a:p>
          <a:p>
            <a:r>
              <a:rPr lang="fi-FI" sz="2800" dirty="0" smtClean="0">
                <a:latin typeface="Arial Narrow" panose="020B0606020202030204" pitchFamily="34" charset="0"/>
              </a:rPr>
              <a:t>Ja sitten seuraava kysymys, samaan tapaan.</a:t>
            </a:r>
          </a:p>
          <a:p>
            <a:r>
              <a:rPr lang="fi-FI" sz="2800" dirty="0" smtClean="0">
                <a:latin typeface="Arial Narrow" panose="020B0606020202030204" pitchFamily="34" charset="0"/>
              </a:rPr>
              <a:t>Lopussa näytetään ryhmien parhaat ideat ja </a:t>
            </a:r>
            <a:r>
              <a:rPr lang="fi-FI" sz="2800" b="1" dirty="0" smtClean="0">
                <a:latin typeface="Arial Narrow" panose="020B0606020202030204" pitchFamily="34" charset="0"/>
              </a:rPr>
              <a:t>valitaan niistä luokan parhaat</a:t>
            </a:r>
            <a:r>
              <a:rPr lang="fi-FI" sz="2800" dirty="0" smtClean="0">
                <a:latin typeface="Arial Narrow" panose="020B0606020202030204" pitchFamily="34" charset="0"/>
              </a:rPr>
              <a:t>, jos aikaa on</a:t>
            </a:r>
          </a:p>
          <a:p>
            <a:r>
              <a:rPr lang="fi-FI" sz="2800" b="1" dirty="0" smtClean="0">
                <a:latin typeface="Arial Narrow" panose="020B0606020202030204" pitchFamily="34" charset="0"/>
              </a:rPr>
              <a:t>MIETI AINA MYÖS PERUSTELUJA!!!</a:t>
            </a:r>
            <a:endParaRPr lang="fi-FI" sz="28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848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024744" cy="1910016"/>
          </a:xfrm>
        </p:spPr>
        <p:txBody>
          <a:bodyPr>
            <a:noAutofit/>
          </a:bodyPr>
          <a:lstStyle/>
          <a:p>
            <a:r>
              <a:rPr lang="fi-FI" b="1" dirty="0">
                <a:solidFill>
                  <a:schemeClr val="accent1">
                    <a:lumMod val="50000"/>
                  </a:schemeClr>
                </a:solidFill>
              </a:rPr>
              <a:t>1. Mitkä ovat minulle tärkeitä asioita koulussa? MIKSI</a:t>
            </a:r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fi-FI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Sisällön paikkamerkki 5"/>
          <p:cNvSpPr>
            <a:spLocks noGrp="1"/>
          </p:cNvSpPr>
          <p:nvPr>
            <p:ph idx="1"/>
          </p:nvPr>
        </p:nvSpPr>
        <p:spPr>
          <a:xfrm>
            <a:off x="632660" y="2636912"/>
            <a:ext cx="6777317" cy="350897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fi-FI" sz="2000" dirty="0">
                <a:solidFill>
                  <a:schemeClr val="accent1">
                    <a:lumMod val="50000"/>
                  </a:schemeClr>
                </a:solidFill>
              </a:rPr>
              <a:t>Apukysymyksiä: </a:t>
            </a:r>
            <a:endParaRPr lang="fi-FI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i-FI" sz="2000" dirty="0" smtClean="0">
                <a:solidFill>
                  <a:schemeClr val="accent1">
                    <a:lumMod val="50000"/>
                  </a:schemeClr>
                </a:solidFill>
              </a:rPr>
              <a:t>Mitä </a:t>
            </a:r>
            <a:r>
              <a:rPr lang="fi-FI" sz="2000" dirty="0">
                <a:solidFill>
                  <a:schemeClr val="accent1">
                    <a:lumMod val="50000"/>
                  </a:schemeClr>
                </a:solidFill>
              </a:rPr>
              <a:t>haluaisitte säilyttää/on hyvin? </a:t>
            </a:r>
            <a:endParaRPr lang="fi-FI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i-FI" sz="2000" dirty="0" smtClean="0">
                <a:solidFill>
                  <a:schemeClr val="accent1">
                    <a:lumMod val="50000"/>
                  </a:schemeClr>
                </a:solidFill>
              </a:rPr>
              <a:t>Minkä </a:t>
            </a:r>
            <a:r>
              <a:rPr lang="fi-FI" sz="2000" dirty="0">
                <a:solidFill>
                  <a:schemeClr val="accent1">
                    <a:lumMod val="50000"/>
                  </a:schemeClr>
                </a:solidFill>
              </a:rPr>
              <a:t>pitäisi muuttua, että koulussa olisi hyvä olla ja hyvä oppia ja tulla omaksi itsekseen? </a:t>
            </a:r>
            <a:endParaRPr lang="fi-FI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i-FI" sz="2000" dirty="0" smtClean="0">
                <a:solidFill>
                  <a:schemeClr val="accent1">
                    <a:lumMod val="50000"/>
                  </a:schemeClr>
                </a:solidFill>
              </a:rPr>
              <a:t>Mitkä </a:t>
            </a:r>
            <a:r>
              <a:rPr lang="fi-FI" sz="2000" dirty="0">
                <a:solidFill>
                  <a:schemeClr val="accent1">
                    <a:lumMod val="50000"/>
                  </a:schemeClr>
                </a:solidFill>
              </a:rPr>
              <a:t>asiat vaikuttavat siihen, että kouluun tullaan mielellään? </a:t>
            </a:r>
            <a:endParaRPr lang="fi-FI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fi-FI" sz="2000" dirty="0" smtClean="0">
                <a:solidFill>
                  <a:schemeClr val="accent1">
                    <a:lumMod val="50000"/>
                  </a:schemeClr>
                </a:solidFill>
              </a:rPr>
              <a:t>Mitkä </a:t>
            </a:r>
            <a:r>
              <a:rPr lang="fi-FI" sz="2000" dirty="0">
                <a:solidFill>
                  <a:schemeClr val="accent1">
                    <a:lumMod val="50000"/>
                  </a:schemeClr>
                </a:solidFill>
              </a:rPr>
              <a:t>asiat vaikuttavat siihen, että </a:t>
            </a:r>
            <a:r>
              <a:rPr lang="fi-FI" sz="2000" dirty="0" smtClean="0">
                <a:solidFill>
                  <a:schemeClr val="accent1">
                    <a:lumMod val="50000"/>
                  </a:schemeClr>
                </a:solidFill>
              </a:rPr>
              <a:t>opitaan?</a:t>
            </a:r>
          </a:p>
          <a:p>
            <a:r>
              <a:rPr lang="fi-FI" sz="2000" dirty="0" smtClean="0">
                <a:solidFill>
                  <a:schemeClr val="accent1">
                    <a:lumMod val="50000"/>
                  </a:schemeClr>
                </a:solidFill>
              </a:rPr>
              <a:t>Millaiset </a:t>
            </a:r>
            <a:r>
              <a:rPr lang="fi-FI" sz="2000" dirty="0">
                <a:solidFill>
                  <a:schemeClr val="accent1">
                    <a:lumMod val="50000"/>
                  </a:schemeClr>
                </a:solidFill>
              </a:rPr>
              <a:t>asiat estävät oppimista ja viihtymistä koulussa</a:t>
            </a:r>
            <a:r>
              <a:rPr lang="fi-FI" sz="2000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br>
              <a:rPr lang="fi-FI" sz="20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fi-FI" sz="20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fi-FI" sz="2000" b="1" dirty="0" smtClean="0">
                <a:solidFill>
                  <a:schemeClr val="accent1">
                    <a:lumMod val="50000"/>
                  </a:schemeClr>
                </a:solidFill>
              </a:rPr>
              <a:t>- </a:t>
            </a:r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pohdi </a:t>
            </a:r>
            <a:r>
              <a:rPr lang="fi-FI" b="1" dirty="0">
                <a:solidFill>
                  <a:schemeClr val="accent1">
                    <a:lumMod val="50000"/>
                  </a:schemeClr>
                </a:solidFill>
              </a:rPr>
              <a:t>ensin yksin ja kirjoita asiat lapulle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59742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3701285"/>
          </a:xfrm>
        </p:spPr>
        <p:txBody>
          <a:bodyPr>
            <a:normAutofit/>
          </a:bodyPr>
          <a:lstStyle/>
          <a:p>
            <a:r>
              <a:rPr lang="fi-FI" sz="2800" dirty="0" smtClean="0"/>
              <a:t>Nyt laput pöytään ja pohtikaa yhdessä:</a:t>
            </a:r>
          </a:p>
          <a:p>
            <a:r>
              <a:rPr lang="fi-FI" sz="3600" b="1" dirty="0" smtClean="0">
                <a:solidFill>
                  <a:schemeClr val="accent1">
                    <a:lumMod val="50000"/>
                  </a:schemeClr>
                </a:solidFill>
              </a:rPr>
              <a:t>Mitkä </a:t>
            </a:r>
            <a:r>
              <a:rPr lang="fi-FI" sz="3600" b="1" dirty="0" smtClean="0">
                <a:solidFill>
                  <a:schemeClr val="accent1">
                    <a:lumMod val="50000"/>
                  </a:schemeClr>
                </a:solidFill>
              </a:rPr>
              <a:t>ovat meille tärkeitä asioita koulussa? MIKSI?</a:t>
            </a:r>
          </a:p>
          <a:p>
            <a:r>
              <a:rPr lang="fi-FI" sz="3200" dirty="0" smtClean="0">
                <a:solidFill>
                  <a:schemeClr val="accent1">
                    <a:lumMod val="50000"/>
                  </a:schemeClr>
                </a:solidFill>
              </a:rPr>
              <a:t>Valitkaa 3 teille tärkeintä asiaa ja kirjoittakaa ne tarralapulle</a:t>
            </a:r>
            <a:r>
              <a:rPr lang="fi-FI" sz="3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fi-FI" sz="3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71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440160"/>
          </a:xfrm>
        </p:spPr>
        <p:txBody>
          <a:bodyPr>
            <a:noAutofit/>
          </a:bodyPr>
          <a:lstStyle/>
          <a:p>
            <a:r>
              <a:rPr lang="fi-FI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Millainen on tulevaisuuden unelmakoulu? MIKSI?</a:t>
            </a:r>
            <a:endParaRPr lang="fi-FI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1296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fi-FI" dirty="0"/>
              <a:t>Apukysymyksiä: </a:t>
            </a:r>
            <a:endParaRPr lang="fi-FI" dirty="0" smtClean="0"/>
          </a:p>
          <a:p>
            <a:r>
              <a:rPr lang="fi-FI" dirty="0" smtClean="0"/>
              <a:t>Miten </a:t>
            </a:r>
            <a:r>
              <a:rPr lang="fi-FI" dirty="0" smtClean="0"/>
              <a:t>ja millaista matematiikkaa? </a:t>
            </a:r>
          </a:p>
          <a:p>
            <a:r>
              <a:rPr lang="fi-FI" dirty="0" smtClean="0"/>
              <a:t>Entäs kieliä? </a:t>
            </a:r>
          </a:p>
          <a:p>
            <a:r>
              <a:rPr lang="fi-FI" dirty="0" smtClean="0"/>
              <a:t>Taideaineita? Jne</a:t>
            </a:r>
            <a:r>
              <a:rPr lang="fi-FI" dirty="0" smtClean="0"/>
              <a:t>.</a:t>
            </a:r>
          </a:p>
          <a:p>
            <a:r>
              <a:rPr lang="fi-FI" dirty="0" smtClean="0"/>
              <a:t>Millaista </a:t>
            </a:r>
            <a:r>
              <a:rPr lang="fi-FI" dirty="0"/>
              <a:t>oppiminen ja opiskelu on tulevaisuudessa? </a:t>
            </a:r>
            <a:endParaRPr lang="fi-FI" dirty="0" smtClean="0"/>
          </a:p>
          <a:p>
            <a:r>
              <a:rPr lang="fi-FI" dirty="0" smtClean="0"/>
              <a:t>Millainen </a:t>
            </a:r>
            <a:r>
              <a:rPr lang="fi-FI" dirty="0"/>
              <a:t>tulevaisuuden koulu on </a:t>
            </a:r>
            <a:r>
              <a:rPr lang="fi-FI" dirty="0" smtClean="0"/>
              <a:t>fyysisesti?</a:t>
            </a:r>
          </a:p>
          <a:p>
            <a:r>
              <a:rPr lang="fi-FI" dirty="0" smtClean="0"/>
              <a:t>Millainen </a:t>
            </a:r>
            <a:r>
              <a:rPr lang="fi-FI" dirty="0"/>
              <a:t>rooli opettajalla? </a:t>
            </a:r>
            <a:endParaRPr lang="fi-FI" dirty="0" smtClean="0"/>
          </a:p>
          <a:p>
            <a:r>
              <a:rPr lang="fi-FI" dirty="0" smtClean="0"/>
              <a:t>Mikä </a:t>
            </a:r>
            <a:r>
              <a:rPr lang="fi-FI" dirty="0"/>
              <a:t>on oppilaskavereiden merkitys ja rooli oppimisessa? </a:t>
            </a:r>
            <a:endParaRPr lang="fi-FI" dirty="0" smtClean="0"/>
          </a:p>
          <a:p>
            <a:r>
              <a:rPr lang="fi-FI" dirty="0" smtClean="0"/>
              <a:t>Opitaanko </a:t>
            </a:r>
            <a:r>
              <a:rPr lang="fi-FI" dirty="0"/>
              <a:t>yksin/yhdessä?</a:t>
            </a:r>
            <a:endParaRPr lang="fi-FI" dirty="0" smtClean="0"/>
          </a:p>
          <a:p>
            <a:r>
              <a:rPr lang="fi-FI" dirty="0" smtClean="0"/>
              <a:t>Villitkin visiot käyvät!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707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10" y="1029559"/>
            <a:ext cx="7560958" cy="1143000"/>
          </a:xfrm>
        </p:spPr>
        <p:txBody>
          <a:bodyPr>
            <a:normAutofit fontScale="90000"/>
          </a:bodyPr>
          <a:lstStyle/>
          <a:p>
            <a:r>
              <a:rPr lang="fi-FI" b="1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Miten ja missä </a:t>
            </a:r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opin parhaiten</a:t>
            </a:r>
            <a:r>
              <a:rPr lang="fi-FI" b="1" dirty="0" smtClean="0">
                <a:solidFill>
                  <a:schemeClr val="accent1">
                    <a:lumMod val="50000"/>
                  </a:schemeClr>
                </a:solidFill>
              </a:rPr>
              <a:t>? MIKSI?</a:t>
            </a:r>
            <a:endParaRPr lang="fi-FI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fi-FI" dirty="0"/>
              <a:t>Apukysymyksiä: </a:t>
            </a:r>
            <a:endParaRPr lang="fi-FI" dirty="0" smtClean="0"/>
          </a:p>
          <a:p>
            <a:r>
              <a:rPr lang="fi-FI" dirty="0" smtClean="0"/>
              <a:t>Millaisessa </a:t>
            </a:r>
            <a:r>
              <a:rPr lang="fi-FI" dirty="0"/>
              <a:t>ympäristössä oppii </a:t>
            </a:r>
            <a:r>
              <a:rPr lang="fi-FI" dirty="0" smtClean="0"/>
              <a:t>parhaiten?</a:t>
            </a:r>
          </a:p>
          <a:p>
            <a:r>
              <a:rPr lang="fi-FI" dirty="0" smtClean="0"/>
              <a:t>Mitkä </a:t>
            </a:r>
            <a:r>
              <a:rPr lang="fi-FI" dirty="0"/>
              <a:t>ovat parhaita tapoja oppia; kuulemalla, näkemällä; lukemalla; yhdessä keskustelemalla, yhdessä opiskelemalla jne.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627784" y="5968289"/>
            <a:ext cx="5590384" cy="365125"/>
          </a:xfrm>
        </p:spPr>
        <p:txBody>
          <a:bodyPr/>
          <a:lstStyle/>
          <a:p>
            <a:r>
              <a:rPr lang="fi-FI" dirty="0"/>
              <a:t>Lähde: http://peda.net/veraja/osaava/keskisuomi/ops2016/kysely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37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80</TotalTime>
  <Words>411</Words>
  <Application>Microsoft Office PowerPoint</Application>
  <PresentationFormat>Näytössä katseltava diaesitys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Arial Narrow</vt:lpstr>
      <vt:lpstr>Calibri</vt:lpstr>
      <vt:lpstr>Century Gothic</vt:lpstr>
      <vt:lpstr>Wingdings 2</vt:lpstr>
      <vt:lpstr>Austin</vt:lpstr>
      <vt:lpstr>Toimintaohjeet opelle</vt:lpstr>
      <vt:lpstr>Kohti uutta koulua?</vt:lpstr>
      <vt:lpstr>Toimintaohjeet oppilaille</vt:lpstr>
      <vt:lpstr>1. Mitkä ovat minulle tärkeitä asioita koulussa? MIKSI?</vt:lpstr>
      <vt:lpstr>PowerPoint-esitys</vt:lpstr>
      <vt:lpstr>2. Millainen on tulevaisuuden unelmakoulu? MIKSI?</vt:lpstr>
      <vt:lpstr>3. Miten ja missä opin parhaiten? MIKSI?</vt:lpstr>
    </vt:vector>
  </TitlesOfParts>
  <Company>University of Jyväskylä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Kohti uutta koulua?</dc:title>
  <dc:creator>Pollari Pirjo</dc:creator>
  <cp:lastModifiedBy>Ann-Marie Haapasalo</cp:lastModifiedBy>
  <cp:revision>10</cp:revision>
  <dcterms:created xsi:type="dcterms:W3CDTF">2013-12-18T10:04:12Z</dcterms:created>
  <dcterms:modified xsi:type="dcterms:W3CDTF">2015-02-13T12:22:16Z</dcterms:modified>
</cp:coreProperties>
</file>