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69" r:id="rId2"/>
    <p:sldId id="267" r:id="rId3"/>
    <p:sldId id="26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  <p:sldId id="384" r:id="rId129"/>
    <p:sldId id="385" r:id="rId130"/>
    <p:sldId id="386" r:id="rId131"/>
    <p:sldId id="387" r:id="rId132"/>
    <p:sldId id="388" r:id="rId133"/>
    <p:sldId id="389" r:id="rId134"/>
    <p:sldId id="390" r:id="rId135"/>
    <p:sldId id="391" r:id="rId136"/>
    <p:sldId id="392" r:id="rId137"/>
    <p:sldId id="393" r:id="rId138"/>
    <p:sldId id="394" r:id="rId139"/>
    <p:sldId id="395" r:id="rId140"/>
    <p:sldId id="396" r:id="rId141"/>
    <p:sldId id="397" r:id="rId142"/>
    <p:sldId id="398" r:id="rId143"/>
    <p:sldId id="399" r:id="rId144"/>
    <p:sldId id="400" r:id="rId145"/>
    <p:sldId id="401" r:id="rId146"/>
    <p:sldId id="402" r:id="rId147"/>
    <p:sldId id="403" r:id="rId148"/>
    <p:sldId id="404" r:id="rId149"/>
    <p:sldId id="405" r:id="rId150"/>
    <p:sldId id="406" r:id="rId151"/>
    <p:sldId id="407" r:id="rId152"/>
    <p:sldId id="408" r:id="rId153"/>
    <p:sldId id="409" r:id="rId154"/>
    <p:sldId id="410" r:id="rId155"/>
    <p:sldId id="411" r:id="rId156"/>
    <p:sldId id="412" r:id="rId157"/>
    <p:sldId id="413" r:id="rId158"/>
    <p:sldId id="414" r:id="rId159"/>
    <p:sldId id="415" r:id="rId160"/>
    <p:sldId id="416" r:id="rId161"/>
    <p:sldId id="417" r:id="rId162"/>
    <p:sldId id="418" r:id="rId163"/>
    <p:sldId id="419" r:id="rId164"/>
    <p:sldId id="420" r:id="rId165"/>
    <p:sldId id="421" r:id="rId166"/>
    <p:sldId id="422" r:id="rId167"/>
    <p:sldId id="423" r:id="rId168"/>
    <p:sldId id="424" r:id="rId169"/>
    <p:sldId id="425" r:id="rId170"/>
    <p:sldId id="426" r:id="rId171"/>
    <p:sldId id="427" r:id="rId172"/>
    <p:sldId id="428" r:id="rId173"/>
    <p:sldId id="429" r:id="rId174"/>
    <p:sldId id="430" r:id="rId175"/>
    <p:sldId id="431" r:id="rId176"/>
    <p:sldId id="432" r:id="rId177"/>
    <p:sldId id="433" r:id="rId178"/>
    <p:sldId id="434" r:id="rId179"/>
    <p:sldId id="435" r:id="rId180"/>
    <p:sldId id="436" r:id="rId181"/>
    <p:sldId id="437" r:id="rId182"/>
    <p:sldId id="438" r:id="rId183"/>
    <p:sldId id="439" r:id="rId184"/>
    <p:sldId id="440" r:id="rId185"/>
    <p:sldId id="441" r:id="rId186"/>
    <p:sldId id="442" r:id="rId187"/>
    <p:sldId id="443" r:id="rId188"/>
    <p:sldId id="444" r:id="rId189"/>
    <p:sldId id="445" r:id="rId190"/>
    <p:sldId id="446" r:id="rId191"/>
    <p:sldId id="447" r:id="rId192"/>
    <p:sldId id="448" r:id="rId193"/>
    <p:sldId id="449" r:id="rId194"/>
    <p:sldId id="450" r:id="rId195"/>
    <p:sldId id="451" r:id="rId196"/>
    <p:sldId id="452" r:id="rId197"/>
    <p:sldId id="453" r:id="rId198"/>
    <p:sldId id="454" r:id="rId199"/>
    <p:sldId id="455" r:id="rId200"/>
    <p:sldId id="456" r:id="rId20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94656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204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DCECDC-CA82-419C-B66C-70AF779EE76D}" type="datetimeFigureOut">
              <a:rPr lang="fi-FI" smtClean="0"/>
              <a:t>22.11.2019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59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22.11.2019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82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22.11.2019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305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22.11.2019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71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22.11.2019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93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22.11.2019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159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22.11.2019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68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22.11.2019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503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22.11.2019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745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22.11.2019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7014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22.11.2019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213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ECDCECDC-CA82-419C-B66C-70AF779EE76D}" type="datetimeFigureOut">
              <a:rPr lang="fi-FI" smtClean="0"/>
              <a:t>22.11.2019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71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is.fi/politiikka/art-2000006290836.html" TargetMode="Externa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hyperlink" Target="https://nuortenlinkki.fi/tietopiste/pikatieto" TargetMode="External"/><Relationship Id="rId2" Type="http://schemas.openxmlformats.org/officeDocument/2006/relationships/hyperlink" Target="https://areena.yle.fi/1-50000873" TargetMode="Externa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smtClean="0"/>
              <a:t>Terve 1: Terveyden perusteet</a:t>
            </a:r>
            <a:endParaRPr lang="fi-FI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 dirty="0" smtClean="0"/>
              <a:t>KURSSIN TAVOITTEET, SISÄLLÖT &amp; ARVIOINTI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92044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Terveyden tasot (4/4)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/>
              <a:t>Globalisaatio:</a:t>
            </a:r>
          </a:p>
          <a:p>
            <a:endParaRPr lang="fi-FI" dirty="0" smtClean="0"/>
          </a:p>
          <a:p>
            <a:r>
              <a:rPr lang="fi-FI" dirty="0" smtClean="0"/>
              <a:t>Ihmisten maailmanlaajuinen verkottuminen luo sekä haasteita että mahdollisuuksia terveydelle</a:t>
            </a:r>
          </a:p>
          <a:p>
            <a:pPr lvl="1"/>
            <a:r>
              <a:rPr lang="fi-FI" u="sng" dirty="0"/>
              <a:t>h</a:t>
            </a:r>
            <a:r>
              <a:rPr lang="fi-FI" u="sng" dirty="0" smtClean="0"/>
              <a:t>aasteita</a:t>
            </a:r>
            <a:r>
              <a:rPr lang="fi-FI" dirty="0" smtClean="0"/>
              <a:t>: taloustilanteiden heilahtelut, sotien ja konfliktien aiheuttamat pakolaisvirrat, luonnonvarojen riittävyys, maailmanlaajuinen huumekauppa, tarttuvien tautien leviäminen, ilmastonmuutos ym.</a:t>
            </a:r>
          </a:p>
          <a:p>
            <a:pPr lvl="1"/>
            <a:r>
              <a:rPr lang="fi-FI" u="sng" dirty="0"/>
              <a:t>m</a:t>
            </a:r>
            <a:r>
              <a:rPr lang="fi-FI" u="sng" dirty="0" smtClean="0"/>
              <a:t>ahdollisuuksia</a:t>
            </a:r>
            <a:r>
              <a:rPr lang="fi-FI" dirty="0" smtClean="0"/>
              <a:t>: esim. tietoa saatavilla enemmän ja nopeammin kuin aikaisemmin, monikulttuurisuuden lisääntyminen voi parhaimmillaan lisätä suvaitsevaisuutta ja luovuutta sekä oikeudenmukaisuutta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507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Sähkösavuke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sähköllä </a:t>
            </a:r>
            <a:r>
              <a:rPr lang="fi-FI" dirty="0"/>
              <a:t>toimiva, tehdasvalmisteisen </a:t>
            </a:r>
            <a:r>
              <a:rPr lang="fi-FI" dirty="0" smtClean="0"/>
              <a:t>savukkeen käyttötapaa </a:t>
            </a:r>
            <a:r>
              <a:rPr lang="fi-FI" dirty="0"/>
              <a:t>imitoiva </a:t>
            </a:r>
            <a:r>
              <a:rPr lang="fi-FI" dirty="0" smtClean="0"/>
              <a:t>laite</a:t>
            </a:r>
          </a:p>
          <a:p>
            <a:r>
              <a:rPr lang="fi-FI" dirty="0"/>
              <a:t>nikotiinia sisältäviä ja nikotiinittomia </a:t>
            </a:r>
            <a:r>
              <a:rPr lang="fi-FI" dirty="0" smtClean="0"/>
              <a:t>versioita (Suomessa saa myydä </a:t>
            </a:r>
            <a:r>
              <a:rPr lang="fi-FI" dirty="0"/>
              <a:t>vain nikotiinittomia </a:t>
            </a:r>
            <a:r>
              <a:rPr lang="fi-FI" dirty="0" smtClean="0"/>
              <a:t>nesteitä)</a:t>
            </a:r>
          </a:p>
          <a:p>
            <a:r>
              <a:rPr lang="fi-FI" dirty="0"/>
              <a:t>o</a:t>
            </a:r>
            <a:r>
              <a:rPr lang="fi-FI" dirty="0" smtClean="0"/>
              <a:t>ngelmia sähköturvallisuudessa</a:t>
            </a:r>
          </a:p>
          <a:p>
            <a:r>
              <a:rPr lang="fi-FI" dirty="0" smtClean="0"/>
              <a:t>nesteiden </a:t>
            </a:r>
            <a:r>
              <a:rPr lang="fi-FI" dirty="0"/>
              <a:t>koostumus ja haitta-ainepitoisuudet </a:t>
            </a:r>
            <a:r>
              <a:rPr lang="fi-FI" dirty="0" smtClean="0"/>
              <a:t>eroavat </a:t>
            </a:r>
            <a:r>
              <a:rPr lang="fi-FI" dirty="0"/>
              <a:t>toisistaan </a:t>
            </a:r>
            <a:r>
              <a:rPr lang="fi-FI" dirty="0" smtClean="0"/>
              <a:t>samassakin tuotteessa</a:t>
            </a:r>
          </a:p>
          <a:p>
            <a:r>
              <a:rPr lang="fi-FI" dirty="0"/>
              <a:t>muodostuvasta </a:t>
            </a:r>
            <a:r>
              <a:rPr lang="fi-FI" dirty="0" smtClean="0"/>
              <a:t>höyrystä </a:t>
            </a:r>
            <a:r>
              <a:rPr lang="fi-FI" dirty="0"/>
              <a:t>löydetty syöpävaarallisia </a:t>
            </a:r>
            <a:r>
              <a:rPr lang="fi-FI" dirty="0" smtClean="0"/>
              <a:t>yhdisteitä (esim. formaldehydi, </a:t>
            </a:r>
            <a:r>
              <a:rPr lang="fi-FI" dirty="0" err="1" smtClean="0"/>
              <a:t>asetaldehydi</a:t>
            </a:r>
            <a:r>
              <a:rPr lang="fi-FI" dirty="0" smtClean="0"/>
              <a:t>)</a:t>
            </a:r>
          </a:p>
          <a:p>
            <a:r>
              <a:rPr lang="fi-FI" dirty="0"/>
              <a:t>e</a:t>
            </a:r>
            <a:r>
              <a:rPr lang="fi-FI" dirty="0" smtClean="0"/>
              <a:t>i näyttöä avusta tupakoinnin lopettamisessa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97690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Vesipiippu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luokitellaan Suomen lainsäädännössä </a:t>
            </a:r>
            <a:r>
              <a:rPr lang="fi-FI" dirty="0" smtClean="0"/>
              <a:t>tupakointivälineeksi</a:t>
            </a:r>
          </a:p>
          <a:p>
            <a:r>
              <a:rPr lang="fi-FI" dirty="0" smtClean="0"/>
              <a:t>poltetaan </a:t>
            </a:r>
            <a:r>
              <a:rPr lang="fi-FI" dirty="0"/>
              <a:t>joko tupakkatuotteita tai </a:t>
            </a:r>
            <a:r>
              <a:rPr lang="fi-FI" dirty="0" smtClean="0"/>
              <a:t>tupakan vastiketta</a:t>
            </a:r>
          </a:p>
          <a:p>
            <a:r>
              <a:rPr lang="fi-FI" dirty="0" smtClean="0"/>
              <a:t>käyttöön </a:t>
            </a:r>
            <a:r>
              <a:rPr lang="fi-FI" dirty="0"/>
              <a:t>liittyy </a:t>
            </a:r>
            <a:r>
              <a:rPr lang="fi-FI" dirty="0" smtClean="0"/>
              <a:t>terveydellisiä riskejä</a:t>
            </a:r>
          </a:p>
          <a:p>
            <a:pPr lvl="1"/>
            <a:r>
              <a:rPr lang="fi-FI" dirty="0" smtClean="0"/>
              <a:t>aiheuttaa elimistöön </a:t>
            </a:r>
            <a:r>
              <a:rPr lang="fi-FI" dirty="0"/>
              <a:t>suurempia terveydelle haitallisten ja </a:t>
            </a:r>
            <a:r>
              <a:rPr lang="fi-FI" dirty="0" smtClean="0"/>
              <a:t>vaarallisten </a:t>
            </a:r>
            <a:r>
              <a:rPr lang="fi-FI" dirty="0"/>
              <a:t>aineiden pitoisuuksia kuin </a:t>
            </a:r>
            <a:r>
              <a:rPr lang="fi-FI" dirty="0" smtClean="0"/>
              <a:t>savukkeen polttaminen</a:t>
            </a:r>
          </a:p>
          <a:p>
            <a:pPr lvl="1"/>
            <a:r>
              <a:rPr lang="fi-FI" dirty="0" smtClean="0"/>
              <a:t>tupakkakasvia </a:t>
            </a:r>
            <a:r>
              <a:rPr lang="fi-FI" dirty="0"/>
              <a:t>sisältämättömiä </a:t>
            </a:r>
            <a:r>
              <a:rPr lang="fi-FI" dirty="0" smtClean="0"/>
              <a:t>yrttiseoksia </a:t>
            </a:r>
            <a:r>
              <a:rPr lang="fi-FI" dirty="0"/>
              <a:t>poltettaessa syntyy </a:t>
            </a:r>
            <a:r>
              <a:rPr lang="fi-FI" dirty="0" smtClean="0"/>
              <a:t>myös huomattavia </a:t>
            </a:r>
            <a:r>
              <a:rPr lang="fi-FI" dirty="0"/>
              <a:t>määriä terveydelle haitallisia </a:t>
            </a:r>
            <a:r>
              <a:rPr lang="fi-FI" dirty="0" smtClean="0"/>
              <a:t>yhdisteitä</a:t>
            </a:r>
          </a:p>
          <a:p>
            <a:pPr lvl="1"/>
            <a:r>
              <a:rPr lang="fi-FI" dirty="0"/>
              <a:t>l</a:t>
            </a:r>
            <a:r>
              <a:rPr lang="fi-FI" dirty="0" smtClean="0"/>
              <a:t>aitteen yhteiskäyttöön </a:t>
            </a:r>
            <a:r>
              <a:rPr lang="fi-FI" dirty="0"/>
              <a:t>liittyy </a:t>
            </a:r>
            <a:r>
              <a:rPr lang="fi-FI" dirty="0" smtClean="0"/>
              <a:t>hygieniariskejä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585243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Savuton Suomi 2030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v</a:t>
            </a:r>
            <a:r>
              <a:rPr lang="fi-FI" dirty="0" smtClean="0"/>
              <a:t>uoden 2010 tupakkalain </a:t>
            </a:r>
            <a:r>
              <a:rPr lang="fi-FI" dirty="0"/>
              <a:t>tavoite on </a:t>
            </a:r>
            <a:r>
              <a:rPr lang="fi-FI" dirty="0" smtClean="0"/>
              <a:t>tupakkatuotteiden </a:t>
            </a:r>
            <a:r>
              <a:rPr lang="fi-FI" dirty="0"/>
              <a:t>käytön loppuminen </a:t>
            </a:r>
            <a:r>
              <a:rPr lang="fi-FI" dirty="0" smtClean="0"/>
              <a:t>Suomessa (maailman 1. maa)</a:t>
            </a:r>
            <a:endParaRPr lang="fi-FI" dirty="0"/>
          </a:p>
          <a:p>
            <a:pPr lvl="1"/>
            <a:r>
              <a:rPr lang="fi-FI" dirty="0" smtClean="0"/>
              <a:t>väestön tupakoimattomuutta koskevan myönteisen asennoitumisen vahvistaminen</a:t>
            </a:r>
          </a:p>
          <a:p>
            <a:pPr lvl="1"/>
            <a:r>
              <a:rPr lang="fi-FI" dirty="0" smtClean="0"/>
              <a:t>nuorten </a:t>
            </a:r>
            <a:r>
              <a:rPr lang="fi-FI" dirty="0"/>
              <a:t>tupakoinnin </a:t>
            </a:r>
            <a:r>
              <a:rPr lang="fi-FI" dirty="0" smtClean="0"/>
              <a:t>aloittamisen ehkäiseminen</a:t>
            </a:r>
          </a:p>
          <a:p>
            <a:pPr lvl="1"/>
            <a:r>
              <a:rPr lang="fi-FI" dirty="0" smtClean="0"/>
              <a:t>tupakkalain täytäntöönpanon vahvistaminen</a:t>
            </a:r>
          </a:p>
          <a:p>
            <a:pPr lvl="1"/>
            <a:r>
              <a:rPr lang="fi-FI" dirty="0" smtClean="0"/>
              <a:t>tupakkatuotteiden käytön lopettamisen tukeminen (esim. nikotiinikorvaustuotteet)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358099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Globaaleja näkökulmia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tupakointi ja sen tuotanto siirtyy </a:t>
            </a:r>
            <a:r>
              <a:rPr lang="fi-FI" dirty="0"/>
              <a:t>rikkaista maista köyhiin </a:t>
            </a:r>
            <a:r>
              <a:rPr lang="fi-FI" dirty="0" smtClean="0"/>
              <a:t>maihin</a:t>
            </a:r>
          </a:p>
          <a:p>
            <a:r>
              <a:rPr lang="fi-FI" dirty="0"/>
              <a:t>v</a:t>
            </a:r>
            <a:r>
              <a:rPr lang="fi-FI" dirty="0" smtClean="0"/>
              <a:t>uonna 2003 WHO:n </a:t>
            </a:r>
            <a:r>
              <a:rPr lang="fi-FI" dirty="0"/>
              <a:t>tupakkatuotteita koskeva sopimus </a:t>
            </a:r>
            <a:r>
              <a:rPr lang="fi-FI" dirty="0" smtClean="0"/>
              <a:t>(FCTC)</a:t>
            </a:r>
          </a:p>
          <a:p>
            <a:pPr lvl="1"/>
            <a:r>
              <a:rPr lang="fi-FI" dirty="0" smtClean="0"/>
              <a:t>tupakkatuotteiden </a:t>
            </a:r>
            <a:r>
              <a:rPr lang="fi-FI" dirty="0"/>
              <a:t>myyntiä, pakkausmerkintöjä, laitonta kauppaa ja </a:t>
            </a:r>
            <a:r>
              <a:rPr lang="fi-FI" dirty="0" smtClean="0"/>
              <a:t>verotusta koskevia artikloja</a:t>
            </a:r>
          </a:p>
          <a:p>
            <a:pPr lvl="1"/>
            <a:r>
              <a:rPr lang="fi-FI" dirty="0"/>
              <a:t>rajoitetaan </a:t>
            </a:r>
            <a:r>
              <a:rPr lang="fi-FI" dirty="0" smtClean="0"/>
              <a:t>tupakkatuotteiden mainontaa </a:t>
            </a:r>
            <a:r>
              <a:rPr lang="fi-FI" dirty="0"/>
              <a:t>ja tupakansavun leviämistä </a:t>
            </a:r>
            <a:r>
              <a:rPr lang="fi-FI" dirty="0" smtClean="0"/>
              <a:t>ympäristöön</a:t>
            </a:r>
          </a:p>
          <a:p>
            <a:pPr lvl="1"/>
            <a:r>
              <a:rPr lang="fi-FI" dirty="0"/>
              <a:t>y</a:t>
            </a:r>
            <a:r>
              <a:rPr lang="fi-FI" dirty="0" smtClean="0"/>
              <a:t>htenä päätavoitteena </a:t>
            </a:r>
            <a:r>
              <a:rPr lang="fi-FI" dirty="0"/>
              <a:t>estää tupakoinnin yleistyminen </a:t>
            </a:r>
            <a:r>
              <a:rPr lang="fi-FI" dirty="0" smtClean="0"/>
              <a:t>kehitysmaissa</a:t>
            </a:r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750460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smtClean="0"/>
              <a:t>Terve 1: Terveyden perusteet</a:t>
            </a:r>
            <a:endParaRPr lang="fi-FI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 dirty="0" smtClean="0"/>
              <a:t>Luku 10: Alkoholi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69444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Alkoholi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s</a:t>
            </a:r>
            <a:r>
              <a:rPr lang="fi-FI" dirty="0" smtClean="0"/>
              <a:t>uomalaisten yleisin päihde</a:t>
            </a:r>
          </a:p>
          <a:p>
            <a:r>
              <a:rPr lang="fi-FI" dirty="0"/>
              <a:t>p</a:t>
            </a:r>
            <a:r>
              <a:rPr lang="fi-FI" dirty="0" smtClean="0"/>
              <a:t>äihdyttävä aine </a:t>
            </a:r>
            <a:r>
              <a:rPr lang="fi-FI" b="1" dirty="0" smtClean="0"/>
              <a:t>etanoli</a:t>
            </a:r>
            <a:r>
              <a:rPr lang="fi-FI" dirty="0" smtClean="0"/>
              <a:t> eli etyylialkoholi – vaikuttaa keskushermostoon</a:t>
            </a:r>
          </a:p>
          <a:p>
            <a:r>
              <a:rPr lang="fi-FI" dirty="0"/>
              <a:t>a</a:t>
            </a:r>
            <a:r>
              <a:rPr lang="fi-FI" dirty="0" smtClean="0"/>
              <a:t>lkoholipitoisuus</a:t>
            </a:r>
          </a:p>
          <a:p>
            <a:pPr lvl="1"/>
            <a:r>
              <a:rPr lang="fi-FI" dirty="0" smtClean="0"/>
              <a:t>tilavuusprosentti = kuinka </a:t>
            </a:r>
            <a:r>
              <a:rPr lang="fi-FI" dirty="0"/>
              <a:t>monta millilitraa puhdasta alkoholia on 100 ml </a:t>
            </a:r>
            <a:r>
              <a:rPr lang="fi-FI" dirty="0" smtClean="0"/>
              <a:t>liuosta </a:t>
            </a:r>
            <a:br>
              <a:rPr lang="fi-FI" dirty="0" smtClean="0"/>
            </a:br>
            <a:r>
              <a:rPr lang="fi-FI" dirty="0" smtClean="0">
                <a:sym typeface="Wingdings" panose="05000000000000000000" pitchFamily="2" charset="2"/>
              </a:rPr>
              <a:t> miedot (</a:t>
            </a:r>
            <a:r>
              <a:rPr lang="fi-FI" dirty="0" err="1" smtClean="0">
                <a:sym typeface="Wingdings" panose="05000000000000000000" pitchFamily="2" charset="2"/>
              </a:rPr>
              <a:t>max</a:t>
            </a:r>
            <a:r>
              <a:rPr lang="fi-FI" dirty="0" smtClean="0">
                <a:sym typeface="Wingdings" panose="05000000000000000000" pitchFamily="2" charset="2"/>
              </a:rPr>
              <a:t> 22 %) ja väkevät alkoholijuomat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käytön painopiste </a:t>
            </a:r>
            <a:r>
              <a:rPr lang="fi-FI" dirty="0">
                <a:sym typeface="Wingdings" panose="05000000000000000000" pitchFamily="2" charset="2"/>
              </a:rPr>
              <a:t>siirtynyt vahvoista </a:t>
            </a:r>
            <a:r>
              <a:rPr lang="fi-FI" dirty="0" smtClean="0">
                <a:sym typeface="Wingdings" panose="05000000000000000000" pitchFamily="2" charset="2"/>
              </a:rPr>
              <a:t>alkoholijuomista mietoihin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alkoholin </a:t>
            </a:r>
            <a:r>
              <a:rPr lang="fi-FI" dirty="0">
                <a:sym typeface="Wingdings" panose="05000000000000000000" pitchFamily="2" charset="2"/>
              </a:rPr>
              <a:t>käyttö merkittävä </a:t>
            </a:r>
            <a:r>
              <a:rPr lang="fi-FI" dirty="0" smtClean="0">
                <a:sym typeface="Wingdings" panose="05000000000000000000" pitchFamily="2" charset="2"/>
              </a:rPr>
              <a:t>terveysriski</a:t>
            </a:r>
            <a:endParaRPr lang="fi-FI" dirty="0">
              <a:sym typeface="Wingdings" panose="05000000000000000000" pitchFamily="2" charset="2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76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Alkoholin fyysisiä terveyshaittoja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1" dirty="0" smtClean="0"/>
              <a:t>akuutteja</a:t>
            </a:r>
          </a:p>
          <a:p>
            <a:pPr lvl="1"/>
            <a:r>
              <a:rPr lang="fi-FI" dirty="0"/>
              <a:t>reaktiokyvyn ja </a:t>
            </a:r>
            <a:r>
              <a:rPr lang="fi-FI" dirty="0" smtClean="0"/>
              <a:t>liikkeiden hallinnan sekä aistitoiminnan heikkeneminen</a:t>
            </a:r>
          </a:p>
          <a:p>
            <a:pPr lvl="1"/>
            <a:r>
              <a:rPr lang="fi-FI" dirty="0" smtClean="0"/>
              <a:t>pahoinvointi </a:t>
            </a:r>
            <a:br>
              <a:rPr lang="fi-FI" dirty="0" smtClean="0"/>
            </a:br>
            <a:r>
              <a:rPr lang="fi-FI" dirty="0" smtClean="0"/>
              <a:t>(esim. </a:t>
            </a:r>
            <a:r>
              <a:rPr lang="fi-FI" b="1" dirty="0" smtClean="0"/>
              <a:t>krapulan</a:t>
            </a:r>
            <a:r>
              <a:rPr lang="fi-FI" dirty="0" smtClean="0"/>
              <a:t> </a:t>
            </a:r>
            <a:r>
              <a:rPr lang="fi-FI" dirty="0"/>
              <a:t>voimakkuus riippuu käytetyn </a:t>
            </a:r>
            <a:r>
              <a:rPr lang="fi-FI" dirty="0" smtClean="0"/>
              <a:t>alkoholin määrästä)</a:t>
            </a:r>
          </a:p>
          <a:p>
            <a:pPr lvl="1"/>
            <a:r>
              <a:rPr lang="fi-FI" dirty="0"/>
              <a:t>s</a:t>
            </a:r>
            <a:r>
              <a:rPr lang="fi-FI" dirty="0" smtClean="0"/>
              <a:t>ydämen rytmihäiriöt</a:t>
            </a:r>
          </a:p>
          <a:p>
            <a:r>
              <a:rPr lang="fi-FI" b="1" dirty="0" smtClean="0"/>
              <a:t>kroonisia</a:t>
            </a:r>
          </a:p>
          <a:p>
            <a:pPr lvl="1"/>
            <a:r>
              <a:rPr lang="fi-FI" dirty="0"/>
              <a:t>syövät, maksasairaudet </a:t>
            </a:r>
            <a:r>
              <a:rPr lang="fi-FI" dirty="0" smtClean="0"/>
              <a:t>(esim. </a:t>
            </a:r>
            <a:r>
              <a:rPr lang="fi-FI" b="1" dirty="0" smtClean="0"/>
              <a:t>kirroosi</a:t>
            </a:r>
            <a:r>
              <a:rPr lang="fi-FI" dirty="0" smtClean="0"/>
              <a:t>) sekä </a:t>
            </a:r>
            <a:r>
              <a:rPr lang="fi-FI" dirty="0"/>
              <a:t>sydän- </a:t>
            </a:r>
            <a:r>
              <a:rPr lang="fi-FI" dirty="0" smtClean="0"/>
              <a:t>ja </a:t>
            </a:r>
            <a:r>
              <a:rPr lang="fi-FI" dirty="0"/>
              <a:t>verisuonielimistön </a:t>
            </a:r>
            <a:r>
              <a:rPr lang="fi-FI" dirty="0" smtClean="0"/>
              <a:t>sairaudet</a:t>
            </a:r>
          </a:p>
          <a:p>
            <a:pPr lvl="1"/>
            <a:r>
              <a:rPr lang="fi-FI" dirty="0"/>
              <a:t>e</a:t>
            </a:r>
            <a:r>
              <a:rPr lang="fi-FI" dirty="0" smtClean="0"/>
              <a:t>tanoli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b="1" dirty="0" err="1" smtClean="0"/>
              <a:t>asetaldehydi</a:t>
            </a:r>
            <a:r>
              <a:rPr lang="fi-FI" dirty="0" smtClean="0"/>
              <a:t> </a:t>
            </a:r>
            <a:r>
              <a:rPr lang="fi-FI" dirty="0"/>
              <a:t>(</a:t>
            </a:r>
            <a:r>
              <a:rPr lang="fi-FI" dirty="0" smtClean="0"/>
              <a:t>voimakas karsinogeeni) </a:t>
            </a:r>
            <a:r>
              <a:rPr lang="fi-FI" dirty="0" smtClean="0">
                <a:sym typeface="Wingdings" panose="05000000000000000000" pitchFamily="2" charset="2"/>
              </a:rPr>
              <a:t></a:t>
            </a:r>
            <a:br>
              <a:rPr lang="fi-FI" dirty="0" smtClean="0">
                <a:sym typeface="Wingdings" panose="05000000000000000000" pitchFamily="2" charset="2"/>
              </a:rPr>
            </a:br>
            <a:r>
              <a:rPr lang="fi-FI" dirty="0" smtClean="0"/>
              <a:t>syöpäkasvainten </a:t>
            </a:r>
            <a:r>
              <a:rPr lang="fi-FI" dirty="0"/>
              <a:t>kehittymisen </a:t>
            </a:r>
            <a:r>
              <a:rPr lang="fi-FI" dirty="0" smtClean="0"/>
              <a:t>riski </a:t>
            </a:r>
            <a:r>
              <a:rPr lang="fi-FI" dirty="0"/>
              <a:t>erityisesti </a:t>
            </a:r>
            <a:r>
              <a:rPr lang="fi-FI" dirty="0" smtClean="0"/>
              <a:t>ruoansulatuskanavassa</a:t>
            </a:r>
          </a:p>
          <a:p>
            <a:pPr lvl="1"/>
            <a:r>
              <a:rPr lang="fi-FI" dirty="0"/>
              <a:t>s</a:t>
            </a:r>
            <a:r>
              <a:rPr lang="fi-FI" dirty="0" smtClean="0"/>
              <a:t>ydänlihaksen paksuuntuminen ja sydämen laajentuminen </a:t>
            </a:r>
            <a:br>
              <a:rPr lang="fi-FI" dirty="0" smtClean="0"/>
            </a:br>
            <a:r>
              <a:rPr lang="fi-FI" dirty="0" smtClean="0">
                <a:sym typeface="Wingdings" panose="05000000000000000000" pitchFamily="2" charset="2"/>
              </a:rPr>
              <a:t> hengenahdistus rasituksessa </a:t>
            </a:r>
            <a:endParaRPr lang="fi-FI" dirty="0" smtClean="0"/>
          </a:p>
          <a:p>
            <a:pPr lvl="1"/>
            <a:r>
              <a:rPr lang="fi-FI" b="1" dirty="0"/>
              <a:t>h</a:t>
            </a:r>
            <a:r>
              <a:rPr lang="fi-FI" b="1" dirty="0" smtClean="0"/>
              <a:t>aimatulehdus</a:t>
            </a:r>
          </a:p>
          <a:p>
            <a:pPr lvl="1"/>
            <a:r>
              <a:rPr lang="fi-FI" dirty="0"/>
              <a:t>v</a:t>
            </a:r>
            <a:r>
              <a:rPr lang="fi-FI" dirty="0" smtClean="0"/>
              <a:t>aikutus aivojen kehitykseen erityisesti nuorilla</a:t>
            </a:r>
          </a:p>
          <a:p>
            <a:pPr lvl="1"/>
            <a:endParaRPr lang="fi-FI" dirty="0" smtClean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231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Alkoholin </a:t>
            </a:r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b="1" dirty="0" smtClean="0"/>
              <a:t>psykososiaalisia terveyshaittoja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i-FI" dirty="0" smtClean="0"/>
          </a:p>
          <a:p>
            <a:r>
              <a:rPr lang="fi-FI" dirty="0" smtClean="0"/>
              <a:t>havaintokyky heikkenee</a:t>
            </a:r>
            <a:r>
              <a:rPr lang="fi-FI" dirty="0"/>
              <a:t>, </a:t>
            </a:r>
            <a:r>
              <a:rPr lang="fi-FI" dirty="0" smtClean="0"/>
              <a:t>muistin häiriöitä</a:t>
            </a:r>
            <a:r>
              <a:rPr lang="fi-FI" dirty="0"/>
              <a:t>, estot </a:t>
            </a:r>
            <a:r>
              <a:rPr lang="fi-FI" dirty="0" smtClean="0"/>
              <a:t>vähenevät, arvostelukyvyn muutoksia </a:t>
            </a:r>
            <a:br>
              <a:rPr lang="fi-FI" dirty="0" smtClean="0"/>
            </a:br>
            <a:r>
              <a:rPr lang="fi-FI" dirty="0" smtClean="0">
                <a:sym typeface="Wingdings" panose="05000000000000000000" pitchFamily="2" charset="2"/>
              </a:rPr>
              <a:t> riitoja ja väkivaltaa</a:t>
            </a:r>
          </a:p>
          <a:p>
            <a:r>
              <a:rPr lang="fi-FI" dirty="0" smtClean="0"/>
              <a:t>poissaolot </a:t>
            </a:r>
            <a:r>
              <a:rPr lang="fi-FI" dirty="0"/>
              <a:t>oppilaitoksista ja </a:t>
            </a:r>
            <a:r>
              <a:rPr lang="fi-FI" dirty="0" smtClean="0"/>
              <a:t>työpaikoilta</a:t>
            </a:r>
          </a:p>
          <a:p>
            <a:r>
              <a:rPr lang="fi-FI" dirty="0" smtClean="0"/>
              <a:t>liiallinen käyttö </a:t>
            </a:r>
            <a:r>
              <a:rPr lang="fi-FI" dirty="0"/>
              <a:t>voi johtaa sosiaalisiin </a:t>
            </a:r>
            <a:r>
              <a:rPr lang="fi-FI" dirty="0" smtClean="0"/>
              <a:t>ongelmiin (esim. ystävyys- </a:t>
            </a:r>
            <a:r>
              <a:rPr lang="fi-FI" dirty="0"/>
              <a:t>tai perhesuhteiden </a:t>
            </a:r>
            <a:r>
              <a:rPr lang="fi-FI" dirty="0" smtClean="0"/>
              <a:t>katkeaminen) ja rikolliseen toimintaan</a:t>
            </a:r>
          </a:p>
          <a:p>
            <a:r>
              <a:rPr lang="fi-FI" b="1" dirty="0" smtClean="0"/>
              <a:t>alkoholiriippuvuus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943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Alkoholinkäytön </a:t>
            </a:r>
            <a:br>
              <a:rPr lang="fi-FI" b="1" dirty="0" smtClean="0"/>
            </a:br>
            <a:r>
              <a:rPr lang="fi-FI" b="1" dirty="0" smtClean="0"/>
              <a:t>haittavaikutuksia ympäristöön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i-FI" dirty="0" smtClean="0"/>
          </a:p>
          <a:p>
            <a:r>
              <a:rPr lang="fi-FI" dirty="0" smtClean="0"/>
              <a:t>raskaudenaikainen käyttö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/>
              <a:t>sikiön kehitys</a:t>
            </a:r>
          </a:p>
          <a:p>
            <a:pPr lvl="1"/>
            <a:r>
              <a:rPr lang="fi-FI" dirty="0" smtClean="0"/>
              <a:t>lisää keskenmenon riskiä ja ennenaikaisia synnytyksiä </a:t>
            </a:r>
          </a:p>
          <a:p>
            <a:pPr lvl="1"/>
            <a:r>
              <a:rPr lang="fi-FI" b="1" dirty="0" err="1" smtClean="0"/>
              <a:t>FASD-syndrooma</a:t>
            </a:r>
            <a:endParaRPr lang="fi-FI" b="1" dirty="0" smtClean="0"/>
          </a:p>
          <a:p>
            <a:pPr lvl="1"/>
            <a:r>
              <a:rPr lang="fi-FI" dirty="0" smtClean="0"/>
              <a:t>sydämen, munuaisten ja lisääntymiselinten epämuodostumia</a:t>
            </a:r>
          </a:p>
          <a:p>
            <a:r>
              <a:rPr lang="fi-FI" dirty="0" smtClean="0"/>
              <a:t>merkittävä rooli perhe- ja parisuhdeväkivallassa sekä asuinympäristöjen järjestyshäiriöissä</a:t>
            </a:r>
          </a:p>
          <a:p>
            <a:r>
              <a:rPr lang="fi-FI" b="1" dirty="0"/>
              <a:t>r</a:t>
            </a:r>
            <a:r>
              <a:rPr lang="fi-FI" b="1" dirty="0" smtClean="0"/>
              <a:t>attijuoppous</a:t>
            </a:r>
          </a:p>
          <a:p>
            <a:pPr lvl="1"/>
            <a:r>
              <a:rPr lang="fi-FI" dirty="0" smtClean="0"/>
              <a:t>veren alkoholipitoisuus 0,5 promillea</a:t>
            </a:r>
          </a:p>
          <a:p>
            <a:pPr lvl="1"/>
            <a:r>
              <a:rPr lang="fi-FI" dirty="0" smtClean="0"/>
              <a:t>törkeän </a:t>
            </a:r>
            <a:r>
              <a:rPr lang="fi-FI" dirty="0"/>
              <a:t>rattijuoppouden raja </a:t>
            </a:r>
            <a:r>
              <a:rPr lang="fi-FI" dirty="0" smtClean="0"/>
              <a:t>Suomessa </a:t>
            </a:r>
            <a:r>
              <a:rPr lang="fi-FI" dirty="0"/>
              <a:t>1,2 </a:t>
            </a:r>
            <a:r>
              <a:rPr lang="fi-FI" dirty="0" smtClean="0"/>
              <a:t>promillea. </a:t>
            </a:r>
          </a:p>
          <a:p>
            <a:pPr lvl="1"/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6466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Alkoholin käytön riskirajat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e</a:t>
            </a:r>
            <a:r>
              <a:rPr lang="fi-FI" dirty="0" smtClean="0"/>
              <a:t>ivät ole turvarajoja</a:t>
            </a:r>
          </a:p>
          <a:p>
            <a:r>
              <a:rPr lang="fi-FI" dirty="0"/>
              <a:t>määritetty </a:t>
            </a:r>
            <a:r>
              <a:rPr lang="fi-FI" dirty="0" smtClean="0"/>
              <a:t>perusterveelle </a:t>
            </a:r>
            <a:r>
              <a:rPr lang="fi-FI" dirty="0"/>
              <a:t>aikuiselle </a:t>
            </a:r>
            <a:r>
              <a:rPr lang="fi-FI" dirty="0" smtClean="0"/>
              <a:t>ihmiselle (yksilöllisyys!)</a:t>
            </a:r>
          </a:p>
          <a:p>
            <a:r>
              <a:rPr lang="fi-FI" b="1" dirty="0" smtClean="0"/>
              <a:t>yksi alkoholiannos </a:t>
            </a:r>
            <a:r>
              <a:rPr lang="fi-FI" dirty="0" smtClean="0"/>
              <a:t>=</a:t>
            </a:r>
            <a:r>
              <a:rPr lang="fi-FI" b="1" dirty="0" smtClean="0"/>
              <a:t> </a:t>
            </a:r>
            <a:r>
              <a:rPr lang="fi-FI" dirty="0" smtClean="0"/>
              <a:t>12 </a:t>
            </a:r>
            <a:r>
              <a:rPr lang="fi-FI" dirty="0"/>
              <a:t>grammaa puhdasta </a:t>
            </a:r>
            <a:r>
              <a:rPr lang="fi-FI" dirty="0" smtClean="0"/>
              <a:t>alkoholia</a:t>
            </a:r>
          </a:p>
          <a:p>
            <a:pPr lvl="1"/>
            <a:r>
              <a:rPr lang="fi-FI" dirty="0" smtClean="0"/>
              <a:t>yksi </a:t>
            </a:r>
            <a:r>
              <a:rPr lang="fi-FI" dirty="0"/>
              <a:t>pullo </a:t>
            </a:r>
            <a:r>
              <a:rPr lang="fi-FI" dirty="0" smtClean="0"/>
              <a:t>keskiolutta</a:t>
            </a:r>
          </a:p>
          <a:p>
            <a:pPr lvl="1"/>
            <a:r>
              <a:rPr lang="fi-FI" dirty="0" smtClean="0"/>
              <a:t>12 </a:t>
            </a:r>
            <a:r>
              <a:rPr lang="fi-FI" dirty="0"/>
              <a:t>cl </a:t>
            </a:r>
            <a:r>
              <a:rPr lang="fi-FI" dirty="0" smtClean="0"/>
              <a:t>viiniä</a:t>
            </a:r>
          </a:p>
          <a:p>
            <a:pPr lvl="1"/>
            <a:r>
              <a:rPr lang="fi-FI" dirty="0" smtClean="0"/>
              <a:t>4 </a:t>
            </a:r>
            <a:r>
              <a:rPr lang="fi-FI" dirty="0"/>
              <a:t>cl </a:t>
            </a:r>
            <a:r>
              <a:rPr lang="fi-FI" dirty="0" smtClean="0"/>
              <a:t>viinaa</a:t>
            </a:r>
          </a:p>
          <a:p>
            <a:endParaRPr lang="fi-FI" dirty="0" smtClean="0"/>
          </a:p>
          <a:p>
            <a:r>
              <a:rPr lang="fi-FI" dirty="0" smtClean="0"/>
              <a:t>miehillä </a:t>
            </a:r>
          </a:p>
          <a:p>
            <a:pPr lvl="1"/>
            <a:r>
              <a:rPr lang="fi-FI" dirty="0" smtClean="0"/>
              <a:t>24 </a:t>
            </a:r>
            <a:r>
              <a:rPr lang="fi-FI" dirty="0"/>
              <a:t>alkoholin </a:t>
            </a:r>
            <a:r>
              <a:rPr lang="fi-FI" dirty="0" smtClean="0"/>
              <a:t>viikkoannosta</a:t>
            </a:r>
          </a:p>
          <a:p>
            <a:pPr lvl="1"/>
            <a:r>
              <a:rPr lang="fi-FI" dirty="0"/>
              <a:t>k</a:t>
            </a:r>
            <a:r>
              <a:rPr lang="fi-FI" dirty="0" smtClean="0"/>
              <a:t>erralla </a:t>
            </a:r>
            <a:r>
              <a:rPr lang="fi-FI" dirty="0" err="1" smtClean="0"/>
              <a:t>max</a:t>
            </a:r>
            <a:r>
              <a:rPr lang="fi-FI" dirty="0" smtClean="0"/>
              <a:t> 7 </a:t>
            </a:r>
            <a:r>
              <a:rPr lang="fi-FI" dirty="0"/>
              <a:t>a</a:t>
            </a:r>
            <a:r>
              <a:rPr lang="fi-FI" dirty="0" smtClean="0"/>
              <a:t>nnosta</a:t>
            </a:r>
          </a:p>
          <a:p>
            <a:r>
              <a:rPr lang="fi-FI" dirty="0" smtClean="0"/>
              <a:t>naisilla </a:t>
            </a:r>
          </a:p>
          <a:p>
            <a:pPr lvl="1"/>
            <a:r>
              <a:rPr lang="fi-FI" dirty="0" smtClean="0"/>
              <a:t>16 </a:t>
            </a:r>
            <a:r>
              <a:rPr lang="fi-FI" dirty="0"/>
              <a:t>alkoholin </a:t>
            </a:r>
            <a:r>
              <a:rPr lang="fi-FI" dirty="0" smtClean="0"/>
              <a:t>viikkoannosta</a:t>
            </a:r>
            <a:endParaRPr lang="fi-FI" dirty="0"/>
          </a:p>
          <a:p>
            <a:pPr lvl="1"/>
            <a:r>
              <a:rPr lang="fi-FI" dirty="0"/>
              <a:t>k</a:t>
            </a:r>
            <a:r>
              <a:rPr lang="fi-FI" dirty="0" smtClean="0"/>
              <a:t>erralla </a:t>
            </a:r>
            <a:r>
              <a:rPr lang="fi-FI" dirty="0" err="1" smtClean="0"/>
              <a:t>max</a:t>
            </a:r>
            <a:r>
              <a:rPr lang="fi-FI" dirty="0" smtClean="0"/>
              <a:t> 5 annosta</a:t>
            </a:r>
            <a:endParaRPr lang="fi-FI" dirty="0"/>
          </a:p>
          <a:p>
            <a:endParaRPr lang="fi-FI" dirty="0" smtClean="0"/>
          </a:p>
          <a:p>
            <a:pPr lvl="1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700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Terveyden edistäminen Suomessa (1/3)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i-FI" sz="2200" b="1" dirty="0" smtClean="0"/>
              <a:t>Suomen terveyspolitiikka</a:t>
            </a:r>
          </a:p>
          <a:p>
            <a:r>
              <a:rPr lang="fi-FI" sz="2000" dirty="0" smtClean="0"/>
              <a:t>päätavoitteena on kansalaisten mahdollisimman hyvä ja tasaisesti jakautunut terveys</a:t>
            </a:r>
          </a:p>
          <a:p>
            <a:r>
              <a:rPr lang="fi-FI" sz="2000" dirty="0" smtClean="0"/>
              <a:t>lait ja terveyspoliittiset ohjelmat (esim. tupakkalaki ja tupakoinnin vähentämiseen tähtäävä strategia) </a:t>
            </a:r>
          </a:p>
          <a:p>
            <a:r>
              <a:rPr lang="fi-FI" sz="2000" dirty="0" smtClean="0"/>
              <a:t>terveysnäkökulmat liittyvät jollakin tavoin lähes kaikkeen yhteiskunnalliseen päätöksentekoon</a:t>
            </a:r>
          </a:p>
          <a:p>
            <a:r>
              <a:rPr lang="fi-FI" sz="2000" dirty="0" smtClean="0"/>
              <a:t>rahoituksen suuntaaminen terveyden kannalta tärkeisiin rakenteisiin</a:t>
            </a:r>
          </a:p>
          <a:p>
            <a:r>
              <a:rPr lang="fi-FI" sz="2000" dirty="0" smtClean="0"/>
              <a:t>kansainväliseen terveyspolitiikka (yhteistyö esim. YK:n ja WHO:n kanssa)</a:t>
            </a:r>
          </a:p>
          <a:p>
            <a:r>
              <a:rPr lang="fi-FI" sz="2000" dirty="0" smtClean="0"/>
              <a:t>yksityiset ja vapaaehtoiset järjestöt, kansanterveysjärjestöt (esim. MLL, Suomen Mielenterveysseura)</a:t>
            </a:r>
          </a:p>
        </p:txBody>
      </p:sp>
    </p:spTree>
    <p:extLst>
      <p:ext uri="{BB962C8B-B14F-4D97-AF65-F5344CB8AC3E}">
        <p14:creationId xmlns:p14="http://schemas.microsoft.com/office/powerpoint/2010/main" val="40208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Alkoholin kulutus Suomessa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tilastoitu</a:t>
            </a:r>
            <a:r>
              <a:rPr lang="fi-FI" dirty="0" smtClean="0"/>
              <a:t> kulutus </a:t>
            </a:r>
            <a:r>
              <a:rPr lang="fi-FI" dirty="0"/>
              <a:t>noin 9 litraa puhdasta alkoholia vuodessa jokaista </a:t>
            </a:r>
            <a:r>
              <a:rPr lang="fi-FI" dirty="0" smtClean="0"/>
              <a:t>yli </a:t>
            </a:r>
            <a:r>
              <a:rPr lang="fi-FI" dirty="0"/>
              <a:t>15-vuotiasta asukasta </a:t>
            </a:r>
            <a:r>
              <a:rPr lang="fi-FI" dirty="0" smtClean="0"/>
              <a:t>kohden</a:t>
            </a:r>
            <a:r>
              <a:rPr lang="fi-FI" dirty="0"/>
              <a:t>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(esim. </a:t>
            </a:r>
            <a:r>
              <a:rPr lang="fi-FI" dirty="0"/>
              <a:t>noin </a:t>
            </a:r>
            <a:r>
              <a:rPr lang="fi-FI" dirty="0" smtClean="0"/>
              <a:t>25 </a:t>
            </a:r>
            <a:r>
              <a:rPr lang="fi-FI" dirty="0"/>
              <a:t>litraa </a:t>
            </a:r>
            <a:r>
              <a:rPr lang="fi-FI" dirty="0" smtClean="0"/>
              <a:t>väkevää viinaa)</a:t>
            </a:r>
          </a:p>
          <a:p>
            <a:r>
              <a:rPr lang="fi-FI" b="1" dirty="0" smtClean="0"/>
              <a:t>tilastoimaton</a:t>
            </a:r>
            <a:r>
              <a:rPr lang="fi-FI" dirty="0" smtClean="0"/>
              <a:t> kulutus </a:t>
            </a:r>
            <a:r>
              <a:rPr lang="fi-FI" dirty="0"/>
              <a:t>(</a:t>
            </a:r>
            <a:r>
              <a:rPr lang="fi-FI" dirty="0" smtClean="0"/>
              <a:t>esim. </a:t>
            </a:r>
            <a:r>
              <a:rPr lang="fi-FI" dirty="0"/>
              <a:t>matkustajien ulkomailta </a:t>
            </a:r>
            <a:r>
              <a:rPr lang="fi-FI" dirty="0" smtClean="0"/>
              <a:t>tuodut alkoholijuomat, kotivalmistus, salakuljetus)</a:t>
            </a:r>
            <a:br>
              <a:rPr lang="fi-FI" dirty="0" smtClean="0"/>
            </a:b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/>
              <a:t>kokonaiskulutus noin </a:t>
            </a:r>
            <a:r>
              <a:rPr lang="fi-FI" dirty="0"/>
              <a:t>11 </a:t>
            </a:r>
            <a:r>
              <a:rPr lang="fi-FI" dirty="0" smtClean="0"/>
              <a:t>litraa</a:t>
            </a:r>
          </a:p>
          <a:p>
            <a:endParaRPr lang="fi-FI" dirty="0" smtClean="0"/>
          </a:p>
          <a:p>
            <a:r>
              <a:rPr lang="fi-FI" dirty="0" smtClean="0"/>
              <a:t>erot </a:t>
            </a:r>
            <a:r>
              <a:rPr lang="fi-FI" dirty="0"/>
              <a:t>yksilöiden välillä suuria</a:t>
            </a:r>
          </a:p>
          <a:p>
            <a:pPr lvl="1"/>
            <a:r>
              <a:rPr lang="fi-FI" dirty="0"/>
              <a:t>noin 10 % suomalaisista täysin raittiita</a:t>
            </a:r>
          </a:p>
          <a:p>
            <a:pPr lvl="1"/>
            <a:r>
              <a:rPr lang="fi-FI" dirty="0"/>
              <a:t>miesten (20 % käyttää yli riskirajan) suurempaa kuin </a:t>
            </a:r>
            <a:br>
              <a:rPr lang="fi-FI" dirty="0"/>
            </a:br>
            <a:r>
              <a:rPr lang="fi-FI" dirty="0" smtClean="0"/>
              <a:t>naisten </a:t>
            </a:r>
            <a:r>
              <a:rPr lang="fi-FI" dirty="0"/>
              <a:t>(noin 15 % käyttää yli riskirajan)</a:t>
            </a:r>
          </a:p>
          <a:p>
            <a:pPr lvl="1"/>
            <a:r>
              <a:rPr lang="fi-FI" dirty="0"/>
              <a:t>alkoholisteja (</a:t>
            </a:r>
            <a:r>
              <a:rPr lang="fi-FI" dirty="0" smtClean="0"/>
              <a:t>alkoholista riippuvaisia) </a:t>
            </a:r>
            <a:r>
              <a:rPr lang="fi-FI" dirty="0"/>
              <a:t>miehistä 6 %, naisista 2 %</a:t>
            </a:r>
          </a:p>
          <a:p>
            <a:pPr marL="0" indent="0">
              <a:buNone/>
            </a:pPr>
            <a:endParaRPr lang="fi-FI" dirty="0" smtClean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104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Humala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myrkytystila, jossa keskushermoston toiminta </a:t>
            </a:r>
            <a:r>
              <a:rPr lang="fi-FI" dirty="0" smtClean="0"/>
              <a:t>häiriintyy </a:t>
            </a:r>
            <a:br>
              <a:rPr lang="fi-FI" dirty="0" smtClean="0"/>
            </a:br>
            <a:r>
              <a:rPr lang="fi-FI" dirty="0" smtClean="0"/>
              <a:t>(nousuhumala – laskuhumala)</a:t>
            </a:r>
          </a:p>
          <a:p>
            <a:r>
              <a:rPr lang="fi-FI" dirty="0" smtClean="0"/>
              <a:t>voimakkuus </a:t>
            </a:r>
            <a:r>
              <a:rPr lang="fi-FI" dirty="0"/>
              <a:t>riippuu veren </a:t>
            </a:r>
            <a:r>
              <a:rPr lang="fi-FI" dirty="0" smtClean="0"/>
              <a:t>alkoholipitoisuudesta (promillet)</a:t>
            </a:r>
          </a:p>
          <a:p>
            <a:pPr lvl="1"/>
            <a:r>
              <a:rPr lang="fi-FI" dirty="0" smtClean="0"/>
              <a:t>0,5 promillea </a:t>
            </a:r>
            <a:r>
              <a:rPr lang="fi-FI" dirty="0" smtClean="0">
                <a:sym typeface="Wingdings" panose="05000000000000000000" pitchFamily="2" charset="2"/>
              </a:rPr>
              <a:t> puheliaisuus, estojen väheneminen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1–2 promillea  aistit turtuvat, puheen katkonaisuus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3 promillea </a:t>
            </a:r>
            <a:r>
              <a:rPr lang="fi-FI" dirty="0" smtClean="0">
                <a:sym typeface="Wingdings" panose="05000000000000000000" pitchFamily="2" charset="2"/>
              </a:rPr>
              <a:t> liikkeiden </a:t>
            </a:r>
            <a:r>
              <a:rPr lang="fi-FI" dirty="0">
                <a:sym typeface="Wingdings" panose="05000000000000000000" pitchFamily="2" charset="2"/>
              </a:rPr>
              <a:t>koordinaatio heikkenee, </a:t>
            </a:r>
            <a:r>
              <a:rPr lang="fi-FI" dirty="0" smtClean="0">
                <a:sym typeface="Wingdings" panose="05000000000000000000" pitchFamily="2" charset="2"/>
              </a:rPr>
              <a:t>pahoinvointi voimistuu, sammuminen lähellä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a</a:t>
            </a:r>
            <a:r>
              <a:rPr lang="fi-FI" dirty="0" smtClean="0">
                <a:sym typeface="Wingdings" panose="05000000000000000000" pitchFamily="2" charset="2"/>
              </a:rPr>
              <a:t>ivojen ydinjatkeeseen edennyt vaikutus aiheuttaa hengenvaaran (</a:t>
            </a:r>
            <a:r>
              <a:rPr lang="fi-FI" b="1" dirty="0" smtClean="0">
                <a:sym typeface="Wingdings" panose="05000000000000000000" pitchFamily="2" charset="2"/>
              </a:rPr>
              <a:t>alkoholimyrkytys</a:t>
            </a:r>
            <a:r>
              <a:rPr lang="fi-FI" dirty="0" smtClean="0">
                <a:sym typeface="Wingdings" panose="05000000000000000000" pitchFamily="2" charset="2"/>
              </a:rPr>
              <a:t>)</a:t>
            </a:r>
            <a:endParaRPr lang="fi-FI" dirty="0"/>
          </a:p>
          <a:p>
            <a:r>
              <a:rPr lang="fi-FI" dirty="0" smtClean="0"/>
              <a:t>yksilölliset tekijät vaikuttavat</a:t>
            </a:r>
          </a:p>
          <a:p>
            <a:pPr lvl="1"/>
            <a:r>
              <a:rPr lang="fi-FI" dirty="0"/>
              <a:t>ihmisen </a:t>
            </a:r>
            <a:r>
              <a:rPr lang="fi-FI" dirty="0" smtClean="0"/>
              <a:t>koko</a:t>
            </a:r>
          </a:p>
          <a:p>
            <a:pPr lvl="1"/>
            <a:r>
              <a:rPr lang="fi-FI" dirty="0" smtClean="0"/>
              <a:t>sukupuoli </a:t>
            </a:r>
            <a:r>
              <a:rPr lang="fi-FI" dirty="0"/>
              <a:t>ja </a:t>
            </a:r>
            <a:r>
              <a:rPr lang="fi-FI" dirty="0" smtClean="0"/>
              <a:t>ikä (nuoret, ikääntyneet)</a:t>
            </a:r>
          </a:p>
          <a:p>
            <a:pPr lvl="1"/>
            <a:r>
              <a:rPr lang="fi-FI" dirty="0" smtClean="0"/>
              <a:t>juoman alkoholipitoisuus, määrä </a:t>
            </a:r>
            <a:r>
              <a:rPr lang="fi-FI" dirty="0"/>
              <a:t>ja </a:t>
            </a:r>
            <a:r>
              <a:rPr lang="fi-FI" dirty="0" smtClean="0"/>
              <a:t>juomisnopeus</a:t>
            </a:r>
          </a:p>
          <a:p>
            <a:pPr lvl="1"/>
            <a:r>
              <a:rPr lang="fi-FI" b="1" dirty="0" smtClean="0"/>
              <a:t>alkoholitoleranssi</a:t>
            </a:r>
            <a:r>
              <a:rPr lang="fi-FI" dirty="0" smtClean="0"/>
              <a:t> </a:t>
            </a:r>
            <a:r>
              <a:rPr lang="fi-FI" dirty="0"/>
              <a:t>eli alkoholin </a:t>
            </a:r>
            <a:r>
              <a:rPr lang="fi-FI" dirty="0" smtClean="0"/>
              <a:t>sietokyky </a:t>
            </a:r>
          </a:p>
          <a:p>
            <a:r>
              <a:rPr lang="fi-FI" dirty="0" smtClean="0"/>
              <a:t>suomalaisen </a:t>
            </a:r>
            <a:r>
              <a:rPr lang="fi-FI" dirty="0"/>
              <a:t>juomakulttuurin piirre </a:t>
            </a:r>
            <a:r>
              <a:rPr lang="fi-FI" b="1" dirty="0"/>
              <a:t>humalahakuisuus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54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Suomalainen alkoholipolitiikka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runsas </a:t>
            </a:r>
            <a:r>
              <a:rPr lang="fi-FI" dirty="0"/>
              <a:t>alkoholin kulutus aiheuttaa </a:t>
            </a:r>
            <a:r>
              <a:rPr lang="fi-FI" dirty="0" smtClean="0"/>
              <a:t>suuren taloudellisen taakan </a:t>
            </a:r>
            <a:r>
              <a:rPr lang="fi-FI" dirty="0"/>
              <a:t>yhteiskunnalle: </a:t>
            </a:r>
            <a:r>
              <a:rPr lang="fi-FI" dirty="0" smtClean="0"/>
              <a:t>vuosittaiset haittakustannukset jopa </a:t>
            </a:r>
            <a:r>
              <a:rPr lang="fi-FI" dirty="0"/>
              <a:t>1,3 miljardia </a:t>
            </a:r>
            <a:r>
              <a:rPr lang="fi-FI" dirty="0" smtClean="0"/>
              <a:t>euroa</a:t>
            </a:r>
          </a:p>
          <a:p>
            <a:pPr lvl="1"/>
            <a:r>
              <a:rPr lang="fi-FI" dirty="0"/>
              <a:t>suurin osa </a:t>
            </a:r>
            <a:r>
              <a:rPr lang="fi-FI" dirty="0" smtClean="0"/>
              <a:t>alkoholihaitoista </a:t>
            </a:r>
            <a:r>
              <a:rPr lang="fi-FI" dirty="0"/>
              <a:t>syntyy </a:t>
            </a:r>
            <a:r>
              <a:rPr lang="fi-FI" dirty="0" smtClean="0"/>
              <a:t>valtaväestön alkoholinkulutuksesta</a:t>
            </a:r>
          </a:p>
          <a:p>
            <a:r>
              <a:rPr lang="fi-FI" b="1" dirty="0"/>
              <a:t>a</a:t>
            </a:r>
            <a:r>
              <a:rPr lang="fi-FI" b="1" dirty="0" smtClean="0"/>
              <a:t>lkoholilaki</a:t>
            </a:r>
            <a:r>
              <a:rPr lang="fi-FI" dirty="0" smtClean="0"/>
              <a:t> vuodelta 1995 – täydennetty useasti</a:t>
            </a:r>
          </a:p>
          <a:p>
            <a:pPr lvl="1"/>
            <a:r>
              <a:rPr lang="fi-FI" dirty="0" smtClean="0"/>
              <a:t>valtion monopolijärjestelmä (Alko)</a:t>
            </a:r>
            <a:endParaRPr lang="fi-FI" dirty="0"/>
          </a:p>
          <a:p>
            <a:pPr lvl="1"/>
            <a:r>
              <a:rPr lang="fi-FI" dirty="0"/>
              <a:t>alkoholin saannin </a:t>
            </a:r>
            <a:r>
              <a:rPr lang="fi-FI" dirty="0" smtClean="0"/>
              <a:t>rajoittaminen </a:t>
            </a:r>
            <a:r>
              <a:rPr lang="fi-FI" dirty="0"/>
              <a:t>ja alkoholijuomien </a:t>
            </a:r>
            <a:r>
              <a:rPr lang="fi-FI" dirty="0" smtClean="0"/>
              <a:t>korkea verotus</a:t>
            </a:r>
          </a:p>
          <a:p>
            <a:pPr lvl="1"/>
            <a:r>
              <a:rPr lang="fi-FI" dirty="0"/>
              <a:t>myynnin ja anniskelun </a:t>
            </a:r>
            <a:r>
              <a:rPr lang="fi-FI" dirty="0" smtClean="0"/>
              <a:t>valvominen, ikärajat</a:t>
            </a:r>
            <a:endParaRPr lang="fi-FI" dirty="0"/>
          </a:p>
          <a:p>
            <a:pPr lvl="1"/>
            <a:r>
              <a:rPr lang="fi-FI" dirty="0" smtClean="0"/>
              <a:t>tiedon lisääminen </a:t>
            </a:r>
            <a:r>
              <a:rPr lang="fi-FI" dirty="0"/>
              <a:t>alkoholin </a:t>
            </a:r>
            <a:r>
              <a:rPr lang="fi-FI" dirty="0" smtClean="0"/>
              <a:t>vaaroista</a:t>
            </a:r>
          </a:p>
          <a:p>
            <a:pPr lvl="1"/>
            <a:r>
              <a:rPr lang="fi-FI" dirty="0" smtClean="0"/>
              <a:t>apua </a:t>
            </a:r>
            <a:r>
              <a:rPr lang="fi-FI" dirty="0"/>
              <a:t>ja tukea alkoholiongelmista eroon </a:t>
            </a:r>
            <a:r>
              <a:rPr lang="fi-FI" dirty="0" smtClean="0"/>
              <a:t>pääsemiseksi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454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Ehkäisevä päihdetyö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lakisääteistä </a:t>
            </a:r>
            <a:r>
              <a:rPr lang="fi-FI" dirty="0"/>
              <a:t>toimintaa, jonka </a:t>
            </a:r>
            <a:r>
              <a:rPr lang="fi-FI" dirty="0" smtClean="0"/>
              <a:t>tarkoituksena </a:t>
            </a:r>
            <a:r>
              <a:rPr lang="fi-FI" dirty="0"/>
              <a:t>on totuttaa kansalaiset terveisiin </a:t>
            </a:r>
            <a:r>
              <a:rPr lang="fi-FI" dirty="0" smtClean="0"/>
              <a:t>elämäntapoihin</a:t>
            </a:r>
          </a:p>
          <a:p>
            <a:r>
              <a:rPr lang="fi-FI" dirty="0"/>
              <a:t>t</a:t>
            </a:r>
            <a:r>
              <a:rPr lang="fi-FI" dirty="0" smtClean="0"/>
              <a:t>oimijoina kunnat ja kansanterveysjärjestöt (esim. </a:t>
            </a:r>
            <a:r>
              <a:rPr lang="fi-FI" b="1" dirty="0" smtClean="0"/>
              <a:t>EHYT ry</a:t>
            </a:r>
            <a:r>
              <a:rPr lang="fi-FI" dirty="0" smtClean="0"/>
              <a:t>)</a:t>
            </a:r>
          </a:p>
          <a:p>
            <a:r>
              <a:rPr lang="fi-FI" dirty="0" smtClean="0"/>
              <a:t>yhtenä tavoitteena, </a:t>
            </a:r>
            <a:r>
              <a:rPr lang="fi-FI" dirty="0"/>
              <a:t>että lapsilla ja </a:t>
            </a:r>
            <a:r>
              <a:rPr lang="fi-FI" dirty="0" smtClean="0"/>
              <a:t>nuorilla </a:t>
            </a:r>
            <a:r>
              <a:rPr lang="fi-FI" dirty="0"/>
              <a:t>oikeus turvalliseen ja päihteettömään </a:t>
            </a:r>
            <a:r>
              <a:rPr lang="fi-FI" dirty="0" smtClean="0"/>
              <a:t>kasvuympäristöön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74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Alkoholimainonta Suomessa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t</a:t>
            </a:r>
            <a:r>
              <a:rPr lang="fi-FI" dirty="0" smtClean="0"/>
              <a:t>utkitusti erityisesti </a:t>
            </a:r>
            <a:r>
              <a:rPr lang="fi-FI" dirty="0"/>
              <a:t>alkoholin </a:t>
            </a:r>
            <a:r>
              <a:rPr lang="fi-FI" dirty="0" smtClean="0"/>
              <a:t>mielikuvamainonta </a:t>
            </a:r>
            <a:r>
              <a:rPr lang="fi-FI" dirty="0"/>
              <a:t>lisää lasten ja nuorten kiinnostusta alkoholijuomia kohtaan ja niiden </a:t>
            </a:r>
            <a:r>
              <a:rPr lang="fi-FI" dirty="0" smtClean="0"/>
              <a:t>käyttöä</a:t>
            </a:r>
          </a:p>
          <a:p>
            <a:r>
              <a:rPr lang="fi-FI" dirty="0" smtClean="0"/>
              <a:t>väkevien </a:t>
            </a:r>
            <a:r>
              <a:rPr lang="fi-FI" dirty="0"/>
              <a:t>alkoholijuomien mainonta </a:t>
            </a:r>
            <a:r>
              <a:rPr lang="fi-FI" dirty="0" smtClean="0"/>
              <a:t>kiellettyä vuodesta 1977</a:t>
            </a:r>
          </a:p>
          <a:p>
            <a:r>
              <a:rPr lang="fi-FI" dirty="0"/>
              <a:t>m</a:t>
            </a:r>
            <a:r>
              <a:rPr lang="fi-FI" dirty="0" smtClean="0"/>
              <a:t>ietojen </a:t>
            </a:r>
            <a:r>
              <a:rPr lang="fi-FI" dirty="0"/>
              <a:t>alkoholijuomien </a:t>
            </a:r>
            <a:r>
              <a:rPr lang="fi-FI" dirty="0" smtClean="0"/>
              <a:t>osalta sallittu rajoitetusti vuodesta 1995</a:t>
            </a:r>
          </a:p>
          <a:p>
            <a:pPr lvl="1"/>
            <a:r>
              <a:rPr lang="fi-FI" dirty="0" smtClean="0"/>
              <a:t>ei saa </a:t>
            </a:r>
            <a:r>
              <a:rPr lang="fi-FI" dirty="0"/>
              <a:t>kohdistaa </a:t>
            </a:r>
            <a:r>
              <a:rPr lang="fi-FI" dirty="0" smtClean="0"/>
              <a:t>ala-ikäisiin</a:t>
            </a:r>
          </a:p>
          <a:p>
            <a:pPr lvl="1"/>
            <a:r>
              <a:rPr lang="fi-FI" dirty="0" smtClean="0"/>
              <a:t>ei </a:t>
            </a:r>
            <a:r>
              <a:rPr lang="fi-FI" dirty="0"/>
              <a:t>saa korostaa alkoholipitoisuutta myönteisenä </a:t>
            </a:r>
            <a:r>
              <a:rPr lang="fi-FI" dirty="0" smtClean="0"/>
              <a:t>asiana</a:t>
            </a:r>
          </a:p>
          <a:p>
            <a:pPr lvl="1"/>
            <a:r>
              <a:rPr lang="fi-FI" dirty="0"/>
              <a:t>e</a:t>
            </a:r>
            <a:r>
              <a:rPr lang="fi-FI" dirty="0" smtClean="0"/>
              <a:t>i saa </a:t>
            </a:r>
            <a:r>
              <a:rPr lang="fi-FI" dirty="0"/>
              <a:t>luoda kuvaa seksuaalisesta </a:t>
            </a:r>
            <a:r>
              <a:rPr lang="fi-FI" dirty="0" smtClean="0"/>
              <a:t>menestyksestä</a:t>
            </a:r>
          </a:p>
          <a:p>
            <a:r>
              <a:rPr lang="fi-FI" dirty="0" smtClean="0"/>
              <a:t>vuonna </a:t>
            </a:r>
            <a:r>
              <a:rPr lang="fi-FI" dirty="0"/>
              <a:t>2015 </a:t>
            </a:r>
            <a:r>
              <a:rPr lang="fi-FI" dirty="0" smtClean="0"/>
              <a:t>uudet säännösmuutokset</a:t>
            </a:r>
          </a:p>
          <a:p>
            <a:pPr lvl="1"/>
            <a:r>
              <a:rPr lang="fi-FI" dirty="0" smtClean="0"/>
              <a:t>tavoitteena </a:t>
            </a:r>
            <a:r>
              <a:rPr lang="fi-FI" dirty="0"/>
              <a:t>suojella lapsia ja nuoria alkoholin </a:t>
            </a:r>
            <a:r>
              <a:rPr lang="fi-FI" dirty="0" smtClean="0"/>
              <a:t>haittavaikutuksilta</a:t>
            </a:r>
          </a:p>
          <a:p>
            <a:pPr lvl="1"/>
            <a:r>
              <a:rPr lang="fi-FI" dirty="0" smtClean="0"/>
              <a:t>mietojen </a:t>
            </a:r>
            <a:r>
              <a:rPr lang="fi-FI" dirty="0"/>
              <a:t>alkoholijuomien </a:t>
            </a:r>
            <a:r>
              <a:rPr lang="fi-FI" dirty="0" smtClean="0"/>
              <a:t>mainostaminen </a:t>
            </a:r>
            <a:r>
              <a:rPr lang="fi-FI" dirty="0"/>
              <a:t>kielletty julkisilla </a:t>
            </a:r>
            <a:r>
              <a:rPr lang="fi-FI" dirty="0" smtClean="0"/>
              <a:t>paikoilla</a:t>
            </a:r>
          </a:p>
          <a:p>
            <a:pPr lvl="1"/>
            <a:r>
              <a:rPr lang="fi-FI" dirty="0"/>
              <a:t>t</a:t>
            </a:r>
            <a:r>
              <a:rPr lang="fi-FI" dirty="0" smtClean="0"/>
              <a:t>elevisiossa </a:t>
            </a:r>
            <a:r>
              <a:rPr lang="fi-FI" dirty="0"/>
              <a:t>ja radiossa </a:t>
            </a:r>
            <a:r>
              <a:rPr lang="fi-FI" dirty="0" smtClean="0"/>
              <a:t>mietojen </a:t>
            </a:r>
            <a:r>
              <a:rPr lang="fi-FI" dirty="0"/>
              <a:t>alkoholijuomien mainonta </a:t>
            </a:r>
            <a:r>
              <a:rPr lang="fi-FI" dirty="0" smtClean="0"/>
              <a:t>sallittua kello 22 jälkeen</a:t>
            </a:r>
          </a:p>
          <a:p>
            <a:pPr lvl="1"/>
            <a:r>
              <a:rPr lang="fi-FI" dirty="0" smtClean="0"/>
              <a:t>sosiaalisessa </a:t>
            </a:r>
            <a:r>
              <a:rPr lang="fi-FI" dirty="0"/>
              <a:t>mediassa </a:t>
            </a:r>
            <a:r>
              <a:rPr lang="fi-FI" dirty="0" smtClean="0"/>
              <a:t>alkoholimainonta kiellettyä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58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832485" y="3717032"/>
            <a:ext cx="7475220" cy="2926080"/>
          </a:xfrm>
        </p:spPr>
        <p:txBody>
          <a:bodyPr>
            <a:normAutofit/>
          </a:bodyPr>
          <a:lstStyle/>
          <a:p>
            <a:r>
              <a:rPr lang="fi-FI" sz="2000" dirty="0">
                <a:solidFill>
                  <a:srgbClr val="003366"/>
                </a:solidFill>
                <a:hlinkClick r:id="rId2"/>
              </a:rPr>
              <a:t>https://www.is.fi/politiikka/art-2000006290836.html</a:t>
            </a:r>
            <a:endParaRPr lang="en-US" sz="2000" dirty="0">
              <a:solidFill>
                <a:srgbClr val="003366"/>
              </a:solidFill>
            </a:endParaRPr>
          </a:p>
        </p:txBody>
      </p:sp>
      <p:sp>
        <p:nvSpPr>
          <p:cNvPr id="7" name="Alaotsikk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 rotWithShape="1">
          <a:blip r:embed="rId3"/>
          <a:srcRect l="10625" t="29001" r="46850" b="6600"/>
          <a:stretch/>
        </p:blipFill>
        <p:spPr>
          <a:xfrm>
            <a:off x="1079385" y="188640"/>
            <a:ext cx="6981420" cy="594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7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smtClean="0"/>
              <a:t>Terve 1: Terveyden perusteet</a:t>
            </a:r>
            <a:endParaRPr lang="fi-FI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 dirty="0" smtClean="0"/>
              <a:t>Luku 11: Huumeet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56200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Huumeet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fi-FI" sz="2900" b="1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huumausainelaki</a:t>
            </a:r>
            <a:r>
              <a:rPr lang="fi-FI" sz="29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 määrittelee huumeiksi luokitellut aineet</a:t>
            </a:r>
            <a:endParaRPr lang="fi-FI" sz="29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fi-FI" sz="29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päihtymystarkoituksessa käytettäviä laittomia aineita, jotka vaarantavat ihmisen fyysisen, psyykkisen ja sosiaalisen terveyden</a:t>
            </a:r>
            <a:endParaRPr lang="fi-FI" sz="29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fi-FI" sz="29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psykoaktiiviset aineet </a:t>
            </a:r>
            <a:r>
              <a:rPr lang="fi-FI" sz="29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ea typeface="Arial"/>
                <a:sym typeface="Wingdings" panose="05000000000000000000" pitchFamily="2" charset="2"/>
              </a:rPr>
              <a:t></a:t>
            </a:r>
            <a:r>
              <a:rPr lang="fi-FI" sz="29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 </a:t>
            </a:r>
            <a:r>
              <a:rPr lang="fi-FI" sz="29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keskushermoston toiminta</a:t>
            </a:r>
            <a:endParaRPr lang="fi-FI" sz="29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3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kiihottavat</a:t>
            </a:r>
            <a:endParaRPr lang="fi-FI" sz="23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3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lamaannuttavat</a:t>
            </a:r>
            <a:endParaRPr lang="fi-FI" sz="23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3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aiheuttavat hallusinaatioita eli </a:t>
            </a:r>
            <a:r>
              <a:rPr lang="fi-FI" sz="23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aistiharhoja</a:t>
            </a:r>
            <a:endParaRPr lang="fi-FI" sz="23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  <a:p>
            <a:r>
              <a:rPr lang="fi-FI" sz="29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Suomen </a:t>
            </a:r>
            <a:r>
              <a:rPr lang="fi-FI" sz="29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huumausainelaki kieltää koko huumausaineisiin liittyvän tuotanto- ja </a:t>
            </a:r>
            <a:r>
              <a:rPr lang="fi-FI" sz="29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käyttöketjun (</a:t>
            </a:r>
            <a:r>
              <a:rPr lang="fi-FI" sz="2900" b="1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huumetestit</a:t>
            </a:r>
            <a:r>
              <a:rPr lang="fi-FI" sz="29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)</a:t>
            </a:r>
            <a:r>
              <a:rPr lang="fi-FI" sz="2900" b="1" dirty="0">
                <a:solidFill>
                  <a:schemeClr val="tx1"/>
                </a:solidFill>
              </a:rPr>
              <a:t> </a:t>
            </a:r>
            <a:endParaRPr lang="fi-FI" sz="2900" b="1" dirty="0" smtClean="0">
              <a:solidFill>
                <a:schemeClr val="tx1"/>
              </a:solidFill>
            </a:endParaRPr>
          </a:p>
          <a:p>
            <a:r>
              <a:rPr lang="fi-FI" sz="29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kansainvälinen huumausainelainsäädäntö ei kaikilta osin </a:t>
            </a:r>
            <a:r>
              <a:rPr lang="fi-FI" sz="29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yhteneväinen</a:t>
            </a:r>
            <a:endParaRPr lang="fi-FI" sz="2900" b="1" dirty="0" smtClean="0">
              <a:solidFill>
                <a:schemeClr val="tx1"/>
              </a:solidFill>
            </a:endParaRPr>
          </a:p>
          <a:p>
            <a:r>
              <a:rPr lang="fi-FI" sz="2900" b="1" dirty="0" smtClean="0">
                <a:solidFill>
                  <a:schemeClr val="tx1"/>
                </a:solidFill>
              </a:rPr>
              <a:t>sekakäyttö</a:t>
            </a:r>
            <a:r>
              <a:rPr lang="fi-FI" sz="2900" dirty="0" smtClean="0">
                <a:solidFill>
                  <a:schemeClr val="tx1"/>
                </a:solidFill>
              </a:rPr>
              <a:t> </a:t>
            </a:r>
            <a:r>
              <a:rPr lang="fi-FI" sz="2900" dirty="0">
                <a:solidFill>
                  <a:schemeClr val="tx1"/>
                </a:solidFill>
              </a:rPr>
              <a:t>tarkoittaa eri päihdyttävien aineiden samanaikaista tai vuoroittaista </a:t>
            </a:r>
            <a:r>
              <a:rPr lang="fi-FI" sz="2900" dirty="0" smtClean="0">
                <a:solidFill>
                  <a:schemeClr val="tx1"/>
                </a:solidFill>
              </a:rPr>
              <a:t>käyttöä (esim. huumeita </a:t>
            </a:r>
            <a:r>
              <a:rPr lang="fi-FI" sz="2900" dirty="0">
                <a:solidFill>
                  <a:schemeClr val="tx1"/>
                </a:solidFill>
              </a:rPr>
              <a:t>käytetään yhdessä alkoholin tai lääkkeiden </a:t>
            </a:r>
            <a:r>
              <a:rPr lang="fi-FI" sz="2900" dirty="0" smtClean="0">
                <a:solidFill>
                  <a:schemeClr val="tx1"/>
                </a:solidFill>
              </a:rPr>
              <a:t>kanssa)</a:t>
            </a:r>
            <a:endParaRPr lang="fi-FI" sz="2900" dirty="0">
              <a:solidFill>
                <a:schemeClr val="tx1"/>
              </a:solidFill>
            </a:endParaRPr>
          </a:p>
          <a:p>
            <a:r>
              <a:rPr lang="fi-FI" sz="2900" dirty="0">
                <a:solidFill>
                  <a:schemeClr val="tx1"/>
                </a:solidFill>
              </a:rPr>
              <a:t>myös </a:t>
            </a:r>
            <a:r>
              <a:rPr lang="fi-FI" sz="2900" dirty="0" smtClean="0">
                <a:solidFill>
                  <a:schemeClr val="tx1"/>
                </a:solidFill>
              </a:rPr>
              <a:t>keskushermostoon vaikuttavia </a:t>
            </a:r>
            <a:r>
              <a:rPr lang="fi-FI" sz="2900" dirty="0">
                <a:solidFill>
                  <a:schemeClr val="tx1"/>
                </a:solidFill>
              </a:rPr>
              <a:t>lääkkeitä väärinkäytetään </a:t>
            </a:r>
            <a:r>
              <a:rPr lang="fi-FI" sz="2900" dirty="0" smtClean="0">
                <a:solidFill>
                  <a:schemeClr val="tx1"/>
                </a:solidFill>
              </a:rPr>
              <a:t>huumaustarkoituksessa</a:t>
            </a:r>
            <a:endParaRPr lang="fi-FI" sz="2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9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Huumeiden luokittelu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 voidaan luokitella </a:t>
            </a:r>
            <a:r>
              <a:rPr lang="fi-FI" dirty="0" smtClean="0"/>
              <a:t>esim. alkuperän</a:t>
            </a:r>
            <a:r>
              <a:rPr lang="fi-FI" dirty="0"/>
              <a:t>, </a:t>
            </a:r>
            <a:r>
              <a:rPr lang="fi-FI" dirty="0" smtClean="0"/>
              <a:t>tuotantotavan</a:t>
            </a:r>
            <a:r>
              <a:rPr lang="fi-FI" dirty="0"/>
              <a:t>, käyttötavan, vaikutusten tai terveyshaittojen </a:t>
            </a:r>
            <a:r>
              <a:rPr lang="fi-FI" dirty="0" smtClean="0"/>
              <a:t>perusteella </a:t>
            </a:r>
          </a:p>
          <a:p>
            <a:pPr lvl="1"/>
            <a:r>
              <a:rPr lang="fi-FI" b="1" dirty="0"/>
              <a:t>kasviperäiset</a:t>
            </a:r>
            <a:r>
              <a:rPr lang="fi-FI" dirty="0"/>
              <a:t>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(esim. </a:t>
            </a:r>
            <a:r>
              <a:rPr lang="fi-FI" dirty="0"/>
              <a:t>kannabis, </a:t>
            </a:r>
            <a:r>
              <a:rPr lang="fi-FI" dirty="0" err="1"/>
              <a:t>khat</a:t>
            </a:r>
            <a:r>
              <a:rPr lang="fi-FI" dirty="0"/>
              <a:t>, </a:t>
            </a:r>
            <a:r>
              <a:rPr lang="fi-FI" dirty="0" smtClean="0"/>
              <a:t>kokaiini, heroiini, sienet) </a:t>
            </a:r>
          </a:p>
          <a:p>
            <a:pPr lvl="1"/>
            <a:r>
              <a:rPr lang="fi-FI" b="1" dirty="0"/>
              <a:t>s</a:t>
            </a:r>
            <a:r>
              <a:rPr lang="fi-FI" b="1" dirty="0" smtClean="0"/>
              <a:t>ynteettiset</a:t>
            </a:r>
            <a:r>
              <a:rPr lang="fi-FI" dirty="0" smtClean="0"/>
              <a:t> (esim</a:t>
            </a:r>
            <a:r>
              <a:rPr lang="fi-FI" dirty="0"/>
              <a:t>. amfetamiini, </a:t>
            </a:r>
            <a:r>
              <a:rPr lang="fi-FI" dirty="0" smtClean="0"/>
              <a:t>ekstaasi, LSD, huumaaviin </a:t>
            </a:r>
            <a:r>
              <a:rPr lang="fi-FI" dirty="0"/>
              <a:t>tarkoituksiin käytettävät </a:t>
            </a:r>
            <a:r>
              <a:rPr lang="fi-FI" dirty="0" smtClean="0"/>
              <a:t>lääkkeet)</a:t>
            </a:r>
          </a:p>
          <a:p>
            <a:pPr lvl="2"/>
            <a:r>
              <a:rPr lang="fi-FI" dirty="0" smtClean="0"/>
              <a:t>myös </a:t>
            </a:r>
            <a:r>
              <a:rPr lang="fi-FI" b="1" dirty="0" smtClean="0"/>
              <a:t>muuntohuumeet </a:t>
            </a:r>
            <a:r>
              <a:rPr lang="fi-FI" dirty="0" smtClean="0"/>
              <a:t>(esim. gamma ja lakka)</a:t>
            </a:r>
            <a:br>
              <a:rPr lang="fi-FI" dirty="0" smtClean="0"/>
            </a:br>
            <a:r>
              <a:rPr lang="fi-FI" b="1" dirty="0" smtClean="0">
                <a:sym typeface="Wingdings" panose="05000000000000000000" pitchFamily="2" charset="2"/>
              </a:rPr>
              <a:t> yliannostusvaara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40642644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</a:t>
            </a:r>
            <a:r>
              <a:rPr lang="fi-FI" b="1" dirty="0" smtClean="0"/>
              <a:t>annabis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maailman käytetyin huume</a:t>
            </a:r>
          </a:p>
          <a:p>
            <a:r>
              <a:rPr lang="fi-FI" dirty="0" smtClean="0"/>
              <a:t>yleisnimitys huumaavasta hamppukasvista saataville tuotteille (</a:t>
            </a:r>
            <a:r>
              <a:rPr lang="fi-FI" b="1" dirty="0" smtClean="0"/>
              <a:t>marihuana, hasis</a:t>
            </a:r>
            <a:r>
              <a:rPr lang="fi-FI" dirty="0" smtClean="0"/>
              <a:t>)</a:t>
            </a:r>
          </a:p>
          <a:p>
            <a:pPr lvl="1"/>
            <a:r>
              <a:rPr lang="fi-FI" dirty="0" smtClean="0"/>
              <a:t>yleisimmin sätkissä tai piipuissa polttamalla</a:t>
            </a:r>
          </a:p>
          <a:p>
            <a:pPr lvl="1"/>
            <a:r>
              <a:rPr lang="fi-FI" dirty="0" smtClean="0"/>
              <a:t>myös ruokaan tai juomaan sekoitettuna</a:t>
            </a:r>
          </a:p>
          <a:p>
            <a:r>
              <a:rPr lang="fi-FI" dirty="0" err="1" smtClean="0"/>
              <a:t>kannabinolit</a:t>
            </a:r>
            <a:endParaRPr lang="fi-FI" dirty="0" smtClean="0"/>
          </a:p>
          <a:p>
            <a:pPr lvl="1"/>
            <a:r>
              <a:rPr lang="fi-FI" dirty="0" smtClean="0"/>
              <a:t>imeytyvät nopeasti verenkierrosta keskushermostoon</a:t>
            </a:r>
          </a:p>
          <a:p>
            <a:pPr lvl="1"/>
            <a:r>
              <a:rPr lang="fi-FI" dirty="0" smtClean="0"/>
              <a:t>vaikutus kestää muutaman tunnin</a:t>
            </a:r>
          </a:p>
          <a:p>
            <a:pPr lvl="1"/>
            <a:r>
              <a:rPr lang="fi-FI" dirty="0" smtClean="0"/>
              <a:t>luovat mielihyvän tunnetta</a:t>
            </a:r>
          </a:p>
          <a:p>
            <a:pPr lvl="1"/>
            <a:r>
              <a:rPr lang="fi-FI" dirty="0" smtClean="0"/>
              <a:t>aluksi puheliaisuutta ja ulospäin suuntautumista </a:t>
            </a:r>
            <a:r>
              <a:rPr lang="fi-FI" dirty="0" smtClean="0">
                <a:sym typeface="Wingdings" panose="05000000000000000000" pitchFamily="2" charset="2"/>
              </a:rPr>
              <a:t></a:t>
            </a:r>
            <a:r>
              <a:rPr lang="fi-FI" dirty="0" smtClean="0"/>
              <a:t> vähitellen reaktiokyky ja </a:t>
            </a:r>
            <a:r>
              <a:rPr lang="fi-FI" dirty="0"/>
              <a:t>koordinaatiokyky </a:t>
            </a:r>
            <a:r>
              <a:rPr lang="fi-FI" dirty="0" smtClean="0"/>
              <a:t>heikkenevät</a:t>
            </a:r>
          </a:p>
          <a:p>
            <a:pPr lvl="1"/>
            <a:r>
              <a:rPr lang="fi-FI" dirty="0"/>
              <a:t>h</a:t>
            </a:r>
            <a:r>
              <a:rPr lang="fi-FI" dirty="0" smtClean="0"/>
              <a:t>uimaus, silmien punoitus, sydäninfarktin riski</a:t>
            </a:r>
            <a:endParaRPr lang="fi-FI" dirty="0"/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56779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Terveyden edistäminen Suomessa (2/3)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Terveyden edistäminen eli </a:t>
            </a:r>
            <a:r>
              <a:rPr lang="fi-FI" b="1" dirty="0" smtClean="0"/>
              <a:t>promootio</a:t>
            </a:r>
          </a:p>
          <a:p>
            <a:r>
              <a:rPr lang="fi-FI" dirty="0" smtClean="0"/>
              <a:t>Sairauksien, vammojen ja terveyteen liittyvien ongelmien ehkäisy eli </a:t>
            </a:r>
            <a:r>
              <a:rPr lang="fi-FI" b="1" dirty="0" smtClean="0"/>
              <a:t>preventio</a:t>
            </a:r>
            <a:r>
              <a:rPr lang="fi-FI" dirty="0" smtClean="0"/>
              <a:t> (kuuluu osaksi promootiota)</a:t>
            </a:r>
          </a:p>
          <a:p>
            <a:pPr lvl="1"/>
            <a:r>
              <a:rPr lang="fi-FI" dirty="0"/>
              <a:t>p</a:t>
            </a:r>
            <a:r>
              <a:rPr lang="fi-FI" dirty="0" smtClean="0"/>
              <a:t>rimaaripreventio</a:t>
            </a:r>
          </a:p>
          <a:p>
            <a:pPr lvl="1"/>
            <a:r>
              <a:rPr lang="fi-FI" dirty="0"/>
              <a:t>s</a:t>
            </a:r>
            <a:r>
              <a:rPr lang="fi-FI" dirty="0" smtClean="0"/>
              <a:t>ekundaaripreventio</a:t>
            </a:r>
          </a:p>
          <a:p>
            <a:pPr lvl="1"/>
            <a:r>
              <a:rPr lang="fi-FI" dirty="0" smtClean="0"/>
              <a:t>tertiääripreventio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917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Kannabiksen käytön vaikutuksia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säännöllinen </a:t>
            </a:r>
            <a:r>
              <a:rPr lang="fi-FI" dirty="0"/>
              <a:t>käyttö </a:t>
            </a:r>
            <a:r>
              <a:rPr lang="fi-FI" dirty="0" smtClean="0">
                <a:sym typeface="Wingdings" panose="05000000000000000000" pitchFamily="2" charset="2"/>
              </a:rPr>
              <a:t></a:t>
            </a:r>
            <a:r>
              <a:rPr lang="fi-FI" dirty="0" smtClean="0"/>
              <a:t> </a:t>
            </a:r>
            <a:r>
              <a:rPr lang="fi-FI" b="1" dirty="0"/>
              <a:t>toleranssin</a:t>
            </a:r>
            <a:r>
              <a:rPr lang="fi-FI" dirty="0"/>
              <a:t> </a:t>
            </a:r>
            <a:r>
              <a:rPr lang="fi-FI" dirty="0" smtClean="0"/>
              <a:t>kasvu</a:t>
            </a:r>
          </a:p>
          <a:p>
            <a:r>
              <a:rPr lang="fi-FI" dirty="0"/>
              <a:t>k</a:t>
            </a:r>
            <a:r>
              <a:rPr lang="fi-FI" dirty="0" smtClean="0"/>
              <a:t>äyttäjän tunnistaa imelästä tuoksusta</a:t>
            </a:r>
          </a:p>
          <a:p>
            <a:r>
              <a:rPr lang="fi-FI" dirty="0" smtClean="0"/>
              <a:t>aiheuttaa </a:t>
            </a:r>
            <a:r>
              <a:rPr lang="fi-FI" dirty="0"/>
              <a:t>voimakasta psyykkistä </a:t>
            </a:r>
            <a:r>
              <a:rPr lang="fi-FI" dirty="0" smtClean="0"/>
              <a:t>riippuvuutta</a:t>
            </a:r>
          </a:p>
          <a:p>
            <a:r>
              <a:rPr lang="fi-FI" dirty="0" smtClean="0"/>
              <a:t>psykologisia muutoksia</a:t>
            </a:r>
          </a:p>
          <a:p>
            <a:pPr lvl="1"/>
            <a:r>
              <a:rPr lang="fi-FI" dirty="0" smtClean="0"/>
              <a:t>pitkäkestoista väsymystä, velttoutta, masentuneisuutta</a:t>
            </a:r>
          </a:p>
          <a:p>
            <a:pPr lvl="1"/>
            <a:r>
              <a:rPr lang="fi-FI" dirty="0" smtClean="0"/>
              <a:t>lisää </a:t>
            </a:r>
            <a:r>
              <a:rPr lang="fi-FI" dirty="0"/>
              <a:t>riskiä sairastua </a:t>
            </a:r>
            <a:r>
              <a:rPr lang="fi-FI" dirty="0" smtClean="0"/>
              <a:t>psykoosiin</a:t>
            </a:r>
            <a:r>
              <a:rPr lang="fi-FI" dirty="0"/>
              <a:t>, skitsofreniaan ja </a:t>
            </a:r>
            <a:r>
              <a:rPr lang="fi-FI" dirty="0" smtClean="0"/>
              <a:t>depressioon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517837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Kokeilu, </a:t>
            </a:r>
            <a:r>
              <a:rPr lang="fi-FI" b="1" dirty="0" smtClean="0">
                <a:sym typeface="Wingdings" panose="05000000000000000000" pitchFamily="2" charset="2"/>
              </a:rPr>
              <a:t>ongelmakäyttö ja riippuvuus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maailman väestöstä </a:t>
            </a:r>
            <a:r>
              <a:rPr lang="fi-FI" dirty="0"/>
              <a:t>noin 5–7 </a:t>
            </a:r>
            <a:r>
              <a:rPr lang="fi-FI" dirty="0" smtClean="0"/>
              <a:t>% </a:t>
            </a:r>
            <a:r>
              <a:rPr lang="fi-FI" dirty="0"/>
              <a:t>käyttänyt huumeita ainakin yhden </a:t>
            </a:r>
            <a:r>
              <a:rPr lang="fi-FI" dirty="0" smtClean="0"/>
              <a:t>kerran </a:t>
            </a:r>
            <a:r>
              <a:rPr lang="fi-FI" dirty="0"/>
              <a:t>edellisen vuoden </a:t>
            </a:r>
            <a:r>
              <a:rPr lang="fi-FI" dirty="0" smtClean="0"/>
              <a:t>aikana </a:t>
            </a:r>
            <a:br>
              <a:rPr lang="fi-FI" dirty="0" smtClean="0"/>
            </a:br>
            <a:r>
              <a:rPr lang="fi-FI" dirty="0" smtClean="0"/>
              <a:t>(ongelmakäyttäjiä heistä </a:t>
            </a:r>
            <a:r>
              <a:rPr lang="fi-FI" dirty="0"/>
              <a:t>noin </a:t>
            </a:r>
            <a:r>
              <a:rPr lang="fi-FI" dirty="0" smtClean="0"/>
              <a:t>10 %)</a:t>
            </a:r>
          </a:p>
          <a:p>
            <a:r>
              <a:rPr lang="fi-FI" dirty="0" smtClean="0"/>
              <a:t>tyypillisimpiä kokeilijoita </a:t>
            </a:r>
            <a:r>
              <a:rPr lang="fi-FI" dirty="0"/>
              <a:t>nuoret </a:t>
            </a:r>
            <a:r>
              <a:rPr lang="fi-FI" dirty="0" smtClean="0"/>
              <a:t>aikuiset</a:t>
            </a:r>
          </a:p>
          <a:p>
            <a:r>
              <a:rPr lang="fi-FI" dirty="0" smtClean="0"/>
              <a:t>huumekokeilut tasaisesti lisääntyneet viime vuosina</a:t>
            </a:r>
          </a:p>
          <a:p>
            <a:pPr lvl="1"/>
            <a:r>
              <a:rPr lang="fi-FI" dirty="0" smtClean="0"/>
              <a:t>altistavia </a:t>
            </a:r>
            <a:r>
              <a:rPr lang="fi-FI" dirty="0"/>
              <a:t>tekijöitä </a:t>
            </a:r>
            <a:r>
              <a:rPr lang="fi-FI" dirty="0" smtClean="0"/>
              <a:t>esim. </a:t>
            </a:r>
            <a:r>
              <a:rPr lang="fi-FI" dirty="0"/>
              <a:t>huonot sosiaaliset olot, lapsuuden </a:t>
            </a:r>
            <a:r>
              <a:rPr lang="fi-FI" dirty="0" smtClean="0"/>
              <a:t>turvattomuus, muiden </a:t>
            </a:r>
            <a:r>
              <a:rPr lang="fi-FI" dirty="0"/>
              <a:t>päihteiden varhainen </a:t>
            </a:r>
            <a:r>
              <a:rPr lang="fi-FI" dirty="0" smtClean="0"/>
              <a:t>käyttö</a:t>
            </a:r>
          </a:p>
          <a:p>
            <a:pPr lvl="1"/>
            <a:r>
              <a:rPr lang="fi-FI" dirty="0"/>
              <a:t>k</a:t>
            </a:r>
            <a:r>
              <a:rPr lang="fi-FI" dirty="0" smtClean="0"/>
              <a:t>annabiksen kokeilijoita kaikissa yhteiskuntaluokissa</a:t>
            </a:r>
          </a:p>
          <a:p>
            <a:r>
              <a:rPr lang="fi-FI" dirty="0" smtClean="0"/>
              <a:t>Suomessa</a:t>
            </a:r>
          </a:p>
          <a:p>
            <a:pPr lvl="1"/>
            <a:r>
              <a:rPr lang="fi-FI" dirty="0" smtClean="0"/>
              <a:t>15–64-vuotiaista ongelmakäyttäjiä </a:t>
            </a:r>
            <a:r>
              <a:rPr lang="fi-FI" dirty="0"/>
              <a:t>0,5–1,0 </a:t>
            </a:r>
            <a:r>
              <a:rPr lang="fi-FI" dirty="0" smtClean="0"/>
              <a:t>%</a:t>
            </a:r>
          </a:p>
          <a:p>
            <a:pPr lvl="1"/>
            <a:r>
              <a:rPr lang="fi-FI" dirty="0"/>
              <a:t>k</a:t>
            </a:r>
            <a:r>
              <a:rPr lang="fi-FI" dirty="0" smtClean="0"/>
              <a:t>äytetään kaikkialla Suomessa</a:t>
            </a:r>
            <a:r>
              <a:rPr lang="fi-FI" dirty="0"/>
              <a:t>, </a:t>
            </a:r>
            <a:r>
              <a:rPr lang="fi-FI" dirty="0" smtClean="0"/>
              <a:t>pääkaupunkiseutu </a:t>
            </a:r>
            <a:r>
              <a:rPr lang="fi-FI" dirty="0"/>
              <a:t>ja suurimmat kaupungit hieman </a:t>
            </a:r>
            <a:r>
              <a:rPr lang="fi-FI" dirty="0" smtClean="0"/>
              <a:t>korostuvat</a:t>
            </a:r>
          </a:p>
          <a:p>
            <a:r>
              <a:rPr lang="fi-FI" dirty="0"/>
              <a:t>h</a:t>
            </a:r>
            <a:r>
              <a:rPr lang="fi-FI" dirty="0" smtClean="0"/>
              <a:t>uumeriippuvainen = </a:t>
            </a:r>
            <a:r>
              <a:rPr lang="fi-FI" b="1" dirty="0" smtClean="0"/>
              <a:t>narkomaani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114462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Huumeiden käytön seuraukset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y</a:t>
            </a:r>
            <a:r>
              <a:rPr lang="fi-FI" dirty="0" smtClean="0"/>
              <a:t>ksilöllisiä, riippuvat huumausaineesta ja sen käyttötavasta</a:t>
            </a:r>
          </a:p>
          <a:p>
            <a:r>
              <a:rPr lang="fi-FI" b="1" dirty="0"/>
              <a:t>v</a:t>
            </a:r>
            <a:r>
              <a:rPr lang="fi-FI" b="1" dirty="0" smtClean="0"/>
              <a:t>älittömät haitat</a:t>
            </a:r>
          </a:p>
          <a:p>
            <a:pPr lvl="1"/>
            <a:r>
              <a:rPr lang="fi-FI" dirty="0" smtClean="0"/>
              <a:t>pahoinvointi</a:t>
            </a:r>
            <a:r>
              <a:rPr lang="fi-FI" dirty="0"/>
              <a:t>, aistiharhat, </a:t>
            </a:r>
            <a:r>
              <a:rPr lang="fi-FI" dirty="0" smtClean="0"/>
              <a:t>sekavuus (</a:t>
            </a:r>
            <a:r>
              <a:rPr lang="fi-FI" dirty="0" smtClean="0">
                <a:sym typeface="Wingdings" panose="05000000000000000000" pitchFamily="2" charset="2"/>
              </a:rPr>
              <a:t> tapaturmat ja onnettomuudet)</a:t>
            </a:r>
            <a:r>
              <a:rPr lang="fi-FI" dirty="0" smtClean="0"/>
              <a:t>, paniikkitilat, masentunut mieliala</a:t>
            </a:r>
          </a:p>
          <a:p>
            <a:pPr lvl="1"/>
            <a:r>
              <a:rPr lang="fi-FI" dirty="0"/>
              <a:t>s</a:t>
            </a:r>
            <a:r>
              <a:rPr lang="fi-FI" dirty="0" smtClean="0"/>
              <a:t>uonensisäiset huumeet </a:t>
            </a:r>
            <a:r>
              <a:rPr lang="fi-FI" dirty="0" smtClean="0">
                <a:sym typeface="Wingdings" panose="05000000000000000000" pitchFamily="2" charset="2"/>
              </a:rPr>
              <a:t> tartuntatautiriski (</a:t>
            </a:r>
            <a:r>
              <a:rPr lang="fi-FI" b="1" dirty="0" smtClean="0">
                <a:sym typeface="Wingdings" panose="05000000000000000000" pitchFamily="2" charset="2"/>
              </a:rPr>
              <a:t>terveysneuvontapisteet</a:t>
            </a:r>
            <a:r>
              <a:rPr lang="fi-FI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fi-FI" b="1" dirty="0" smtClean="0">
                <a:sym typeface="Wingdings" panose="05000000000000000000" pitchFamily="2" charset="2"/>
              </a:rPr>
              <a:t>huumerattijuoppous</a:t>
            </a:r>
            <a:endParaRPr lang="fi-FI" b="1" dirty="0" smtClean="0"/>
          </a:p>
          <a:p>
            <a:r>
              <a:rPr lang="fi-FI" b="1" dirty="0"/>
              <a:t>p</a:t>
            </a:r>
            <a:r>
              <a:rPr lang="fi-FI" b="1" dirty="0" smtClean="0"/>
              <a:t>itkäaikaisen käytön haitat</a:t>
            </a:r>
          </a:p>
          <a:p>
            <a:pPr lvl="1"/>
            <a:r>
              <a:rPr lang="fi-FI" dirty="0"/>
              <a:t>e</a:t>
            </a:r>
            <a:r>
              <a:rPr lang="fi-FI" dirty="0" smtClean="0"/>
              <a:t>sim. sydän- </a:t>
            </a:r>
            <a:r>
              <a:rPr lang="fi-FI" dirty="0"/>
              <a:t>ja verenkiertoelimistön </a:t>
            </a:r>
            <a:r>
              <a:rPr lang="fi-FI" dirty="0" smtClean="0"/>
              <a:t>toiminnan </a:t>
            </a:r>
            <a:r>
              <a:rPr lang="fi-FI" dirty="0"/>
              <a:t>häiriöt, ruokahaluttomuus, fyysinen ja psyykkinen </a:t>
            </a:r>
            <a:r>
              <a:rPr lang="fi-FI" dirty="0" smtClean="0"/>
              <a:t>riippuvuus</a:t>
            </a:r>
            <a:r>
              <a:rPr lang="fi-FI" dirty="0"/>
              <a:t>, tajunnan tason laskun aiheuttamat mielenterveyden häiriöt, </a:t>
            </a:r>
            <a:r>
              <a:rPr lang="fi-FI" dirty="0" smtClean="0"/>
              <a:t>kooma, myrkytys- </a:t>
            </a:r>
            <a:r>
              <a:rPr lang="fi-FI" dirty="0"/>
              <a:t>ja </a:t>
            </a:r>
            <a:r>
              <a:rPr lang="fi-FI" dirty="0" smtClean="0"/>
              <a:t>äkkikuolemat</a:t>
            </a:r>
          </a:p>
          <a:p>
            <a:pPr lvl="1"/>
            <a:r>
              <a:rPr lang="fi-FI" b="1" dirty="0" smtClean="0"/>
              <a:t>syrjäytymiskierre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09994897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Huumeongelman hoito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k</a:t>
            </a:r>
            <a:r>
              <a:rPr lang="fi-FI" dirty="0" smtClean="0"/>
              <a:t>äytön rangaistavuus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/>
              <a:t>huumeiden </a:t>
            </a:r>
            <a:r>
              <a:rPr lang="fi-FI" dirty="0"/>
              <a:t>käyttäjät </a:t>
            </a:r>
            <a:r>
              <a:rPr lang="fi-FI" dirty="0" smtClean="0"/>
              <a:t>välttelevät </a:t>
            </a:r>
            <a:r>
              <a:rPr lang="fi-FI" dirty="0"/>
              <a:t>viranomaisia viimeiseen saakka, </a:t>
            </a:r>
            <a:r>
              <a:rPr lang="fi-FI" dirty="0" smtClean="0"/>
              <a:t>vaikka haluaisivatkin apua</a:t>
            </a:r>
          </a:p>
          <a:p>
            <a:r>
              <a:rPr lang="fi-FI" dirty="0"/>
              <a:t>Suomessa </a:t>
            </a:r>
            <a:r>
              <a:rPr lang="fi-FI" b="1" dirty="0"/>
              <a:t>päihdehuoltolaki</a:t>
            </a:r>
            <a:r>
              <a:rPr lang="fi-FI" dirty="0"/>
              <a:t> velvoittaa kunnat tarjoamaan </a:t>
            </a:r>
            <a:r>
              <a:rPr lang="fi-FI" dirty="0" smtClean="0"/>
              <a:t>sisällöltään </a:t>
            </a:r>
            <a:r>
              <a:rPr lang="fi-FI" dirty="0"/>
              <a:t>ja laajuudeltaan sellaisia päihdehuollon palveluja kuin </a:t>
            </a:r>
            <a:r>
              <a:rPr lang="fi-FI" dirty="0" smtClean="0"/>
              <a:t>tarve vaatii</a:t>
            </a:r>
          </a:p>
          <a:p>
            <a:pPr lvl="1"/>
            <a:r>
              <a:rPr lang="fi-FI" dirty="0"/>
              <a:t>m</a:t>
            </a:r>
            <a:r>
              <a:rPr lang="fi-FI" dirty="0" smtClean="0"/>
              <a:t>atalan kynnyksen palvelut (anonyymiys)</a:t>
            </a:r>
          </a:p>
          <a:p>
            <a:pPr lvl="2"/>
            <a:r>
              <a:rPr lang="fi-FI" dirty="0"/>
              <a:t>e</a:t>
            </a:r>
            <a:r>
              <a:rPr lang="fi-FI" dirty="0" smtClean="0"/>
              <a:t>sim. </a:t>
            </a:r>
            <a:r>
              <a:rPr lang="fi-FI" dirty="0"/>
              <a:t>ensisuojat, yökahvilat ja </a:t>
            </a:r>
            <a:r>
              <a:rPr lang="fi-FI" dirty="0" smtClean="0"/>
              <a:t>päiväkeskukset</a:t>
            </a:r>
          </a:p>
          <a:p>
            <a:pPr lvl="1"/>
            <a:r>
              <a:rPr lang="fi-FI" dirty="0"/>
              <a:t>t</a:t>
            </a:r>
            <a:r>
              <a:rPr lang="fi-FI" dirty="0" smtClean="0"/>
              <a:t>erveyskeskukset</a:t>
            </a:r>
          </a:p>
          <a:p>
            <a:pPr lvl="2"/>
            <a:r>
              <a:rPr lang="fi-FI" dirty="0"/>
              <a:t>e</a:t>
            </a:r>
            <a:r>
              <a:rPr lang="fi-FI" dirty="0" smtClean="0"/>
              <a:t>sim. keskusteluapua</a:t>
            </a:r>
            <a:r>
              <a:rPr lang="fi-FI" dirty="0"/>
              <a:t>, vieroitus- ja </a:t>
            </a:r>
            <a:r>
              <a:rPr lang="fi-FI" dirty="0" smtClean="0"/>
              <a:t>korvaushoitoja, somaattisten </a:t>
            </a:r>
            <a:r>
              <a:rPr lang="fi-FI" dirty="0"/>
              <a:t>sairauksien </a:t>
            </a:r>
            <a:r>
              <a:rPr lang="fi-FI" dirty="0" smtClean="0"/>
              <a:t>hoitoa</a:t>
            </a:r>
          </a:p>
          <a:p>
            <a:pPr lvl="1"/>
            <a:r>
              <a:rPr lang="fi-FI" dirty="0"/>
              <a:t>k</a:t>
            </a:r>
            <a:r>
              <a:rPr lang="fi-FI" dirty="0" smtClean="0"/>
              <a:t>atkaisu- ja vieroitushoidot</a:t>
            </a:r>
          </a:p>
          <a:p>
            <a:pPr lvl="2"/>
            <a:r>
              <a:rPr lang="fi-FI" dirty="0"/>
              <a:t>t</a:t>
            </a:r>
            <a:r>
              <a:rPr lang="fi-FI" dirty="0" smtClean="0"/>
              <a:t>arvittaessa ympärivuorokautisesti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269686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Yhteiskunnalliset vaikutukset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aiheuttaa Suomessa vuosittain noin </a:t>
            </a:r>
            <a:r>
              <a:rPr lang="fi-FI" dirty="0"/>
              <a:t>400 miljoonan euron </a:t>
            </a:r>
            <a:r>
              <a:rPr lang="fi-FI" dirty="0" smtClean="0"/>
              <a:t>kustannukset</a:t>
            </a:r>
            <a:endParaRPr lang="fi-FI" dirty="0"/>
          </a:p>
          <a:p>
            <a:r>
              <a:rPr lang="fi-FI" b="1" dirty="0" smtClean="0"/>
              <a:t>välittömiä kustannuksia </a:t>
            </a:r>
            <a:r>
              <a:rPr lang="fi-FI" dirty="0" smtClean="0"/>
              <a:t>esim.</a:t>
            </a:r>
          </a:p>
          <a:p>
            <a:pPr lvl="1"/>
            <a:r>
              <a:rPr lang="fi-FI" dirty="0" smtClean="0"/>
              <a:t>sosiaali- </a:t>
            </a:r>
            <a:r>
              <a:rPr lang="fi-FI" dirty="0"/>
              <a:t>ja terveydenhuollon </a:t>
            </a:r>
            <a:r>
              <a:rPr lang="fi-FI" dirty="0" smtClean="0"/>
              <a:t>kustannukset</a:t>
            </a:r>
          </a:p>
          <a:p>
            <a:pPr lvl="1"/>
            <a:r>
              <a:rPr lang="fi-FI" dirty="0" smtClean="0"/>
              <a:t>käyttäjien toimeentulotuet</a:t>
            </a:r>
          </a:p>
          <a:p>
            <a:pPr lvl="1"/>
            <a:r>
              <a:rPr lang="fi-FI" dirty="0" smtClean="0"/>
              <a:t>poliisille  ja </a:t>
            </a:r>
            <a:r>
              <a:rPr lang="fi-FI" dirty="0"/>
              <a:t>oikeuslaitokselle </a:t>
            </a:r>
            <a:r>
              <a:rPr lang="fi-FI" dirty="0" smtClean="0"/>
              <a:t>aiheutuvat kustannukset</a:t>
            </a:r>
          </a:p>
          <a:p>
            <a:pPr lvl="1"/>
            <a:r>
              <a:rPr lang="fi-FI" dirty="0" smtClean="0"/>
              <a:t>onnettomuuksien </a:t>
            </a:r>
            <a:r>
              <a:rPr lang="fi-FI" dirty="0"/>
              <a:t>ja </a:t>
            </a:r>
            <a:r>
              <a:rPr lang="fi-FI" dirty="0" smtClean="0"/>
              <a:t>rikosten </a:t>
            </a:r>
            <a:r>
              <a:rPr lang="fi-FI" dirty="0"/>
              <a:t>yhteydessä menetetty omaisuuden </a:t>
            </a:r>
            <a:r>
              <a:rPr lang="fi-FI" dirty="0" smtClean="0"/>
              <a:t>arvo</a:t>
            </a:r>
          </a:p>
          <a:p>
            <a:pPr lvl="1"/>
            <a:r>
              <a:rPr lang="fi-FI" dirty="0" smtClean="0"/>
              <a:t>ennaltaehkäisevän </a:t>
            </a:r>
            <a:r>
              <a:rPr lang="fi-FI" dirty="0"/>
              <a:t>päihdetyön </a:t>
            </a:r>
            <a:r>
              <a:rPr lang="fi-FI" dirty="0" smtClean="0"/>
              <a:t>kustannukset</a:t>
            </a:r>
          </a:p>
          <a:p>
            <a:r>
              <a:rPr lang="fi-FI" b="1" dirty="0"/>
              <a:t>v</a:t>
            </a:r>
            <a:r>
              <a:rPr lang="fi-FI" b="1" dirty="0" smtClean="0"/>
              <a:t>älillisiä kustannuksia </a:t>
            </a:r>
            <a:r>
              <a:rPr lang="fi-FI" dirty="0" smtClean="0"/>
              <a:t>esim.</a:t>
            </a:r>
          </a:p>
          <a:p>
            <a:pPr lvl="1"/>
            <a:r>
              <a:rPr lang="fi-FI" dirty="0" smtClean="0"/>
              <a:t>sairauden tai </a:t>
            </a:r>
            <a:r>
              <a:rPr lang="fi-FI" dirty="0"/>
              <a:t>vankeuden vuoksi menetetyn työpanoksen </a:t>
            </a:r>
            <a:r>
              <a:rPr lang="fi-FI" dirty="0" smtClean="0"/>
              <a:t>arvo</a:t>
            </a:r>
          </a:p>
          <a:p>
            <a:pPr lvl="1"/>
            <a:r>
              <a:rPr lang="fi-FI" dirty="0" smtClean="0"/>
              <a:t>ennenaikaisen kuoleman </a:t>
            </a:r>
            <a:r>
              <a:rPr lang="fi-FI" dirty="0"/>
              <a:t>vuoksi menetetty elämän arvo. Lisäksi huumeiden käytöstä </a:t>
            </a:r>
            <a:endParaRPr lang="fi-FI" dirty="0" smtClean="0"/>
          </a:p>
          <a:p>
            <a:pPr lvl="1"/>
            <a:r>
              <a:rPr lang="fi-FI" dirty="0"/>
              <a:t>k</a:t>
            </a:r>
            <a:r>
              <a:rPr lang="fi-FI" dirty="0" smtClean="0"/>
              <a:t>äytön aiheuttamiin tunnetiloihin (kipu, suru ym.) </a:t>
            </a:r>
            <a:r>
              <a:rPr lang="fi-FI" dirty="0"/>
              <a:t>liittyy kustannuksia, joille ei voida määrittää </a:t>
            </a:r>
            <a:r>
              <a:rPr lang="fi-FI" dirty="0" smtClean="0"/>
              <a:t>rahallista arvoa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455808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Kansainvälinen </a:t>
            </a:r>
            <a:r>
              <a:rPr lang="fi-FI" b="1" dirty="0"/>
              <a:t>huumekauppa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arvo noin </a:t>
            </a:r>
            <a:r>
              <a:rPr lang="fi-FI" dirty="0"/>
              <a:t>300–500 </a:t>
            </a:r>
            <a:r>
              <a:rPr lang="fi-FI" dirty="0" smtClean="0"/>
              <a:t>miljardia </a:t>
            </a:r>
            <a:r>
              <a:rPr lang="fi-FI" dirty="0"/>
              <a:t>euroa </a:t>
            </a:r>
            <a:r>
              <a:rPr lang="fi-FI" dirty="0" smtClean="0"/>
              <a:t>vuodessa</a:t>
            </a:r>
          </a:p>
          <a:p>
            <a:r>
              <a:rPr lang="fi-FI" dirty="0" smtClean="0"/>
              <a:t>vahvasti järjestäytyneen </a:t>
            </a:r>
            <a:r>
              <a:rPr lang="fi-FI" dirty="0"/>
              <a:t>rikollisuuden </a:t>
            </a:r>
            <a:r>
              <a:rPr lang="fi-FI" dirty="0" smtClean="0"/>
              <a:t>toimintaa</a:t>
            </a:r>
            <a:endParaRPr lang="fi-FI" dirty="0"/>
          </a:p>
          <a:p>
            <a:r>
              <a:rPr lang="fi-FI" dirty="0" smtClean="0"/>
              <a:t>Suomi sijaitsee </a:t>
            </a:r>
            <a:r>
              <a:rPr lang="fi-FI" dirty="0"/>
              <a:t>kansainvälisten huumekuljetusten </a:t>
            </a:r>
            <a:r>
              <a:rPr lang="fi-FI" dirty="0" smtClean="0"/>
              <a:t>reiteillä (esim. </a:t>
            </a:r>
            <a:r>
              <a:rPr lang="fi-FI" dirty="0"/>
              <a:t>salakuljetus Venäjältä ja </a:t>
            </a:r>
            <a:r>
              <a:rPr lang="fi-FI" dirty="0" smtClean="0"/>
              <a:t>Virosta)</a:t>
            </a:r>
          </a:p>
          <a:p>
            <a:r>
              <a:rPr lang="fi-FI" dirty="0"/>
              <a:t>v</a:t>
            </a:r>
            <a:r>
              <a:rPr lang="fi-FI" dirty="0" smtClean="0"/>
              <a:t>aarallisia </a:t>
            </a:r>
            <a:r>
              <a:rPr lang="fi-FI" dirty="0"/>
              <a:t>huumeita </a:t>
            </a:r>
            <a:r>
              <a:rPr lang="fi-FI" dirty="0" smtClean="0"/>
              <a:t>tilataan myös internetistä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/>
              <a:t>leviävät nopeasti</a:t>
            </a:r>
            <a:endParaRPr lang="fi-FI" dirty="0"/>
          </a:p>
          <a:p>
            <a:r>
              <a:rPr lang="fi-FI" dirty="0" smtClean="0"/>
              <a:t>ei </a:t>
            </a:r>
            <a:r>
              <a:rPr lang="fi-FI" dirty="0"/>
              <a:t>välttämättä </a:t>
            </a:r>
            <a:r>
              <a:rPr lang="fi-FI" dirty="0" smtClean="0"/>
              <a:t>kaupunkien </a:t>
            </a:r>
            <a:r>
              <a:rPr lang="fi-FI" dirty="0"/>
              <a:t>varjoisilla </a:t>
            </a:r>
            <a:r>
              <a:rPr lang="fi-FI" dirty="0" smtClean="0"/>
              <a:t>kujilla </a:t>
            </a:r>
            <a:r>
              <a:rPr lang="fi-FI" dirty="0"/>
              <a:t>vaan </a:t>
            </a:r>
            <a:r>
              <a:rPr lang="fi-FI" dirty="0" smtClean="0"/>
              <a:t>yksityisasunnoissa</a:t>
            </a:r>
          </a:p>
          <a:p>
            <a:r>
              <a:rPr lang="fi-FI" dirty="0"/>
              <a:t>usein myös </a:t>
            </a:r>
            <a:r>
              <a:rPr lang="fi-FI" dirty="0" smtClean="0"/>
              <a:t>oheisrikollisuutta (esim. omaisuusrikoksia</a:t>
            </a:r>
            <a:r>
              <a:rPr lang="fi-FI" dirty="0"/>
              <a:t>, </a:t>
            </a:r>
            <a:r>
              <a:rPr lang="fi-FI" dirty="0" smtClean="0"/>
              <a:t>rahanpesua, väkivaltaa)</a:t>
            </a:r>
          </a:p>
          <a:p>
            <a:r>
              <a:rPr lang="fi-FI" dirty="0" smtClean="0"/>
              <a:t>huumesodista </a:t>
            </a:r>
            <a:r>
              <a:rPr lang="fi-FI" dirty="0"/>
              <a:t>kärsivät </a:t>
            </a:r>
            <a:r>
              <a:rPr lang="fi-FI" dirty="0" smtClean="0"/>
              <a:t>myös ihmiset</a:t>
            </a:r>
            <a:r>
              <a:rPr lang="fi-FI" dirty="0"/>
              <a:t>, jotka eivät itse </a:t>
            </a:r>
            <a:r>
              <a:rPr lang="fi-FI" dirty="0" smtClean="0"/>
              <a:t>käytä huumeita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018576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Huumausainepolitiikka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tavoitteena käytön </a:t>
            </a:r>
            <a:r>
              <a:rPr lang="fi-FI" dirty="0"/>
              <a:t>ja leviämisen ehkäiseminen siten, että </a:t>
            </a:r>
            <a:r>
              <a:rPr lang="fi-FI" dirty="0" smtClean="0"/>
              <a:t>käytöstä </a:t>
            </a:r>
            <a:r>
              <a:rPr lang="fi-FI" dirty="0"/>
              <a:t>ja </a:t>
            </a:r>
            <a:r>
              <a:rPr lang="fi-FI" dirty="0" smtClean="0"/>
              <a:t>torjunnasta </a:t>
            </a:r>
            <a:r>
              <a:rPr lang="fi-FI" dirty="0"/>
              <a:t>aiheutuvat taloudelliset, sosiaaliset ja yksilölliset haitat sekä </a:t>
            </a:r>
            <a:r>
              <a:rPr lang="fi-FI" dirty="0" smtClean="0"/>
              <a:t>kustannukset </a:t>
            </a:r>
            <a:r>
              <a:rPr lang="fi-FI" dirty="0"/>
              <a:t>jäävät mahdollisimman </a:t>
            </a:r>
            <a:r>
              <a:rPr lang="fi-FI" dirty="0" smtClean="0"/>
              <a:t>pieniksi</a:t>
            </a:r>
            <a:endParaRPr lang="fi-FI" dirty="0"/>
          </a:p>
          <a:p>
            <a:pPr marL="914400" lvl="1" indent="-514350">
              <a:buFont typeface="+mj-lt"/>
              <a:buAutoNum type="arabicPeriod"/>
            </a:pPr>
            <a:r>
              <a:rPr lang="fi-FI" b="1" dirty="0"/>
              <a:t>kokonaiskieltopolitiikka</a:t>
            </a:r>
            <a:r>
              <a:rPr lang="fi-FI" dirty="0"/>
              <a:t> </a:t>
            </a:r>
            <a:r>
              <a:rPr lang="fi-FI" dirty="0" smtClean="0"/>
              <a:t>(= huumeiden </a:t>
            </a:r>
            <a:r>
              <a:rPr lang="fi-FI" dirty="0"/>
              <a:t>hallussapito </a:t>
            </a:r>
            <a:r>
              <a:rPr lang="fi-FI" b="1" dirty="0" smtClean="0"/>
              <a:t>ja käyttö </a:t>
            </a:r>
            <a:r>
              <a:rPr lang="fi-FI" b="1" dirty="0"/>
              <a:t>sekä laitonta että </a:t>
            </a:r>
            <a:r>
              <a:rPr lang="fi-FI" b="1" dirty="0" smtClean="0"/>
              <a:t>rangaistavaa)</a:t>
            </a:r>
          </a:p>
          <a:p>
            <a:pPr marL="914400" lvl="1" indent="-514350">
              <a:buFont typeface="+mj-lt"/>
              <a:buAutoNum type="arabicPeriod"/>
            </a:pPr>
            <a:r>
              <a:rPr lang="fi-FI" b="1" dirty="0"/>
              <a:t>h</a:t>
            </a:r>
            <a:r>
              <a:rPr lang="fi-FI" b="1" dirty="0" smtClean="0"/>
              <a:t>aittoja </a:t>
            </a:r>
            <a:r>
              <a:rPr lang="fi-FI" b="1" dirty="0"/>
              <a:t>vähentävä </a:t>
            </a:r>
            <a:r>
              <a:rPr lang="fi-FI" b="1" dirty="0" smtClean="0"/>
              <a:t>huumepolitiikka </a:t>
            </a:r>
            <a:r>
              <a:rPr lang="fi-FI" dirty="0" smtClean="0"/>
              <a:t>(esim. likaisten </a:t>
            </a:r>
            <a:r>
              <a:rPr lang="fi-FI" dirty="0"/>
              <a:t>neulojen ja ruiskujen </a:t>
            </a:r>
            <a:r>
              <a:rPr lang="fi-FI" dirty="0" smtClean="0"/>
              <a:t>vaihtaminen puhtaisiin, korvaushoidot)</a:t>
            </a:r>
          </a:p>
          <a:p>
            <a:pPr marL="400050" lvl="1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 yhdessä muodostavat </a:t>
            </a:r>
            <a:r>
              <a:rPr lang="fi-FI" b="1" dirty="0" smtClean="0">
                <a:sym typeface="Wingdings" panose="05000000000000000000" pitchFamily="2" charset="2"/>
              </a:rPr>
              <a:t>rajoittavan politiikan</a:t>
            </a:r>
            <a:endParaRPr lang="fi-FI" b="1" dirty="0"/>
          </a:p>
          <a:p>
            <a:pPr marL="514350" indent="-514350">
              <a:buFont typeface="+mj-lt"/>
              <a:buAutoNum type="arabicPeriod"/>
            </a:pPr>
            <a:endParaRPr lang="fi-FI" dirty="0" smtClean="0"/>
          </a:p>
          <a:p>
            <a:pPr marL="514350" indent="-514350">
              <a:buFont typeface="+mj-lt"/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660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Huumeista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A-studio: </a:t>
            </a:r>
            <a:r>
              <a:rPr lang="fi-FI" dirty="0" err="1"/>
              <a:t>Talk</a:t>
            </a:r>
            <a:r>
              <a:rPr lang="fi-FI" dirty="0"/>
              <a:t>: Huumeita ilman </a:t>
            </a:r>
            <a:r>
              <a:rPr lang="fi-FI" dirty="0" smtClean="0"/>
              <a:t>rangaistusta</a:t>
            </a:r>
            <a:endParaRPr lang="en-US" dirty="0"/>
          </a:p>
          <a:p>
            <a:pPr lvl="1"/>
            <a:r>
              <a:rPr lang="en-US" dirty="0" smtClean="0"/>
              <a:t>43:20 </a:t>
            </a:r>
            <a:r>
              <a:rPr lang="en-US" dirty="0" smtClean="0">
                <a:sym typeface="Wingdings" panose="05000000000000000000" pitchFamily="2" charset="2"/>
              </a:rPr>
              <a:t> n. 5min</a:t>
            </a:r>
          </a:p>
          <a:p>
            <a:pPr lvl="1"/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areena.yle.fi/1-50000873</a:t>
            </a:r>
            <a:endParaRPr lang="fi-FI" dirty="0"/>
          </a:p>
          <a:p>
            <a:pPr lvl="1"/>
            <a:endParaRPr lang="fi-FI" dirty="0" smtClean="0"/>
          </a:p>
          <a:p>
            <a:r>
              <a:rPr lang="fi-FI" dirty="0" smtClean="0"/>
              <a:t>PIKATIETO</a:t>
            </a:r>
            <a:endParaRPr lang="fi-FI" dirty="0"/>
          </a:p>
          <a:p>
            <a:pPr lvl="1"/>
            <a:r>
              <a:rPr lang="fi-FI" dirty="0">
                <a:hlinkClick r:id="rId3"/>
              </a:rPr>
              <a:t>https://</a:t>
            </a:r>
            <a:r>
              <a:rPr lang="fi-FI" dirty="0" smtClean="0">
                <a:hlinkClick r:id="rId3"/>
              </a:rPr>
              <a:t>nuortenlinkki.fi/tietopiste/pikatieto</a:t>
            </a:r>
            <a:endParaRPr lang="fi-FI" dirty="0"/>
          </a:p>
          <a:p>
            <a:pPr lvl="1"/>
            <a:r>
              <a:rPr lang="fi-FI" dirty="0" smtClean="0"/>
              <a:t>Vapaata surffailua…</a:t>
            </a:r>
          </a:p>
          <a:p>
            <a:pPr lvl="1"/>
            <a:endParaRPr lang="fi-FI" dirty="0"/>
          </a:p>
          <a:p>
            <a:r>
              <a:rPr lang="fi-FI" dirty="0" smtClean="0"/>
              <a:t>NETFLIX</a:t>
            </a:r>
          </a:p>
          <a:p>
            <a:pPr lvl="1"/>
            <a:r>
              <a:rPr lang="fi-FI" dirty="0" smtClean="0"/>
              <a:t>Pikakuva: Ruoho</a:t>
            </a:r>
          </a:p>
          <a:p>
            <a:pPr lvl="1"/>
            <a:r>
              <a:rPr lang="fi-FI" dirty="0" smtClean="0"/>
              <a:t>20min</a:t>
            </a:r>
          </a:p>
          <a:p>
            <a:pPr lvl="1"/>
            <a:endParaRPr lang="fi-FI" dirty="0"/>
          </a:p>
          <a:p>
            <a:pPr marL="205740" lvl="1" indent="0">
              <a:buNone/>
            </a:pPr>
            <a:endParaRPr lang="fi-FI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7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smtClean="0"/>
              <a:t>Terve 1: Terveyden perusteet</a:t>
            </a:r>
            <a:endParaRPr lang="fi-FI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 dirty="0" smtClean="0"/>
              <a:t>Luku 12: Tartuntataudit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41999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Tartunta- eli infektiotaudit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fi-FI" sz="2900" dirty="0" smtClean="0"/>
              <a:t>yleisimpiä sairauksia </a:t>
            </a:r>
            <a:r>
              <a:rPr lang="fi-FI" sz="2900" dirty="0"/>
              <a:t>kaikkialla </a:t>
            </a:r>
            <a:r>
              <a:rPr lang="fi-FI" sz="2900" dirty="0" smtClean="0"/>
              <a:t>maailmassa</a:t>
            </a: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fi-FI" sz="2900" dirty="0" smtClean="0"/>
              <a:t>yhä </a:t>
            </a:r>
            <a:r>
              <a:rPr lang="fi-FI" sz="2900" dirty="0"/>
              <a:t>yleinen </a:t>
            </a:r>
            <a:r>
              <a:rPr lang="fi-FI" sz="2900" dirty="0" smtClean="0"/>
              <a:t>kuolinsyy </a:t>
            </a:r>
            <a:r>
              <a:rPr lang="fi-FI" sz="2900" dirty="0"/>
              <a:t>kaikkein köyhimmissä </a:t>
            </a:r>
            <a:r>
              <a:rPr lang="fi-FI" sz="2900" dirty="0" smtClean="0"/>
              <a:t>maissa</a:t>
            </a: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fi-FI" sz="2900" dirty="0"/>
              <a:t>t</a:t>
            </a:r>
            <a:r>
              <a:rPr lang="fi-FI" sz="2900" dirty="0" smtClean="0"/>
              <a:t>eollisuusmaissa</a:t>
            </a:r>
          </a:p>
          <a:p>
            <a:pPr marL="743130" lvl="1" indent="-342720">
              <a:buClr>
                <a:srgbClr val="000000"/>
              </a:buClr>
              <a:buFont typeface="Arial"/>
              <a:buChar char="•"/>
            </a:pPr>
            <a:r>
              <a:rPr lang="fi-FI" sz="2500" dirty="0" smtClean="0"/>
              <a:t>elintason </a:t>
            </a:r>
            <a:r>
              <a:rPr lang="fi-FI" sz="2500" dirty="0"/>
              <a:t>nousu, hygienian parantuminen, </a:t>
            </a:r>
            <a:r>
              <a:rPr lang="fi-FI" sz="2500" dirty="0" smtClean="0"/>
              <a:t>rokotukset</a:t>
            </a:r>
            <a:r>
              <a:rPr lang="fi-FI" sz="2500" dirty="0"/>
              <a:t>, </a:t>
            </a:r>
            <a:r>
              <a:rPr lang="fi-FI" sz="2500" dirty="0" smtClean="0"/>
              <a:t>antibiootit, terveydenhuollon </a:t>
            </a:r>
            <a:r>
              <a:rPr lang="fi-FI" sz="2500" dirty="0"/>
              <a:t>kehittyminen </a:t>
            </a:r>
            <a:r>
              <a:rPr lang="fi-FI" sz="2500" dirty="0" smtClean="0"/>
              <a:t>vähentäneet kuolemanvaaraa</a:t>
            </a:r>
            <a:endParaRPr lang="fi-FI" sz="2500" dirty="0"/>
          </a:p>
          <a:p>
            <a:pPr marL="743130" lvl="1" indent="-342720">
              <a:buClr>
                <a:srgbClr val="000000"/>
              </a:buClr>
              <a:buFont typeface="Arial"/>
              <a:buChar char="•"/>
            </a:pPr>
            <a:r>
              <a:rPr lang="fi-FI" sz="2500" dirty="0"/>
              <a:t>aiheuttavat huomattavan osan </a:t>
            </a:r>
            <a:r>
              <a:rPr lang="fi-FI" sz="2500" dirty="0" smtClean="0"/>
              <a:t>sairauspoissaoloista</a:t>
            </a:r>
          </a:p>
          <a:p>
            <a:pPr marL="743130" lvl="1" indent="-342720">
              <a:buClr>
                <a:srgbClr val="000000"/>
              </a:buClr>
              <a:buFont typeface="Arial"/>
              <a:buChar char="•"/>
            </a:pPr>
            <a:r>
              <a:rPr lang="fi-FI" sz="2500" dirty="0" smtClean="0"/>
              <a:t>kuormittavat </a:t>
            </a:r>
            <a:r>
              <a:rPr lang="fi-FI" sz="2500" dirty="0"/>
              <a:t>etenkin terveyskeskusten </a:t>
            </a:r>
            <a:r>
              <a:rPr lang="fi-FI" sz="2500" dirty="0" smtClean="0"/>
              <a:t>palveluja</a:t>
            </a: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fi-FI" sz="2900" dirty="0" smtClean="0"/>
              <a:t>monien kroonisten, aiemmin </a:t>
            </a:r>
            <a:r>
              <a:rPr lang="fi-FI" sz="2900" dirty="0"/>
              <a:t>ei-tarttuviksi </a:t>
            </a:r>
            <a:r>
              <a:rPr lang="fi-FI" sz="2900" dirty="0" smtClean="0"/>
              <a:t>luultujen sairauksien </a:t>
            </a:r>
            <a:r>
              <a:rPr lang="fi-FI" sz="2900" dirty="0"/>
              <a:t>aiheuttajaksi </a:t>
            </a:r>
            <a:r>
              <a:rPr lang="fi-FI" sz="2900" dirty="0" smtClean="0"/>
              <a:t>paljastunut </a:t>
            </a:r>
            <a:r>
              <a:rPr lang="fi-FI" sz="2900" dirty="0"/>
              <a:t>virus- tai </a:t>
            </a:r>
            <a:r>
              <a:rPr lang="fi-FI" sz="2900" dirty="0" smtClean="0"/>
              <a:t>bakteeritartunta</a:t>
            </a:r>
            <a:endParaRPr lang="fi-FI" sz="2900" dirty="0"/>
          </a:p>
        </p:txBody>
      </p:sp>
    </p:spTree>
    <p:extLst>
      <p:ext uri="{BB962C8B-B14F-4D97-AF65-F5344CB8AC3E}">
        <p14:creationId xmlns:p14="http://schemas.microsoft.com/office/powerpoint/2010/main" val="322547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Terveyden edistäminen Suomessa (3/3)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fi-FI" sz="2800" dirty="0" smtClean="0"/>
          </a:p>
          <a:p>
            <a:pPr marL="0" indent="0">
              <a:buNone/>
            </a:pPr>
            <a:r>
              <a:rPr lang="fi-FI" sz="2800" b="1" dirty="0" smtClean="0"/>
              <a:t>WHO:n terveyden edistämisen malli </a:t>
            </a:r>
            <a:r>
              <a:rPr lang="fi-FI" sz="2800" dirty="0" smtClean="0"/>
              <a:t>(Ottawa 1986)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 smtClean="0"/>
              <a:t>Terveysnäkökulmien huomioiminen kaikessa päätöksenteossa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 smtClean="0"/>
              <a:t>Terveyttä edistävien ympäristöjen luominen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 smtClean="0"/>
              <a:t>Terveyspalvelujen kehittäminen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 smtClean="0"/>
              <a:t>Yhteisöllisen toiminnan vahvistaminen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 smtClean="0"/>
              <a:t>Terveysosaamisen kehittäminen</a:t>
            </a:r>
          </a:p>
          <a:p>
            <a:pPr marL="514350" indent="-514350">
              <a:buFont typeface="+mj-lt"/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22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Patogeeniset mikrobit</a:t>
            </a:r>
            <a:endParaRPr lang="fi-FI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</a:t>
            </a:r>
            <a:r>
              <a:rPr lang="fi-FI" dirty="0" smtClean="0"/>
              <a:t>ikrobeista vain </a:t>
            </a:r>
            <a:r>
              <a:rPr lang="fi-FI" b="1" dirty="0" smtClean="0"/>
              <a:t>patogeeniset</a:t>
            </a:r>
            <a:r>
              <a:rPr lang="fi-FI" dirty="0" smtClean="0"/>
              <a:t> </a:t>
            </a:r>
            <a:r>
              <a:rPr lang="fi-FI" dirty="0"/>
              <a:t>aiheuttavat </a:t>
            </a:r>
            <a:r>
              <a:rPr lang="fi-FI" dirty="0" smtClean="0"/>
              <a:t>tauteja</a:t>
            </a:r>
          </a:p>
          <a:p>
            <a:pPr lvl="1"/>
            <a:r>
              <a:rPr lang="fi-FI" dirty="0"/>
              <a:t>v</a:t>
            </a:r>
            <a:r>
              <a:rPr lang="fi-FI" dirty="0" smtClean="0"/>
              <a:t>irukset</a:t>
            </a:r>
          </a:p>
          <a:p>
            <a:pPr lvl="1"/>
            <a:r>
              <a:rPr lang="fi-FI" dirty="0" smtClean="0"/>
              <a:t>monet bakteerit</a:t>
            </a:r>
          </a:p>
          <a:p>
            <a:pPr lvl="1"/>
            <a:r>
              <a:rPr lang="fi-FI" dirty="0" smtClean="0"/>
              <a:t>eräät ihmisessä </a:t>
            </a:r>
            <a:r>
              <a:rPr lang="fi-FI" dirty="0"/>
              <a:t>elävät sienet ja </a:t>
            </a:r>
            <a:r>
              <a:rPr lang="fi-FI" dirty="0" smtClean="0"/>
              <a:t>loiset</a:t>
            </a:r>
          </a:p>
          <a:p>
            <a:pPr lvl="1"/>
            <a:r>
              <a:rPr lang="fi-FI" dirty="0" err="1" smtClean="0"/>
              <a:t>prionit</a:t>
            </a:r>
            <a:endParaRPr lang="fi-FI" dirty="0" smtClean="0"/>
          </a:p>
          <a:p>
            <a:r>
              <a:rPr lang="fi-FI" dirty="0" smtClean="0"/>
              <a:t>jokaisella mikrobilla </a:t>
            </a:r>
            <a:r>
              <a:rPr lang="fi-FI" dirty="0"/>
              <a:t>on erilainen taudinaiheuttamiskyky eli </a:t>
            </a:r>
            <a:r>
              <a:rPr lang="fi-FI" b="1" dirty="0" smtClean="0"/>
              <a:t>virulenssi</a:t>
            </a:r>
          </a:p>
          <a:p>
            <a:pPr lvl="1"/>
            <a:r>
              <a:rPr lang="fi-FI" dirty="0"/>
              <a:t>t</a:t>
            </a:r>
            <a:r>
              <a:rPr lang="fi-FI" dirty="0" smtClean="0"/>
              <a:t>oisia </a:t>
            </a:r>
            <a:r>
              <a:rPr lang="fi-FI" dirty="0"/>
              <a:t>mikrobeja </a:t>
            </a:r>
            <a:r>
              <a:rPr lang="fi-FI" dirty="0" smtClean="0"/>
              <a:t>tarvitaan </a:t>
            </a:r>
            <a:r>
              <a:rPr lang="fi-FI" dirty="0"/>
              <a:t>satojatuhansia, ennen kuin </a:t>
            </a:r>
            <a:r>
              <a:rPr lang="fi-FI" dirty="0" smtClean="0"/>
              <a:t>aiheuttavat tartunnan, toisia </a:t>
            </a:r>
            <a:r>
              <a:rPr lang="fi-FI" dirty="0"/>
              <a:t>tarvitaan vain </a:t>
            </a:r>
            <a:r>
              <a:rPr lang="fi-FI" dirty="0" smtClean="0"/>
              <a:t>muutama</a:t>
            </a:r>
          </a:p>
          <a:p>
            <a:pPr lvl="1"/>
            <a:r>
              <a:rPr lang="fi-FI" dirty="0" smtClean="0"/>
              <a:t>voi </a:t>
            </a:r>
            <a:r>
              <a:rPr lang="fi-FI" dirty="0"/>
              <a:t>toisinaan </a:t>
            </a:r>
            <a:r>
              <a:rPr lang="fi-FI" dirty="0" smtClean="0"/>
              <a:t>kehittyä (esim. harmiton </a:t>
            </a:r>
            <a:r>
              <a:rPr lang="fi-FI" dirty="0"/>
              <a:t>mikrobi </a:t>
            </a:r>
            <a:r>
              <a:rPr lang="fi-FI" dirty="0" smtClean="0"/>
              <a:t>muuttuu </a:t>
            </a:r>
            <a:r>
              <a:rPr lang="fi-FI" dirty="0"/>
              <a:t>patogeeniseksi tai </a:t>
            </a:r>
            <a:r>
              <a:rPr lang="fi-FI" dirty="0" smtClean="0"/>
              <a:t>lääkkeille vastustuskykyiseksi</a:t>
            </a:r>
            <a:r>
              <a:rPr lang="fi-FI" dirty="0"/>
              <a:t>)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063591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Tartunta eli infektio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elimistölle </a:t>
            </a:r>
            <a:r>
              <a:rPr lang="fi-FI" dirty="0"/>
              <a:t>vieraita mikrobeja pääsee </a:t>
            </a:r>
            <a:r>
              <a:rPr lang="fi-FI" dirty="0" smtClean="0"/>
              <a:t>rikkoutuneen </a:t>
            </a:r>
            <a:r>
              <a:rPr lang="fi-FI" dirty="0"/>
              <a:t>ihon tai limakalvojen läpi </a:t>
            </a:r>
            <a:r>
              <a:rPr lang="fi-FI" dirty="0" smtClean="0"/>
              <a:t>kudoksiin</a:t>
            </a:r>
          </a:p>
          <a:p>
            <a:pPr lvl="1"/>
            <a:r>
              <a:rPr lang="fi-FI" dirty="0"/>
              <a:t>sairastuuko ihminen vai ei, riippuu mikrobin </a:t>
            </a:r>
            <a:r>
              <a:rPr lang="fi-FI" b="1" dirty="0" smtClean="0"/>
              <a:t>taudinaiheuttamiskyvyn</a:t>
            </a:r>
            <a:r>
              <a:rPr lang="fi-FI" dirty="0" smtClean="0"/>
              <a:t> </a:t>
            </a:r>
            <a:r>
              <a:rPr lang="fi-FI" dirty="0"/>
              <a:t>ja ihmisen puolustuskyvyn välisestä </a:t>
            </a:r>
            <a:r>
              <a:rPr lang="fi-FI" dirty="0" smtClean="0"/>
              <a:t>suhteesta (</a:t>
            </a:r>
            <a:r>
              <a:rPr lang="fi-FI" b="1" dirty="0" smtClean="0"/>
              <a:t>riskiryhmät</a:t>
            </a:r>
            <a:r>
              <a:rPr lang="fi-FI" dirty="0" smtClean="0"/>
              <a:t>)</a:t>
            </a:r>
          </a:p>
          <a:p>
            <a:r>
              <a:rPr lang="fi-FI" dirty="0" smtClean="0"/>
              <a:t>tartunnan lähde</a:t>
            </a:r>
          </a:p>
          <a:p>
            <a:pPr lvl="1"/>
            <a:r>
              <a:rPr lang="fi-FI" dirty="0" smtClean="0"/>
              <a:t>sairas </a:t>
            </a:r>
            <a:r>
              <a:rPr lang="fi-FI" dirty="0"/>
              <a:t>tai tautia kantava ihminen tai </a:t>
            </a:r>
            <a:r>
              <a:rPr lang="fi-FI" dirty="0" smtClean="0"/>
              <a:t>eläin</a:t>
            </a:r>
          </a:p>
          <a:p>
            <a:pPr lvl="1"/>
            <a:r>
              <a:rPr lang="fi-FI" dirty="0" smtClean="0"/>
              <a:t>mikrobien saastuttama vesi, ruoka, kosketuspinta</a:t>
            </a:r>
          </a:p>
          <a:p>
            <a:r>
              <a:rPr lang="fi-FI" b="1" dirty="0"/>
              <a:t>t</a:t>
            </a:r>
            <a:r>
              <a:rPr lang="fi-FI" b="1" dirty="0" smtClean="0"/>
              <a:t>artuntatapa</a:t>
            </a:r>
          </a:p>
          <a:p>
            <a:pPr lvl="1"/>
            <a:r>
              <a:rPr lang="fi-FI" dirty="0" smtClean="0"/>
              <a:t>suora </a:t>
            </a:r>
            <a:r>
              <a:rPr lang="fi-FI" dirty="0"/>
              <a:t>tai </a:t>
            </a:r>
            <a:r>
              <a:rPr lang="fi-FI" dirty="0" smtClean="0"/>
              <a:t>epäsuora</a:t>
            </a:r>
          </a:p>
          <a:p>
            <a:pPr lvl="1"/>
            <a:r>
              <a:rPr lang="fi-FI" dirty="0"/>
              <a:t>m</a:t>
            </a:r>
            <a:r>
              <a:rPr lang="fi-FI" dirty="0" smtClean="0"/>
              <a:t>onet </a:t>
            </a:r>
            <a:r>
              <a:rPr lang="fi-FI" dirty="0"/>
              <a:t>mikrobit leviävät useilla eri </a:t>
            </a:r>
            <a:r>
              <a:rPr lang="fi-FI" dirty="0" smtClean="0"/>
              <a:t>tavoilla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147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Zoonoosit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selkärankaisesta eläimestä (esim. lintu, sika, koira, myyrä, apina) ihmisiin </a:t>
            </a:r>
            <a:r>
              <a:rPr lang="fi-FI" dirty="0"/>
              <a:t>tarttuvia </a:t>
            </a:r>
            <a:r>
              <a:rPr lang="fi-FI" dirty="0" smtClean="0"/>
              <a:t>tauteja</a:t>
            </a:r>
          </a:p>
          <a:p>
            <a:r>
              <a:rPr lang="fi-FI" dirty="0"/>
              <a:t>jopa yli </a:t>
            </a:r>
            <a:r>
              <a:rPr lang="fi-FI" dirty="0" smtClean="0"/>
              <a:t>puolet ihmisen </a:t>
            </a:r>
            <a:r>
              <a:rPr lang="fi-FI" dirty="0"/>
              <a:t>tartuntataudeista </a:t>
            </a:r>
            <a:endParaRPr lang="fi-FI" dirty="0" smtClean="0"/>
          </a:p>
          <a:p>
            <a:r>
              <a:rPr lang="fi-FI" dirty="0" smtClean="0"/>
              <a:t>melko </a:t>
            </a:r>
            <a:r>
              <a:rPr lang="fi-FI" dirty="0"/>
              <a:t>vaarattomia </a:t>
            </a:r>
            <a:r>
              <a:rPr lang="fi-FI" dirty="0" smtClean="0"/>
              <a:t>eläimille – ihmisen puolustusjärjestelmä </a:t>
            </a:r>
            <a:r>
              <a:rPr lang="fi-FI" dirty="0"/>
              <a:t>ei ole sopeutunut </a:t>
            </a:r>
            <a:r>
              <a:rPr lang="fi-FI" dirty="0" smtClean="0"/>
              <a:t>torjumiseen </a:t>
            </a:r>
            <a:r>
              <a:rPr lang="fi-FI" dirty="0"/>
              <a:t>yhtä </a:t>
            </a:r>
            <a:r>
              <a:rPr lang="fi-FI" dirty="0" smtClean="0"/>
              <a:t>hyvin </a:t>
            </a:r>
            <a:r>
              <a:rPr lang="fi-FI" dirty="0" smtClean="0">
                <a:sym typeface="Wingdings" panose="05000000000000000000" pitchFamily="2" charset="2"/>
              </a:rPr>
              <a:t> ihmisellä </a:t>
            </a:r>
            <a:r>
              <a:rPr lang="fi-FI" dirty="0" smtClean="0"/>
              <a:t>usein vakavia, jopa hengenvaarallisia oireita</a:t>
            </a:r>
            <a:endParaRPr lang="fi-FI" dirty="0"/>
          </a:p>
          <a:p>
            <a:r>
              <a:rPr lang="fi-FI" dirty="0"/>
              <a:t>Suomessa </a:t>
            </a:r>
            <a:r>
              <a:rPr lang="fi-FI" dirty="0" smtClean="0"/>
              <a:t>vähemmän </a:t>
            </a:r>
            <a:r>
              <a:rPr lang="fi-FI" dirty="0"/>
              <a:t>kuin monissa </a:t>
            </a:r>
            <a:r>
              <a:rPr lang="fi-FI" dirty="0" smtClean="0"/>
              <a:t>muissa maissa</a:t>
            </a:r>
          </a:p>
          <a:p>
            <a:pPr lvl="1"/>
            <a:r>
              <a:rPr lang="fi-FI" dirty="0" smtClean="0"/>
              <a:t>kylmä ilmasto</a:t>
            </a:r>
          </a:p>
          <a:p>
            <a:pPr lvl="1"/>
            <a:r>
              <a:rPr lang="fi-FI" dirty="0"/>
              <a:t>p</a:t>
            </a:r>
            <a:r>
              <a:rPr lang="fi-FI" dirty="0" smtClean="0"/>
              <a:t>itkäjänteinen ehkäisevä kansanterveystyö </a:t>
            </a:r>
            <a:br>
              <a:rPr lang="fi-FI" dirty="0" smtClean="0"/>
            </a:br>
            <a:r>
              <a:rPr lang="fi-FI" dirty="0" smtClean="0"/>
              <a:t>(eri </a:t>
            </a:r>
            <a:r>
              <a:rPr lang="fi-FI" dirty="0"/>
              <a:t>tahot terveydenhuollosta eläinlääkintään </a:t>
            </a:r>
            <a:r>
              <a:rPr lang="fi-FI" dirty="0" smtClean="0"/>
              <a:t>ja </a:t>
            </a:r>
            <a:r>
              <a:rPr lang="fi-FI" dirty="0"/>
              <a:t>rehuvalvonnasta </a:t>
            </a:r>
            <a:r>
              <a:rPr lang="fi-FI" dirty="0" smtClean="0"/>
              <a:t>elintarvikevalvontaan)</a:t>
            </a:r>
          </a:p>
          <a:p>
            <a:r>
              <a:rPr lang="fi-FI" dirty="0" smtClean="0"/>
              <a:t>ehkäisy suurelta </a:t>
            </a:r>
            <a:r>
              <a:rPr lang="fi-FI" dirty="0"/>
              <a:t>osin lakisääteistä ja viranomaisten </a:t>
            </a:r>
            <a:r>
              <a:rPr lang="fi-FI" dirty="0" smtClean="0"/>
              <a:t>vastuulla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653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Ruoan ja juomaveden välityksellä leviäminen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epähygieenisissä </a:t>
            </a:r>
            <a:r>
              <a:rPr lang="fi-FI" dirty="0"/>
              <a:t>olosuhteissa </a:t>
            </a:r>
            <a:r>
              <a:rPr lang="fi-FI" dirty="0" smtClean="0"/>
              <a:t>taudinaiheuttajia juomaveteen </a:t>
            </a:r>
            <a:r>
              <a:rPr lang="fi-FI" dirty="0"/>
              <a:t>tai </a:t>
            </a:r>
            <a:r>
              <a:rPr lang="fi-FI" dirty="0" smtClean="0"/>
              <a:t>elintarvikkeisiin</a:t>
            </a:r>
          </a:p>
          <a:p>
            <a:pPr lvl="1"/>
            <a:r>
              <a:rPr lang="fi-FI" dirty="0" smtClean="0"/>
              <a:t>sairastunut eläin</a:t>
            </a:r>
          </a:p>
          <a:p>
            <a:pPr lvl="1"/>
            <a:r>
              <a:rPr lang="fi-FI" dirty="0" smtClean="0"/>
              <a:t>maatilan </a:t>
            </a:r>
            <a:r>
              <a:rPr lang="fi-FI" dirty="0"/>
              <a:t>epähygieeniset </a:t>
            </a:r>
            <a:r>
              <a:rPr lang="fi-FI" dirty="0" smtClean="0"/>
              <a:t>olot</a:t>
            </a:r>
          </a:p>
          <a:p>
            <a:pPr lvl="1"/>
            <a:r>
              <a:rPr lang="fi-FI" dirty="0" smtClean="0"/>
              <a:t>kylmäkuljetusketjun katkeaminen</a:t>
            </a:r>
          </a:p>
          <a:p>
            <a:pPr lvl="1"/>
            <a:r>
              <a:rPr lang="fi-FI" dirty="0" smtClean="0"/>
              <a:t>huonosti pestyt juurekset</a:t>
            </a:r>
          </a:p>
          <a:p>
            <a:pPr lvl="1"/>
            <a:r>
              <a:rPr lang="fi-FI" dirty="0" smtClean="0"/>
              <a:t>ruoan </a:t>
            </a:r>
            <a:r>
              <a:rPr lang="fi-FI" dirty="0"/>
              <a:t>riittämätön </a:t>
            </a:r>
            <a:r>
              <a:rPr lang="fi-FI" dirty="0" smtClean="0"/>
              <a:t>kypsentäminen</a:t>
            </a:r>
          </a:p>
          <a:p>
            <a:pPr lvl="1"/>
            <a:r>
              <a:rPr lang="fi-FI" dirty="0" smtClean="0"/>
              <a:t>huono </a:t>
            </a:r>
            <a:r>
              <a:rPr lang="fi-FI" dirty="0"/>
              <a:t>käsi- tai </a:t>
            </a:r>
            <a:r>
              <a:rPr lang="fi-FI" dirty="0" smtClean="0"/>
              <a:t>keittiöhygienia</a:t>
            </a:r>
            <a:endParaRPr lang="fi-FI" dirty="0"/>
          </a:p>
          <a:p>
            <a:r>
              <a:rPr lang="fi-FI" dirty="0"/>
              <a:t>Suomessa on tehty paljon </a:t>
            </a:r>
            <a:r>
              <a:rPr lang="fi-FI" dirty="0" smtClean="0"/>
              <a:t>ennalta ehkäisevää työtä</a:t>
            </a:r>
          </a:p>
          <a:p>
            <a:pPr lvl="1"/>
            <a:r>
              <a:rPr lang="fi-FI" dirty="0" smtClean="0"/>
              <a:t>parempi </a:t>
            </a:r>
            <a:r>
              <a:rPr lang="fi-FI" dirty="0"/>
              <a:t>tilanne kuin monissa muissa </a:t>
            </a:r>
            <a:r>
              <a:rPr lang="fi-FI" dirty="0" smtClean="0"/>
              <a:t>maissa</a:t>
            </a:r>
          </a:p>
          <a:p>
            <a:pPr lvl="1"/>
            <a:r>
              <a:rPr lang="fi-FI" dirty="0" smtClean="0"/>
              <a:t>kotimaan </a:t>
            </a:r>
            <a:r>
              <a:rPr lang="fi-FI" dirty="0"/>
              <a:t>hyvä </a:t>
            </a:r>
            <a:r>
              <a:rPr lang="fi-FI" dirty="0" smtClean="0"/>
              <a:t>tilanne </a:t>
            </a:r>
            <a:r>
              <a:rPr lang="fi-FI" dirty="0"/>
              <a:t>lisää riskiä saada tautitartunta </a:t>
            </a:r>
            <a:r>
              <a:rPr lang="fi-FI" dirty="0" smtClean="0"/>
              <a:t>ulkomailla (suomalaisille vieras bakteerikanta </a:t>
            </a:r>
            <a:r>
              <a:rPr lang="fi-FI" dirty="0" smtClean="0">
                <a:sym typeface="Wingdings" panose="05000000000000000000" pitchFamily="2" charset="2"/>
              </a:rPr>
              <a:t> esim. </a:t>
            </a:r>
            <a:r>
              <a:rPr lang="fi-FI" dirty="0" smtClean="0"/>
              <a:t>suolistotulehdus </a:t>
            </a:r>
            <a:r>
              <a:rPr lang="fi-FI" dirty="0"/>
              <a:t>eli </a:t>
            </a:r>
            <a:r>
              <a:rPr lang="fi-FI" dirty="0" smtClean="0"/>
              <a:t>turistiripuli)</a:t>
            </a:r>
          </a:p>
        </p:txBody>
      </p:sp>
    </p:spTree>
    <p:extLst>
      <p:ext uri="{BB962C8B-B14F-4D97-AF65-F5344CB8AC3E}">
        <p14:creationId xmlns:p14="http://schemas.microsoft.com/office/powerpoint/2010/main" val="402052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Epidemia – pandemia – </a:t>
            </a:r>
            <a:r>
              <a:rPr lang="fi-FI" b="1" dirty="0" err="1" smtClean="0"/>
              <a:t>endemia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b="1" dirty="0"/>
              <a:t>e</a:t>
            </a:r>
            <a:r>
              <a:rPr lang="fi-FI" b="1" dirty="0" smtClean="0"/>
              <a:t>pidemia</a:t>
            </a:r>
            <a:r>
              <a:rPr lang="fi-FI" dirty="0" smtClean="0"/>
              <a:t> </a:t>
            </a:r>
            <a:r>
              <a:rPr lang="fi-FI" dirty="0"/>
              <a:t>= entuudestaan tuttua sairautta </a:t>
            </a:r>
            <a:r>
              <a:rPr lang="fi-FI" dirty="0" smtClean="0"/>
              <a:t>esiintyy </a:t>
            </a:r>
            <a:r>
              <a:rPr lang="fi-FI" dirty="0"/>
              <a:t>jollakin alueella odotettua </a:t>
            </a:r>
            <a:r>
              <a:rPr lang="fi-FI" dirty="0" smtClean="0"/>
              <a:t>runsaammin (esim. kausi-influenssa)</a:t>
            </a:r>
          </a:p>
          <a:p>
            <a:pPr marL="514350" indent="-514350">
              <a:buFont typeface="+mj-lt"/>
              <a:buAutoNum type="arabicPeriod"/>
            </a:pPr>
            <a:r>
              <a:rPr lang="fi-FI" b="1" dirty="0"/>
              <a:t>p</a:t>
            </a:r>
            <a:r>
              <a:rPr lang="fi-FI" b="1" dirty="0" smtClean="0"/>
              <a:t>andemia</a:t>
            </a:r>
            <a:r>
              <a:rPr lang="fi-FI" dirty="0" smtClean="0"/>
              <a:t> </a:t>
            </a:r>
            <a:r>
              <a:rPr lang="fi-FI" dirty="0"/>
              <a:t>= </a:t>
            </a:r>
            <a:r>
              <a:rPr lang="fi-FI" dirty="0" smtClean="0"/>
              <a:t>uusi</a:t>
            </a:r>
            <a:r>
              <a:rPr lang="fi-FI" dirty="0"/>
              <a:t>, </a:t>
            </a:r>
            <a:r>
              <a:rPr lang="fi-FI" dirty="0" smtClean="0"/>
              <a:t>helposti </a:t>
            </a:r>
            <a:r>
              <a:rPr lang="fi-FI" dirty="0"/>
              <a:t>tarttuva tauti, </a:t>
            </a:r>
            <a:r>
              <a:rPr lang="fi-FI" dirty="0" smtClean="0"/>
              <a:t>alkaa </a:t>
            </a:r>
            <a:r>
              <a:rPr lang="fi-FI" dirty="0"/>
              <a:t>tietyltä </a:t>
            </a:r>
            <a:r>
              <a:rPr lang="fi-FI" dirty="0" smtClean="0"/>
              <a:t>maantieteelliseltä alueelta, leviää nopeasti</a:t>
            </a:r>
            <a:r>
              <a:rPr lang="fi-FI" dirty="0"/>
              <a:t>, 1–2 vuodessa, </a:t>
            </a:r>
            <a:r>
              <a:rPr lang="fi-FI" dirty="0" smtClean="0"/>
              <a:t>koko maapallolle </a:t>
            </a:r>
            <a:br>
              <a:rPr lang="fi-FI" dirty="0" smtClean="0"/>
            </a:br>
            <a:r>
              <a:rPr lang="fi-FI" dirty="0" smtClean="0"/>
              <a:t>(esim. lintu- ja sikainfluenssat)</a:t>
            </a:r>
          </a:p>
          <a:p>
            <a:pPr marL="514350" indent="-514350">
              <a:buFont typeface="+mj-lt"/>
              <a:buAutoNum type="arabicPeriod"/>
            </a:pPr>
            <a:r>
              <a:rPr lang="fi-FI" b="1" dirty="0" err="1"/>
              <a:t>e</a:t>
            </a:r>
            <a:r>
              <a:rPr lang="fi-FI" b="1" dirty="0" err="1" smtClean="0"/>
              <a:t>ndemia</a:t>
            </a:r>
            <a:r>
              <a:rPr lang="fi-FI" dirty="0" smtClean="0"/>
              <a:t> </a:t>
            </a:r>
            <a:r>
              <a:rPr lang="fi-FI" dirty="0"/>
              <a:t>= </a:t>
            </a:r>
            <a:r>
              <a:rPr lang="fi-FI" dirty="0" smtClean="0"/>
              <a:t>tauti esiintyy </a:t>
            </a:r>
            <a:r>
              <a:rPr lang="fi-FI" dirty="0"/>
              <a:t>tietyllä alueella jatkuvasti </a:t>
            </a:r>
            <a:r>
              <a:rPr lang="fi-FI" dirty="0" smtClean="0"/>
              <a:t>ja runsaasti (</a:t>
            </a:r>
            <a:r>
              <a:rPr lang="fi-FI" dirty="0"/>
              <a:t>paikallistauti</a:t>
            </a:r>
            <a:r>
              <a:rPr lang="fi-FI" dirty="0" smtClean="0"/>
              <a:t>), </a:t>
            </a:r>
            <a:r>
              <a:rPr lang="fi-FI" dirty="0"/>
              <a:t>mutta toisilla alueilla </a:t>
            </a:r>
            <a:r>
              <a:rPr lang="fi-FI" dirty="0" smtClean="0"/>
              <a:t>ei ollenkaan</a:t>
            </a:r>
            <a:r>
              <a:rPr lang="fi-FI" dirty="0"/>
              <a:t>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(esim. malaria ja </a:t>
            </a:r>
            <a:r>
              <a:rPr lang="fi-FI" dirty="0" err="1" smtClean="0"/>
              <a:t>denguekuume</a:t>
            </a:r>
            <a:r>
              <a:rPr lang="fi-FI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614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Immuniteetti eli vastustuskyky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elimistön </a:t>
            </a:r>
            <a:r>
              <a:rPr lang="fi-FI" dirty="0"/>
              <a:t>kyky suojautua </a:t>
            </a:r>
            <a:r>
              <a:rPr lang="fi-FI" dirty="0" smtClean="0"/>
              <a:t>tarttuvilta taudeilta</a:t>
            </a:r>
          </a:p>
          <a:p>
            <a:pPr lvl="1"/>
            <a:r>
              <a:rPr lang="fi-FI" b="1" dirty="0" smtClean="0"/>
              <a:t>immuunivaste</a:t>
            </a:r>
            <a:r>
              <a:rPr lang="fi-FI" dirty="0" smtClean="0"/>
              <a:t> (</a:t>
            </a:r>
            <a:r>
              <a:rPr lang="fi-FI" b="1" dirty="0" smtClean="0"/>
              <a:t>valkosolut</a:t>
            </a:r>
            <a:r>
              <a:rPr lang="fi-FI" dirty="0" smtClean="0"/>
              <a:t>) </a:t>
            </a:r>
          </a:p>
          <a:p>
            <a:pPr marL="571500" indent="-514350">
              <a:buAutoNum type="arabicPeriod"/>
            </a:pPr>
            <a:r>
              <a:rPr lang="fi-FI" b="1" dirty="0"/>
              <a:t>s</a:t>
            </a:r>
            <a:r>
              <a:rPr lang="fi-FI" b="1" dirty="0" smtClean="0"/>
              <a:t>ynnynnäinen immuniteetti</a:t>
            </a:r>
          </a:p>
          <a:p>
            <a:pPr marL="971550" lvl="1" indent="-514350"/>
            <a:r>
              <a:rPr lang="fi-FI" dirty="0"/>
              <a:t>r</a:t>
            </a:r>
            <a:r>
              <a:rPr lang="fi-FI" dirty="0" smtClean="0"/>
              <a:t>eagoi nopeasti, toimii aina samalla tavalla</a:t>
            </a:r>
          </a:p>
          <a:p>
            <a:pPr marL="971550" lvl="1" indent="-514350"/>
            <a:r>
              <a:rPr lang="fi-FI" dirty="0"/>
              <a:t>i</a:t>
            </a:r>
            <a:r>
              <a:rPr lang="fi-FI" dirty="0" smtClean="0"/>
              <a:t>hon ja limakalvon hyödylliset bakteerit (</a:t>
            </a:r>
            <a:r>
              <a:rPr lang="fi-FI" b="1" dirty="0" smtClean="0"/>
              <a:t>normaalifloora</a:t>
            </a:r>
            <a:r>
              <a:rPr lang="fi-FI" dirty="0" smtClean="0"/>
              <a:t> eli </a:t>
            </a:r>
            <a:r>
              <a:rPr lang="fi-FI" b="1" dirty="0" err="1" smtClean="0"/>
              <a:t>normaalimikrobisto</a:t>
            </a:r>
            <a:r>
              <a:rPr lang="fi-FI" b="1" dirty="0" smtClean="0"/>
              <a:t>)</a:t>
            </a:r>
          </a:p>
          <a:p>
            <a:pPr marL="971550" lvl="1" indent="-514350"/>
            <a:r>
              <a:rPr lang="fi-FI" dirty="0" smtClean="0"/>
              <a:t>antibioottikuurit </a:t>
            </a:r>
            <a:r>
              <a:rPr lang="fi-FI" dirty="0"/>
              <a:t>ja antiseptisten pesuaineiden toistuva käyttö </a:t>
            </a:r>
            <a:r>
              <a:rPr lang="fi-FI" dirty="0" smtClean="0"/>
              <a:t>heikentää – </a:t>
            </a:r>
            <a:r>
              <a:rPr lang="fi-FI" b="1" dirty="0" err="1" smtClean="0"/>
              <a:t>probioottivalmisteet</a:t>
            </a:r>
            <a:r>
              <a:rPr lang="fi-FI" dirty="0" smtClean="0"/>
              <a:t> (esim. maitohappobakteerit) ja kuitu vahvistavat</a:t>
            </a:r>
          </a:p>
          <a:p>
            <a:pPr marL="571500" indent="-514350">
              <a:buAutoNum type="arabicPeriod"/>
            </a:pPr>
            <a:r>
              <a:rPr lang="fi-FI" b="1" dirty="0"/>
              <a:t>h</a:t>
            </a:r>
            <a:r>
              <a:rPr lang="fi-FI" b="1" dirty="0" smtClean="0"/>
              <a:t>ankittu immuniteetti</a:t>
            </a:r>
          </a:p>
          <a:p>
            <a:pPr lvl="1"/>
            <a:r>
              <a:rPr lang="fi-FI" dirty="0"/>
              <a:t>aktivoituminen </a:t>
            </a:r>
            <a:r>
              <a:rPr lang="fi-FI" dirty="0" smtClean="0"/>
              <a:t>kestää </a:t>
            </a:r>
            <a:r>
              <a:rPr lang="fi-FI" dirty="0"/>
              <a:t>joitakin </a:t>
            </a:r>
            <a:r>
              <a:rPr lang="fi-FI" dirty="0" smtClean="0"/>
              <a:t>päiviä</a:t>
            </a:r>
          </a:p>
          <a:p>
            <a:pPr lvl="1"/>
            <a:r>
              <a:rPr lang="fi-FI" dirty="0" smtClean="0"/>
              <a:t>uuden taudinaiheuttajan tunnistavat erikoistuneet valkosolut </a:t>
            </a:r>
            <a:br>
              <a:rPr lang="fi-FI" dirty="0" smtClean="0"/>
            </a:br>
            <a:r>
              <a:rPr lang="fi-FI" dirty="0" smtClean="0"/>
              <a:t>T- </a:t>
            </a:r>
            <a:r>
              <a:rPr lang="fi-FI" dirty="0"/>
              <a:t>ja </a:t>
            </a:r>
            <a:r>
              <a:rPr lang="fi-FI" dirty="0" smtClean="0"/>
              <a:t>B-solut (syöminen, vasta-aineet)</a:t>
            </a:r>
          </a:p>
          <a:p>
            <a:pPr lvl="1"/>
            <a:r>
              <a:rPr lang="fi-FI" b="1" dirty="0"/>
              <a:t>i</a:t>
            </a:r>
            <a:r>
              <a:rPr lang="fi-FI" b="1" dirty="0" smtClean="0"/>
              <a:t>mmunologinen muisti </a:t>
            </a:r>
            <a:r>
              <a:rPr lang="fi-FI" dirty="0" smtClean="0">
                <a:sym typeface="Wingdings" panose="05000000000000000000" pitchFamily="2" charset="2"/>
              </a:rPr>
              <a:t> ihminen tulee </a:t>
            </a:r>
            <a:r>
              <a:rPr lang="fi-FI" b="1" dirty="0" smtClean="0">
                <a:sym typeface="Wingdings" panose="05000000000000000000" pitchFamily="2" charset="2"/>
              </a:rPr>
              <a:t>immuuniksi</a:t>
            </a:r>
            <a:r>
              <a:rPr lang="fi-FI" dirty="0" smtClean="0">
                <a:sym typeface="Wingdings" panose="05000000000000000000" pitchFamily="2" charset="2"/>
              </a:rPr>
              <a:t> ko. taudille</a:t>
            </a:r>
            <a:endParaRPr lang="fi-FI" dirty="0" smtClean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860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Tulehdus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kudoksiin </a:t>
            </a:r>
            <a:r>
              <a:rPr lang="fi-FI" dirty="0"/>
              <a:t>päässeet mikrobit tai niiden erittämät </a:t>
            </a:r>
            <a:r>
              <a:rPr lang="fi-FI" dirty="0" smtClean="0"/>
              <a:t>myrkyt </a:t>
            </a:r>
            <a:r>
              <a:rPr lang="fi-FI" dirty="0"/>
              <a:t>eli </a:t>
            </a:r>
            <a:r>
              <a:rPr lang="fi-FI" b="1" dirty="0"/>
              <a:t>toksiinit</a:t>
            </a:r>
            <a:r>
              <a:rPr lang="fi-FI" dirty="0"/>
              <a:t> vaurioittavat kehon </a:t>
            </a:r>
            <a:r>
              <a:rPr lang="fi-FI" dirty="0" smtClean="0"/>
              <a:t>soluja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/>
              <a:t>akuutti tulehdus</a:t>
            </a:r>
          </a:p>
          <a:p>
            <a:pPr lvl="1"/>
            <a:r>
              <a:rPr lang="fi-FI" dirty="0" smtClean="0"/>
              <a:t>tulehtuneen </a:t>
            </a:r>
            <a:r>
              <a:rPr lang="fi-FI" dirty="0"/>
              <a:t>alueen verenkierto </a:t>
            </a:r>
            <a:r>
              <a:rPr lang="fi-FI" dirty="0" smtClean="0"/>
              <a:t>vilkastuu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/>
              <a:t>valkosoluja </a:t>
            </a:r>
            <a:r>
              <a:rPr lang="fi-FI" dirty="0"/>
              <a:t>ja </a:t>
            </a:r>
            <a:r>
              <a:rPr lang="fi-FI" dirty="0" smtClean="0"/>
              <a:t>puolustukseen </a:t>
            </a:r>
            <a:r>
              <a:rPr lang="fi-FI" dirty="0"/>
              <a:t>osallistuvia aineita </a:t>
            </a:r>
            <a:r>
              <a:rPr lang="fi-FI" dirty="0" smtClean="0"/>
              <a:t>verisuonista kudokseen</a:t>
            </a:r>
            <a:r>
              <a:rPr lang="fi-FI" dirty="0"/>
              <a:t>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/>
              <a:t>tuhoavat </a:t>
            </a:r>
            <a:r>
              <a:rPr lang="fi-FI" dirty="0"/>
              <a:t>vaurioituneita soluja </a:t>
            </a:r>
            <a:r>
              <a:rPr lang="fi-FI" dirty="0" smtClean="0"/>
              <a:t>ja infektion aiheuttajia</a:t>
            </a:r>
          </a:p>
          <a:p>
            <a:r>
              <a:rPr lang="fi-FI" dirty="0"/>
              <a:t>i</a:t>
            </a:r>
            <a:r>
              <a:rPr lang="fi-FI" dirty="0" smtClean="0"/>
              <a:t>hon tai </a:t>
            </a:r>
            <a:r>
              <a:rPr lang="fi-FI" dirty="0"/>
              <a:t>nielutulehduksen oireet: </a:t>
            </a:r>
            <a:r>
              <a:rPr lang="fi-FI" dirty="0" smtClean="0"/>
              <a:t>punoitus, kuumotus, turvotus</a:t>
            </a:r>
            <a:r>
              <a:rPr lang="fi-FI" dirty="0"/>
              <a:t>, kipu </a:t>
            </a:r>
            <a:endParaRPr lang="fi-FI" dirty="0" smtClean="0"/>
          </a:p>
          <a:p>
            <a:pPr lvl="1"/>
            <a:r>
              <a:rPr lang="fi-FI" dirty="0" smtClean="0"/>
              <a:t>usein myös yleisoireita </a:t>
            </a:r>
            <a:br>
              <a:rPr lang="fi-FI" dirty="0" smtClean="0"/>
            </a:br>
            <a:r>
              <a:rPr lang="fi-FI" dirty="0" smtClean="0"/>
              <a:t>(esim. lihassärky, huonovointisuus, kuume)</a:t>
            </a:r>
          </a:p>
          <a:p>
            <a:r>
              <a:rPr lang="fi-FI" b="1" dirty="0" smtClean="0"/>
              <a:t>krooninen </a:t>
            </a:r>
            <a:r>
              <a:rPr lang="fi-FI" b="1" dirty="0"/>
              <a:t>tulehdus </a:t>
            </a:r>
            <a:r>
              <a:rPr lang="fi-FI" dirty="0"/>
              <a:t>saattaa </a:t>
            </a:r>
            <a:r>
              <a:rPr lang="fi-FI" dirty="0" smtClean="0"/>
              <a:t>joskus olla </a:t>
            </a:r>
            <a:r>
              <a:rPr lang="fi-FI" dirty="0"/>
              <a:t>elimistössä </a:t>
            </a:r>
            <a:r>
              <a:rPr lang="fi-FI" dirty="0" smtClean="0"/>
              <a:t>vuosikausia </a:t>
            </a:r>
            <a:br>
              <a:rPr lang="fi-FI" dirty="0" smtClean="0"/>
            </a:br>
            <a:r>
              <a:rPr lang="fi-FI" dirty="0" smtClean="0"/>
              <a:t>(usein </a:t>
            </a:r>
            <a:r>
              <a:rPr lang="fi-FI" dirty="0"/>
              <a:t>matala-asteinen eikä </a:t>
            </a:r>
            <a:r>
              <a:rPr lang="fi-FI" dirty="0" smtClean="0"/>
              <a:t>aiheuta </a:t>
            </a:r>
            <a:r>
              <a:rPr lang="fi-FI" dirty="0"/>
              <a:t>selviä </a:t>
            </a:r>
            <a:r>
              <a:rPr lang="fi-FI" dirty="0" smtClean="0"/>
              <a:t>oireita)</a:t>
            </a:r>
          </a:p>
          <a:p>
            <a:pPr lvl="1"/>
            <a:r>
              <a:rPr lang="fi-FI" dirty="0"/>
              <a:t>saattaa olla osatekijänä </a:t>
            </a:r>
            <a:r>
              <a:rPr lang="fi-FI" dirty="0" smtClean="0"/>
              <a:t>monissa </a:t>
            </a:r>
            <a:r>
              <a:rPr lang="fi-FI" dirty="0"/>
              <a:t>vakavissa </a:t>
            </a:r>
            <a:r>
              <a:rPr lang="fi-FI" dirty="0" smtClean="0"/>
              <a:t>sairauksissa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645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Autoimmuunisairaudet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elimistön puolustusjärjestelmä aktivoituu </a:t>
            </a:r>
            <a:r>
              <a:rPr lang="fi-FI" dirty="0" smtClean="0"/>
              <a:t>liikaa </a:t>
            </a:r>
            <a:r>
              <a:rPr lang="fi-FI" dirty="0"/>
              <a:t>ja hyökkää kehon omia rakenteita ja soluja </a:t>
            </a:r>
            <a:r>
              <a:rPr lang="fi-FI" dirty="0" smtClean="0"/>
              <a:t>vastaan</a:t>
            </a:r>
            <a:endParaRPr lang="fi-FI" dirty="0"/>
          </a:p>
          <a:p>
            <a:r>
              <a:rPr lang="fi-FI" dirty="0"/>
              <a:t>sairastumistaipumus näyttää </a:t>
            </a:r>
            <a:r>
              <a:rPr lang="fi-FI" dirty="0" smtClean="0"/>
              <a:t>olevan </a:t>
            </a:r>
            <a:r>
              <a:rPr lang="fi-FI" dirty="0"/>
              <a:t>yhteydessä lapsuudenkodin korkeaan </a:t>
            </a:r>
            <a:r>
              <a:rPr lang="fi-FI" dirty="0" smtClean="0"/>
              <a:t>hygieniatasoon</a:t>
            </a:r>
            <a:r>
              <a:rPr lang="fi-FI" dirty="0"/>
              <a:t> </a:t>
            </a:r>
            <a:r>
              <a:rPr lang="fi-FI" dirty="0" smtClean="0"/>
              <a:t>(</a:t>
            </a:r>
            <a:r>
              <a:rPr lang="fi-FI" b="1" dirty="0" smtClean="0"/>
              <a:t>hygieniahypoteesi</a:t>
            </a:r>
            <a:r>
              <a:rPr lang="fi-FI" dirty="0" smtClean="0"/>
              <a:t>)</a:t>
            </a:r>
          </a:p>
          <a:p>
            <a:r>
              <a:rPr lang="fi-FI" dirty="0"/>
              <a:t>huomattavasti yleisempiä teollisuusmaissa kuin </a:t>
            </a:r>
            <a:r>
              <a:rPr lang="fi-FI" dirty="0" smtClean="0"/>
              <a:t>kehitysmaissa</a:t>
            </a:r>
          </a:p>
          <a:p>
            <a:r>
              <a:rPr lang="fi-FI" b="1" dirty="0" smtClean="0"/>
              <a:t>HIV-infektio</a:t>
            </a:r>
          </a:p>
          <a:p>
            <a:pPr lvl="1"/>
            <a:r>
              <a:rPr lang="fi-FI" dirty="0" err="1" smtClean="0"/>
              <a:t>HI-virus</a:t>
            </a:r>
            <a:r>
              <a:rPr lang="fi-FI" dirty="0" smtClean="0"/>
              <a:t> </a:t>
            </a:r>
            <a:r>
              <a:rPr lang="fi-FI" dirty="0"/>
              <a:t>pystyy tunkeutumaan T-auttajavalkosoluihin ja tuhoamaan niitä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b="1" dirty="0">
                <a:sym typeface="Wingdings" panose="05000000000000000000" pitchFamily="2" charset="2"/>
              </a:rPr>
              <a:t>immuunikato</a:t>
            </a:r>
            <a:r>
              <a:rPr lang="fi-FI" dirty="0">
                <a:sym typeface="Wingdings" panose="05000000000000000000" pitchFamily="2" charset="2"/>
              </a:rPr>
              <a:t>  hoitamattomana </a:t>
            </a:r>
            <a:r>
              <a:rPr lang="fi-FI" b="1" dirty="0">
                <a:sym typeface="Wingdings" panose="05000000000000000000" pitchFamily="2" charset="2"/>
              </a:rPr>
              <a:t>AIDS</a:t>
            </a:r>
            <a:r>
              <a:rPr lang="fi-FI" dirty="0">
                <a:sym typeface="Wingdings" panose="05000000000000000000" pitchFamily="2" charset="2"/>
              </a:rPr>
              <a:t> (kuolee lopulta johonkin </a:t>
            </a:r>
            <a:r>
              <a:rPr lang="fi-FI" dirty="0" smtClean="0">
                <a:sym typeface="Wingdings" panose="05000000000000000000" pitchFamily="2" charset="2"/>
              </a:rPr>
              <a:t>tartuntatautiin)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infektio </a:t>
            </a:r>
            <a:r>
              <a:rPr lang="fi-FI" dirty="0">
                <a:sym typeface="Wingdings" panose="05000000000000000000" pitchFamily="2" charset="2"/>
              </a:rPr>
              <a:t>on pysyvä, mutta taudin eteneminen </a:t>
            </a:r>
            <a:r>
              <a:rPr lang="fi-FI" dirty="0" err="1">
                <a:sym typeface="Wingdings" panose="05000000000000000000" pitchFamily="2" charset="2"/>
              </a:rPr>
              <a:t>AIDS-vaiheeseen</a:t>
            </a:r>
            <a:r>
              <a:rPr lang="fi-FI" dirty="0">
                <a:sym typeface="Wingdings" panose="05000000000000000000" pitchFamily="2" charset="2"/>
              </a:rPr>
              <a:t> voidaan estää useiden lääkkeiden yhdistelmähoidolla</a:t>
            </a:r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091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Rokotus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t</a:t>
            </a:r>
            <a:r>
              <a:rPr lang="fi-FI" dirty="0" smtClean="0"/>
              <a:t>ehokkain suoja </a:t>
            </a:r>
            <a:r>
              <a:rPr lang="fi-FI" dirty="0"/>
              <a:t>tarttuvia tauteja </a:t>
            </a:r>
            <a:r>
              <a:rPr lang="fi-FI" dirty="0" smtClean="0"/>
              <a:t>vastaan</a:t>
            </a:r>
          </a:p>
          <a:p>
            <a:r>
              <a:rPr lang="fi-FI" dirty="0" smtClean="0"/>
              <a:t>pieni määrä </a:t>
            </a:r>
            <a:r>
              <a:rPr lang="fi-FI" dirty="0"/>
              <a:t>joko </a:t>
            </a:r>
            <a:r>
              <a:rPr lang="fi-FI" b="1" dirty="0"/>
              <a:t>tapettuja tai heikennettyjä bakteereja tai </a:t>
            </a:r>
            <a:r>
              <a:rPr lang="fi-FI" b="1" dirty="0" smtClean="0"/>
              <a:t>viruksia</a:t>
            </a:r>
            <a:r>
              <a:rPr lang="fi-FI" b="1" dirty="0"/>
              <a:t> </a:t>
            </a:r>
            <a:r>
              <a:rPr lang="fi-FI" dirty="0" smtClean="0">
                <a:sym typeface="Wingdings" panose="05000000000000000000" pitchFamily="2" charset="2"/>
              </a:rPr>
              <a:t> immuunivaste</a:t>
            </a:r>
          </a:p>
          <a:p>
            <a:r>
              <a:rPr lang="fi-FI" dirty="0" smtClean="0"/>
              <a:t>joissakin </a:t>
            </a:r>
            <a:r>
              <a:rPr lang="fi-FI" dirty="0"/>
              <a:t>taudeissa </a:t>
            </a:r>
            <a:r>
              <a:rPr lang="fi-FI" dirty="0" smtClean="0"/>
              <a:t>suoja </a:t>
            </a:r>
            <a:r>
              <a:rPr lang="fi-FI" dirty="0"/>
              <a:t>kestää koko </a:t>
            </a:r>
            <a:r>
              <a:rPr lang="fi-FI" dirty="0" smtClean="0"/>
              <a:t>eliniän, toiset </a:t>
            </a:r>
            <a:r>
              <a:rPr lang="fi-FI" dirty="0"/>
              <a:t>taudit tarvitsevat tehosterokotteen </a:t>
            </a:r>
            <a:r>
              <a:rPr lang="fi-FI" dirty="0" smtClean="0"/>
              <a:t>määräajoin</a:t>
            </a:r>
          </a:p>
          <a:p>
            <a:r>
              <a:rPr lang="fi-FI" dirty="0" smtClean="0"/>
              <a:t>suoja harvoin </a:t>
            </a:r>
            <a:r>
              <a:rPr lang="fi-FI" dirty="0"/>
              <a:t>täydellinen, </a:t>
            </a:r>
            <a:r>
              <a:rPr lang="fi-FI" dirty="0" smtClean="0"/>
              <a:t>estää kuitenkin </a:t>
            </a:r>
            <a:r>
              <a:rPr lang="fi-FI" dirty="0"/>
              <a:t>vaarallisimpien tautimuotojen ja jälkitautien </a:t>
            </a:r>
            <a:r>
              <a:rPr lang="fi-FI" dirty="0" smtClean="0"/>
              <a:t>kehittymisen</a:t>
            </a:r>
          </a:p>
          <a:p>
            <a:r>
              <a:rPr lang="fi-FI" dirty="0"/>
              <a:t>u</a:t>
            </a:r>
            <a:r>
              <a:rPr lang="fi-FI" dirty="0" smtClean="0"/>
              <a:t>sein lieviä oireita (esim. punoitus, kuumotus, lämmönnousu) – merkkejä immuunivasteen aktivoitumisesta, menevät </a:t>
            </a:r>
            <a:r>
              <a:rPr lang="fi-FI" dirty="0"/>
              <a:t>itsestään </a:t>
            </a:r>
            <a:r>
              <a:rPr lang="fi-FI" dirty="0" smtClean="0"/>
              <a:t>ohi</a:t>
            </a:r>
          </a:p>
          <a:p>
            <a:r>
              <a:rPr lang="fi-FI" dirty="0"/>
              <a:t>h</a:t>
            </a:r>
            <a:r>
              <a:rPr lang="fi-FI" dirty="0" smtClean="0"/>
              <a:t>aittavaikutuksia vain </a:t>
            </a:r>
            <a:r>
              <a:rPr lang="fi-FI" dirty="0"/>
              <a:t>hyvin pienellä osalla </a:t>
            </a:r>
            <a:r>
              <a:rPr lang="fi-FI" dirty="0" smtClean="0"/>
              <a:t>rokotetuista</a:t>
            </a:r>
          </a:p>
          <a:p>
            <a:r>
              <a:rPr lang="fi-FI" dirty="0" smtClean="0"/>
              <a:t>suhteellisen </a:t>
            </a:r>
            <a:r>
              <a:rPr lang="fi-FI" dirty="0"/>
              <a:t>riskin </a:t>
            </a:r>
            <a:r>
              <a:rPr lang="fi-FI" dirty="0" smtClean="0"/>
              <a:t>näkökulma: </a:t>
            </a:r>
            <a:r>
              <a:rPr lang="fi-FI" dirty="0"/>
              <a:t>taudin </a:t>
            </a:r>
            <a:r>
              <a:rPr lang="fi-FI" dirty="0" smtClean="0"/>
              <a:t>sairastaminen kymmeniä </a:t>
            </a:r>
            <a:r>
              <a:rPr lang="fi-FI" dirty="0"/>
              <a:t>tai joskus jopa satoja kertoja </a:t>
            </a:r>
            <a:r>
              <a:rPr lang="fi-FI" dirty="0" smtClean="0"/>
              <a:t>vaarallisempaa </a:t>
            </a:r>
            <a:r>
              <a:rPr lang="fi-FI" dirty="0"/>
              <a:t>kuin rokotteen </a:t>
            </a:r>
            <a:r>
              <a:rPr lang="fi-FI" dirty="0" smtClean="0"/>
              <a:t>saaminen</a:t>
            </a:r>
          </a:p>
          <a:p>
            <a:r>
              <a:rPr lang="fi-FI" b="1" dirty="0"/>
              <a:t>k</a:t>
            </a:r>
            <a:r>
              <a:rPr lang="fi-FI" b="1" dirty="0" smtClean="0"/>
              <a:t>ansallinen rokotusohjelma</a:t>
            </a:r>
          </a:p>
          <a:p>
            <a:r>
              <a:rPr lang="fi-FI" dirty="0"/>
              <a:t>r</a:t>
            </a:r>
            <a:r>
              <a:rPr lang="fi-FI" dirty="0" smtClean="0"/>
              <a:t>iittävä</a:t>
            </a:r>
            <a:r>
              <a:rPr lang="fi-FI" b="1" dirty="0" smtClean="0"/>
              <a:t> rokotuskattavuus </a:t>
            </a:r>
            <a:r>
              <a:rPr lang="fi-FI" dirty="0" smtClean="0"/>
              <a:t>(yli 90 %) </a:t>
            </a:r>
            <a:r>
              <a:rPr lang="fi-FI" b="1" dirty="0">
                <a:sym typeface="Wingdings" panose="05000000000000000000" pitchFamily="2" charset="2"/>
              </a:rPr>
              <a:t> </a:t>
            </a:r>
            <a:r>
              <a:rPr lang="fi-FI" b="1" dirty="0" smtClean="0">
                <a:sym typeface="Wingdings" panose="05000000000000000000" pitchFamily="2" charset="2"/>
              </a:rPr>
              <a:t>laumaidentiteetti </a:t>
            </a:r>
            <a:r>
              <a:rPr lang="fi-FI" dirty="0" smtClean="0">
                <a:sym typeface="Wingdings" panose="05000000000000000000" pitchFamily="2" charset="2"/>
              </a:rPr>
              <a:t>eli rokote </a:t>
            </a:r>
            <a:r>
              <a:rPr lang="fi-FI" dirty="0">
                <a:sym typeface="Wingdings" panose="05000000000000000000" pitchFamily="2" charset="2"/>
              </a:rPr>
              <a:t>suojaa myös rokottamattomia ihmisiä, jos </a:t>
            </a:r>
            <a:r>
              <a:rPr lang="fi-FI" dirty="0" smtClean="0">
                <a:sym typeface="Wingdings" panose="05000000000000000000" pitchFamily="2" charset="2"/>
              </a:rPr>
              <a:t>pysyvät rokotetun </a:t>
            </a:r>
            <a:r>
              <a:rPr lang="fi-FI" dirty="0">
                <a:sym typeface="Wingdings" panose="05000000000000000000" pitchFamily="2" charset="2"/>
              </a:rPr>
              <a:t>”lauman” </a:t>
            </a:r>
            <a:r>
              <a:rPr lang="fi-FI" dirty="0" smtClean="0">
                <a:sym typeface="Wingdings" panose="05000000000000000000" pitchFamily="2" charset="2"/>
              </a:rPr>
              <a:t>sisällä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662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Tartuntatautien ehkäisy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uusia tauteja kehittyy ja tartuntataudit leviävät nykyään nopeammin </a:t>
            </a:r>
            <a:r>
              <a:rPr lang="fi-FI" dirty="0" smtClean="0"/>
              <a:t>kuin </a:t>
            </a:r>
            <a:r>
              <a:rPr lang="fi-FI" dirty="0"/>
              <a:t>koskaan </a:t>
            </a:r>
            <a:r>
              <a:rPr lang="fi-FI" dirty="0" smtClean="0"/>
              <a:t>aikaisemmin</a:t>
            </a:r>
            <a:endParaRPr lang="fi-FI" dirty="0"/>
          </a:p>
          <a:p>
            <a:r>
              <a:rPr lang="fi-FI" dirty="0"/>
              <a:t>aikaisemmin tunnettuja, jo voitetuksi luultuja </a:t>
            </a:r>
            <a:r>
              <a:rPr lang="fi-FI" dirty="0" smtClean="0"/>
              <a:t>taudinaiheuttajia (esim. tuberkuloosi) </a:t>
            </a:r>
            <a:r>
              <a:rPr lang="fi-FI" dirty="0"/>
              <a:t>tullut takaisin </a:t>
            </a:r>
            <a:r>
              <a:rPr lang="fi-FI" dirty="0" smtClean="0"/>
              <a:t>antibiooteille vastustuskykyisinä kantoina (</a:t>
            </a:r>
            <a:r>
              <a:rPr lang="fi-FI" b="1" dirty="0" smtClean="0"/>
              <a:t>mikrobilääkeresistenssi</a:t>
            </a:r>
            <a:r>
              <a:rPr lang="fi-FI" dirty="0" smtClean="0"/>
              <a:t>)</a:t>
            </a:r>
          </a:p>
          <a:p>
            <a:r>
              <a:rPr lang="fi-FI" b="1" dirty="0" smtClean="0"/>
              <a:t>WHO:n </a:t>
            </a:r>
            <a:r>
              <a:rPr lang="fi-FI" b="1" dirty="0"/>
              <a:t>kansainvälinen </a:t>
            </a:r>
            <a:r>
              <a:rPr lang="fi-FI" b="1" dirty="0" smtClean="0"/>
              <a:t>terveyssäännöstö </a:t>
            </a:r>
            <a:r>
              <a:rPr lang="fi-FI" dirty="0" smtClean="0"/>
              <a:t>eli terveyttä </a:t>
            </a:r>
            <a:r>
              <a:rPr lang="fi-FI" dirty="0"/>
              <a:t>uhkaavien hätätilanteiden koordinointia koskeva </a:t>
            </a:r>
            <a:r>
              <a:rPr lang="fi-FI" dirty="0" smtClean="0"/>
              <a:t>sopimus</a:t>
            </a:r>
          </a:p>
          <a:p>
            <a:pPr lvl="1"/>
            <a:r>
              <a:rPr lang="fi-FI" dirty="0"/>
              <a:t>kriteerit, milloin WHO:lle on ilmoitettava </a:t>
            </a:r>
            <a:r>
              <a:rPr lang="fi-FI" dirty="0" smtClean="0"/>
              <a:t>vaaratilanteesta </a:t>
            </a:r>
            <a:br>
              <a:rPr lang="fi-FI" dirty="0" smtClean="0"/>
            </a:br>
            <a:r>
              <a:rPr lang="fi-FI" dirty="0" smtClean="0"/>
              <a:t>(esim. </a:t>
            </a:r>
            <a:r>
              <a:rPr lang="fi-FI" dirty="0"/>
              <a:t>pandemiavaaraa aiheuttavasta </a:t>
            </a:r>
            <a:r>
              <a:rPr lang="fi-FI" dirty="0" smtClean="0"/>
              <a:t>epidemiasta) </a:t>
            </a:r>
          </a:p>
          <a:p>
            <a:pPr lvl="1"/>
            <a:r>
              <a:rPr lang="fi-FI" dirty="0"/>
              <a:t>h</a:t>
            </a:r>
            <a:r>
              <a:rPr lang="fi-FI" dirty="0" smtClean="0"/>
              <a:t>ätätilanteissa </a:t>
            </a:r>
            <a:r>
              <a:rPr lang="fi-FI" dirty="0"/>
              <a:t>WHO voi rajoittaa ihmisten ja tavaroiden </a:t>
            </a:r>
            <a:r>
              <a:rPr lang="fi-FI" dirty="0" smtClean="0"/>
              <a:t>liikkumista </a:t>
            </a:r>
            <a:r>
              <a:rPr lang="fi-FI" dirty="0"/>
              <a:t>rajojen </a:t>
            </a:r>
            <a:r>
              <a:rPr lang="fi-FI" dirty="0" smtClean="0"/>
              <a:t>yli</a:t>
            </a:r>
          </a:p>
          <a:p>
            <a:r>
              <a:rPr lang="fi-FI" dirty="0" smtClean="0"/>
              <a:t>Suomen </a:t>
            </a:r>
            <a:r>
              <a:rPr lang="fi-FI" b="1" dirty="0" smtClean="0"/>
              <a:t>tartuntatauti- ja terveydensuojelulait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24256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smtClean="0"/>
              <a:t>Terve 1: Terveyden perusteet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 dirty="0" smtClean="0"/>
              <a:t>Luku 2: Terveysosaaminen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085013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smtClean="0"/>
              <a:t>Terve 1: Terveyden perusteet</a:t>
            </a:r>
            <a:endParaRPr lang="fi-FI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 dirty="0" smtClean="0"/>
              <a:t>Luku 13: Sydän ja verisuonisairaudet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16014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Sydän- ja verisuonisairaudet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fi-FI" sz="1800" dirty="0" smtClean="0"/>
              <a:t>vaarallinen</a:t>
            </a:r>
            <a:r>
              <a:rPr lang="fi-FI" sz="1800" dirty="0"/>
              <a:t>, </a:t>
            </a:r>
            <a:r>
              <a:rPr lang="fi-FI" sz="1800" dirty="0" smtClean="0"/>
              <a:t>aluksi </a:t>
            </a:r>
            <a:r>
              <a:rPr lang="fi-FI" sz="1800" dirty="0"/>
              <a:t>vähäoireinen </a:t>
            </a:r>
            <a:r>
              <a:rPr lang="fi-FI" sz="1800" dirty="0" smtClean="0"/>
              <a:t>tautiryhmä</a:t>
            </a:r>
          </a:p>
          <a:p>
            <a:pPr marL="743130" lvl="1" indent="-342720">
              <a:buClr>
                <a:srgbClr val="000000"/>
              </a:buClr>
              <a:buFont typeface="Arial"/>
              <a:buChar char="•"/>
            </a:pPr>
            <a:r>
              <a:rPr lang="fi-FI" sz="1400" dirty="0" smtClean="0"/>
              <a:t>lyhyetkin häiriöt </a:t>
            </a:r>
            <a:r>
              <a:rPr lang="fi-FI" sz="1400" dirty="0"/>
              <a:t>sydämen toiminnassa tai aivojen verenkierrossa voivat </a:t>
            </a:r>
            <a:r>
              <a:rPr lang="fi-FI" sz="1400" dirty="0" smtClean="0"/>
              <a:t>heikentää </a:t>
            </a:r>
            <a:r>
              <a:rPr lang="fi-FI" sz="1400" dirty="0"/>
              <a:t>työ- ja toimintakykyä merkittävästi tai aiheuttaa ennenaikaisen </a:t>
            </a:r>
            <a:r>
              <a:rPr lang="fi-FI" sz="1400" dirty="0" smtClean="0"/>
              <a:t>kuoleman</a:t>
            </a:r>
          </a:p>
          <a:p>
            <a:pPr marL="743130" lvl="1" indent="-342720">
              <a:buClr>
                <a:srgbClr val="000000"/>
              </a:buClr>
              <a:buFont typeface="Arial"/>
              <a:buChar char="•"/>
            </a:pPr>
            <a:r>
              <a:rPr lang="fi-FI" sz="1400" dirty="0"/>
              <a:t>aiheuttavat alkuvaiheessa </a:t>
            </a:r>
            <a:r>
              <a:rPr lang="fi-FI" sz="1400" dirty="0" smtClean="0"/>
              <a:t>vähän oireita </a:t>
            </a:r>
            <a:r>
              <a:rPr lang="fi-FI" sz="1400" dirty="0" smtClean="0">
                <a:sym typeface="Wingdings" panose="05000000000000000000" pitchFamily="2" charset="2"/>
              </a:rPr>
              <a:t> </a:t>
            </a:r>
            <a:r>
              <a:rPr lang="fi-FI" sz="1400" dirty="0" smtClean="0"/>
              <a:t>kehittyvät usein pitkälle</a:t>
            </a:r>
            <a:r>
              <a:rPr lang="fi-FI" sz="1400" dirty="0"/>
              <a:t>, ennen </a:t>
            </a:r>
            <a:r>
              <a:rPr lang="fi-FI" sz="1400" dirty="0" smtClean="0"/>
              <a:t>kuin havaitaan</a:t>
            </a:r>
            <a:endParaRPr lang="fi-FI" sz="1400" dirty="0"/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fi-FI" sz="1800" dirty="0" smtClean="0"/>
              <a:t>yleisimpiä kansantauteja</a:t>
            </a:r>
          </a:p>
          <a:p>
            <a:pPr marL="743130" lvl="1" indent="-342720">
              <a:buClr>
                <a:srgbClr val="000000"/>
              </a:buClr>
              <a:buFont typeface="Arial"/>
              <a:buChar char="•"/>
            </a:pPr>
            <a:r>
              <a:rPr lang="fi-FI" sz="1400" dirty="0"/>
              <a:t>yhä maailman yleisin kuolinsyy</a:t>
            </a:r>
          </a:p>
          <a:p>
            <a:pPr marL="743130" lvl="1" indent="-342720">
              <a:buClr>
                <a:srgbClr val="000000"/>
              </a:buClr>
              <a:buFont typeface="Arial"/>
              <a:buChar char="•"/>
            </a:pPr>
            <a:r>
              <a:rPr lang="fi-FI" sz="1400" dirty="0" smtClean="0"/>
              <a:t>korkean </a:t>
            </a:r>
            <a:r>
              <a:rPr lang="fi-FI" sz="1400" dirty="0"/>
              <a:t>elintason maissa </a:t>
            </a:r>
            <a:r>
              <a:rPr lang="fi-FI" sz="1400" dirty="0" smtClean="0"/>
              <a:t>kuolleisuutta </a:t>
            </a:r>
            <a:r>
              <a:rPr lang="fi-FI" sz="1400" dirty="0"/>
              <a:t>pystytty vähentämään ja sairastumisajankohtaa </a:t>
            </a:r>
            <a:r>
              <a:rPr lang="fi-FI" sz="1400" dirty="0" smtClean="0"/>
              <a:t>siirtämään </a:t>
            </a:r>
            <a:r>
              <a:rPr lang="fi-FI" sz="1400" dirty="0"/>
              <a:t>myöhemmälle </a:t>
            </a:r>
            <a:r>
              <a:rPr lang="fi-FI" sz="1400" dirty="0" smtClean="0"/>
              <a:t>iälle</a:t>
            </a:r>
          </a:p>
          <a:p>
            <a:pPr marL="743130" lvl="1" indent="-342720">
              <a:buClr>
                <a:srgbClr val="000000"/>
              </a:buClr>
              <a:buFont typeface="Arial"/>
              <a:buChar char="•"/>
            </a:pPr>
            <a:r>
              <a:rPr lang="fi-FI" sz="1400" dirty="0" smtClean="0"/>
              <a:t>Suomessa aiheuttavat </a:t>
            </a:r>
            <a:r>
              <a:rPr lang="fi-FI" sz="1400" dirty="0"/>
              <a:t>noin puolet työikäisten </a:t>
            </a:r>
            <a:r>
              <a:rPr lang="fi-FI" sz="1400" dirty="0" smtClean="0"/>
              <a:t>tautikuolemista</a:t>
            </a:r>
            <a:endParaRPr lang="fi-FI" sz="1400" dirty="0"/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fi-FI" sz="1800" dirty="0"/>
              <a:t>y</a:t>
            </a:r>
            <a:r>
              <a:rPr lang="fi-FI" sz="1800" dirty="0" smtClean="0"/>
              <a:t>leisimpiä sepelvaltimotauti</a:t>
            </a:r>
            <a:r>
              <a:rPr lang="fi-FI" sz="1800" dirty="0"/>
              <a:t>, </a:t>
            </a:r>
            <a:r>
              <a:rPr lang="fi-FI" sz="1800" dirty="0" smtClean="0"/>
              <a:t>sydämen </a:t>
            </a:r>
            <a:r>
              <a:rPr lang="fi-FI" sz="1800" dirty="0"/>
              <a:t>rytmihäiriöt, läppäviat, sydämen vajaatoiminta ja </a:t>
            </a:r>
            <a:r>
              <a:rPr lang="fi-FI" sz="1800" dirty="0" smtClean="0"/>
              <a:t>aivoverenkierron häiriöt</a:t>
            </a: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fi-FI" sz="1800" dirty="0"/>
              <a:t>s</a:t>
            </a:r>
            <a:r>
              <a:rPr lang="fi-FI" sz="1800" dirty="0" smtClean="0"/>
              <a:t>uurin </a:t>
            </a:r>
            <a:r>
              <a:rPr lang="fi-FI" sz="1800" dirty="0"/>
              <a:t>osa sairastuneista on keski-ikäisiä tai iäkkäitä, </a:t>
            </a:r>
            <a:r>
              <a:rPr lang="fi-FI" sz="1800" dirty="0" smtClean="0"/>
              <a:t>koska kehittyminen </a:t>
            </a:r>
            <a:r>
              <a:rPr lang="fi-FI" sz="1800" dirty="0"/>
              <a:t>vie usein </a:t>
            </a:r>
            <a:r>
              <a:rPr lang="fi-FI" sz="1800" dirty="0" smtClean="0"/>
              <a:t>vuosikymmeniä</a:t>
            </a: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fi-FI" sz="1800" dirty="0" smtClean="0"/>
              <a:t>sydänvika </a:t>
            </a:r>
            <a:r>
              <a:rPr lang="fi-FI" sz="1800" dirty="0"/>
              <a:t>voi olla myös </a:t>
            </a:r>
            <a:r>
              <a:rPr lang="fi-FI" sz="1800" dirty="0" smtClean="0"/>
              <a:t>synnynnäinen – todetaan </a:t>
            </a:r>
            <a:r>
              <a:rPr lang="fi-FI" sz="1800" dirty="0"/>
              <a:t>nykyään jo </a:t>
            </a:r>
            <a:r>
              <a:rPr lang="fi-FI" sz="1800" dirty="0" smtClean="0"/>
              <a:t>lapsuudessa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87909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/>
              <a:t>Ateroskleroosi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r>
              <a:rPr lang="fi-FI" sz="2100" dirty="0"/>
              <a:t>valtimonrasvoittumis- eli </a:t>
            </a:r>
            <a:r>
              <a:rPr lang="fi-FI" sz="2100" dirty="0" smtClean="0"/>
              <a:t>kovettumistauti, valtimotauti </a:t>
            </a:r>
            <a:endParaRPr lang="fi-FI" sz="2100" dirty="0"/>
          </a:p>
          <a:p>
            <a:r>
              <a:rPr lang="fi-FI" sz="2100" dirty="0" smtClean="0"/>
              <a:t>monien </a:t>
            </a:r>
            <a:r>
              <a:rPr lang="fi-FI" sz="2100" dirty="0"/>
              <a:t>sydän- ja verisuonitautien </a:t>
            </a:r>
            <a:r>
              <a:rPr lang="fi-FI" sz="2100" dirty="0" smtClean="0"/>
              <a:t>syynä</a:t>
            </a:r>
          </a:p>
          <a:p>
            <a:r>
              <a:rPr lang="fi-FI" sz="2100" dirty="0" smtClean="0"/>
              <a:t>verenpaine </a:t>
            </a:r>
            <a:r>
              <a:rPr lang="fi-FI" sz="2100" dirty="0"/>
              <a:t>ja </a:t>
            </a:r>
            <a:r>
              <a:rPr lang="fi-FI" sz="2100" dirty="0" smtClean="0"/>
              <a:t>kolesteroliarvot korkeana pitkään </a:t>
            </a:r>
            <a:br>
              <a:rPr lang="fi-FI" sz="2100" dirty="0" smtClean="0"/>
            </a:br>
            <a:r>
              <a:rPr lang="fi-FI" sz="2100" dirty="0" smtClean="0">
                <a:sym typeface="Wingdings" panose="05000000000000000000" pitchFamily="2" charset="2"/>
              </a:rPr>
              <a:t> </a:t>
            </a:r>
            <a:r>
              <a:rPr lang="fi-FI" sz="2100" dirty="0" smtClean="0"/>
              <a:t>kolesterolia kertyy valtimoiden sisäpinnalle</a:t>
            </a:r>
            <a:br>
              <a:rPr lang="fi-FI" sz="2100" dirty="0" smtClean="0"/>
            </a:br>
            <a:r>
              <a:rPr lang="fi-FI" sz="2100" dirty="0" smtClean="0">
                <a:sym typeface="Wingdings" panose="05000000000000000000" pitchFamily="2" charset="2"/>
              </a:rPr>
              <a:t> </a:t>
            </a:r>
            <a:r>
              <a:rPr lang="fi-FI" sz="2100" dirty="0" smtClean="0"/>
              <a:t>muuntuu kemiallisesti ärsyttäväksi, syntyy tulehdus </a:t>
            </a:r>
            <a:br>
              <a:rPr lang="fi-FI" sz="2100" dirty="0" smtClean="0"/>
            </a:br>
            <a:r>
              <a:rPr lang="fi-FI" sz="2100" dirty="0" smtClean="0">
                <a:sym typeface="Wingdings" panose="05000000000000000000" pitchFamily="2" charset="2"/>
              </a:rPr>
              <a:t> </a:t>
            </a:r>
            <a:r>
              <a:rPr lang="fi-FI" sz="2100" dirty="0" smtClean="0"/>
              <a:t>juosteet suurenevat </a:t>
            </a:r>
            <a:r>
              <a:rPr lang="fi-FI" sz="2100" dirty="0"/>
              <a:t>koviksi pesäkkeiksi eli </a:t>
            </a:r>
            <a:r>
              <a:rPr lang="fi-FI" sz="2100" b="1" dirty="0" smtClean="0"/>
              <a:t>plakeiksi</a:t>
            </a:r>
            <a:r>
              <a:rPr lang="fi-FI" sz="2100" dirty="0" smtClean="0"/>
              <a:t> </a:t>
            </a:r>
            <a:br>
              <a:rPr lang="fi-FI" sz="2100" dirty="0" smtClean="0"/>
            </a:br>
            <a:r>
              <a:rPr lang="fi-FI" sz="2100" dirty="0" smtClean="0">
                <a:sym typeface="Wingdings" panose="05000000000000000000" pitchFamily="2" charset="2"/>
              </a:rPr>
              <a:t> </a:t>
            </a:r>
            <a:r>
              <a:rPr lang="fi-FI" sz="2100" dirty="0" smtClean="0"/>
              <a:t>plakkiin myös </a:t>
            </a:r>
            <a:r>
              <a:rPr lang="fi-FI" sz="2100" dirty="0"/>
              <a:t>sidekudosta ja kalkkia ja se kasvaa </a:t>
            </a:r>
            <a:r>
              <a:rPr lang="fi-FI" sz="2100" dirty="0" smtClean="0"/>
              <a:t/>
            </a:r>
            <a:br>
              <a:rPr lang="fi-FI" sz="2100" dirty="0" smtClean="0"/>
            </a:br>
            <a:r>
              <a:rPr lang="fi-FI" sz="2100" dirty="0" smtClean="0">
                <a:sym typeface="Wingdings" panose="05000000000000000000" pitchFamily="2" charset="2"/>
              </a:rPr>
              <a:t> </a:t>
            </a:r>
            <a:r>
              <a:rPr lang="fi-FI" sz="2100" dirty="0" smtClean="0"/>
              <a:t>veren </a:t>
            </a:r>
            <a:r>
              <a:rPr lang="fi-FI" sz="2100" dirty="0"/>
              <a:t>virtaus </a:t>
            </a:r>
            <a:r>
              <a:rPr lang="fi-FI" sz="2100" dirty="0" smtClean="0"/>
              <a:t>sillä </a:t>
            </a:r>
            <a:r>
              <a:rPr lang="fi-FI" sz="2100" dirty="0"/>
              <a:t>kohdalla </a:t>
            </a:r>
            <a:r>
              <a:rPr lang="fi-FI" sz="2100" dirty="0" smtClean="0"/>
              <a:t>vaikeutuu</a:t>
            </a:r>
            <a:r>
              <a:rPr lang="fi-FI" sz="2100" dirty="0"/>
              <a:t> </a:t>
            </a:r>
            <a:r>
              <a:rPr lang="fi-FI" sz="2100" dirty="0" smtClean="0"/>
              <a:t/>
            </a:r>
            <a:br>
              <a:rPr lang="fi-FI" sz="2100" dirty="0" smtClean="0"/>
            </a:br>
            <a:r>
              <a:rPr lang="fi-FI" sz="2100" dirty="0" smtClean="0">
                <a:sym typeface="Wingdings" panose="05000000000000000000" pitchFamily="2" charset="2"/>
              </a:rPr>
              <a:t> a</a:t>
            </a:r>
            <a:r>
              <a:rPr lang="fi-FI" sz="2100" dirty="0" smtClean="0"/>
              <a:t>htautuneessa </a:t>
            </a:r>
            <a:r>
              <a:rPr lang="fi-FI" sz="2100" dirty="0"/>
              <a:t>suonessa </a:t>
            </a:r>
            <a:r>
              <a:rPr lang="fi-FI" sz="2100" dirty="0" smtClean="0"/>
              <a:t>kova verenpaine </a:t>
            </a:r>
            <a:r>
              <a:rPr lang="fi-FI" sz="2100" dirty="0"/>
              <a:t>ja </a:t>
            </a:r>
            <a:r>
              <a:rPr lang="fi-FI" sz="2100" dirty="0" smtClean="0"/>
              <a:t>verisolut </a:t>
            </a:r>
            <a:r>
              <a:rPr lang="fi-FI" sz="2100" dirty="0"/>
              <a:t>törmäävät jatkuvasti </a:t>
            </a:r>
            <a:r>
              <a:rPr lang="fi-FI" sz="2100" dirty="0" smtClean="0"/>
              <a:t>plakin </a:t>
            </a:r>
            <a:r>
              <a:rPr lang="fi-FI" sz="2100" dirty="0"/>
              <a:t>hauraaseen pintaan, joka </a:t>
            </a:r>
            <a:r>
              <a:rPr lang="fi-FI" sz="2100" dirty="0" smtClean="0"/>
              <a:t>voi revetä </a:t>
            </a:r>
            <a:br>
              <a:rPr lang="fi-FI" sz="2100" dirty="0" smtClean="0"/>
            </a:br>
            <a:r>
              <a:rPr lang="fi-FI" sz="2100" dirty="0" smtClean="0">
                <a:sym typeface="Wingdings" panose="05000000000000000000" pitchFamily="2" charset="2"/>
              </a:rPr>
              <a:t> r</a:t>
            </a:r>
            <a:r>
              <a:rPr lang="fi-FI" sz="2100" dirty="0" smtClean="0"/>
              <a:t>epeytyneen </a:t>
            </a:r>
            <a:r>
              <a:rPr lang="fi-FI" sz="2100" dirty="0"/>
              <a:t>kohdan </a:t>
            </a:r>
            <a:r>
              <a:rPr lang="fi-FI" sz="2100" dirty="0" smtClean="0"/>
              <a:t>ympärille verihyytymä, </a:t>
            </a:r>
            <a:r>
              <a:rPr lang="fi-FI" sz="2100" dirty="0"/>
              <a:t>joka voi nopeasti tukkia koko </a:t>
            </a:r>
            <a:r>
              <a:rPr lang="fi-FI" sz="2100" dirty="0" smtClean="0"/>
              <a:t>suonen (</a:t>
            </a:r>
            <a:r>
              <a:rPr lang="fi-FI" sz="2100" b="1" dirty="0" smtClean="0"/>
              <a:t>trombi</a:t>
            </a:r>
            <a:r>
              <a:rPr lang="fi-FI" sz="2100" dirty="0" smtClean="0"/>
              <a:t>) </a:t>
            </a:r>
            <a:endParaRPr lang="fi-FI" sz="2100" b="1" dirty="0" smtClean="0"/>
          </a:p>
          <a:p>
            <a:r>
              <a:rPr lang="fi-FI" sz="2100" dirty="0" smtClean="0"/>
              <a:t>miehillä enemmän kuin naisilla (erektiohäiriöt usein ensimmäinen merkki) – estrogeeni suojaa naisia</a:t>
            </a:r>
            <a:endParaRPr lang="fi-FI" sz="2100" dirty="0"/>
          </a:p>
        </p:txBody>
      </p:sp>
    </p:spTree>
    <p:extLst>
      <p:ext uri="{BB962C8B-B14F-4D97-AF65-F5344CB8AC3E}">
        <p14:creationId xmlns:p14="http://schemas.microsoft.com/office/powerpoint/2010/main" val="389429134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/>
              <a:t>Sepelveltimotauti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sepelvaltimot sydänlihaksen </a:t>
            </a:r>
            <a:r>
              <a:rPr lang="fi-FI" dirty="0"/>
              <a:t>verenkierrosta huolehtivia </a:t>
            </a:r>
            <a:r>
              <a:rPr lang="fi-FI" dirty="0" smtClean="0"/>
              <a:t>verisuonia 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/>
              <a:t>ahtautuvat</a:t>
            </a:r>
            <a:r>
              <a:rPr lang="fi-FI" dirty="0"/>
              <a:t>, jolloin </a:t>
            </a:r>
            <a:r>
              <a:rPr lang="fi-FI" dirty="0" smtClean="0"/>
              <a:t>sydänlihakseen </a:t>
            </a:r>
            <a:r>
              <a:rPr lang="fi-FI" dirty="0"/>
              <a:t>ei kulkeudu riittävästi happea ja </a:t>
            </a:r>
            <a:r>
              <a:rPr lang="fi-FI" dirty="0" smtClean="0"/>
              <a:t>ravintoaineita</a:t>
            </a:r>
            <a:endParaRPr lang="fi-FI" dirty="0"/>
          </a:p>
          <a:p>
            <a:r>
              <a:rPr lang="fi-FI" dirty="0"/>
              <a:t>t</a:t>
            </a:r>
            <a:r>
              <a:rPr lang="fi-FI" dirty="0" smtClean="0"/>
              <a:t>avallisimmin syynä </a:t>
            </a:r>
            <a:r>
              <a:rPr lang="fi-FI" b="1" dirty="0" err="1" smtClean="0"/>
              <a:t>ateroskleroosi</a:t>
            </a:r>
            <a:endParaRPr lang="fi-FI" b="1" dirty="0"/>
          </a:p>
          <a:p>
            <a:r>
              <a:rPr lang="fi-FI" dirty="0" smtClean="0"/>
              <a:t>pitkään oireeton</a:t>
            </a:r>
          </a:p>
          <a:p>
            <a:r>
              <a:rPr lang="fi-FI" dirty="0"/>
              <a:t>r</a:t>
            </a:r>
            <a:r>
              <a:rPr lang="fi-FI" dirty="0" smtClean="0"/>
              <a:t>asitusrintakipu </a:t>
            </a:r>
            <a:r>
              <a:rPr lang="fi-FI" dirty="0"/>
              <a:t>eli </a:t>
            </a:r>
            <a:r>
              <a:rPr lang="fi-FI" b="1" dirty="0" err="1"/>
              <a:t>angina</a:t>
            </a:r>
            <a:r>
              <a:rPr lang="fi-FI" b="1" dirty="0"/>
              <a:t> </a:t>
            </a:r>
            <a:r>
              <a:rPr lang="fi-FI" b="1" dirty="0" err="1" smtClean="0"/>
              <a:t>pectoris</a:t>
            </a:r>
            <a:endParaRPr lang="fi-FI" b="1" dirty="0" smtClean="0"/>
          </a:p>
          <a:p>
            <a:pPr lvl="1"/>
            <a:r>
              <a:rPr lang="fi-FI" dirty="0" smtClean="0"/>
              <a:t>puristava </a:t>
            </a:r>
            <a:r>
              <a:rPr lang="fi-FI" dirty="0"/>
              <a:t>tai </a:t>
            </a:r>
            <a:r>
              <a:rPr lang="fi-FI" dirty="0" smtClean="0"/>
              <a:t>polttava kipu rintalastan </a:t>
            </a:r>
            <a:r>
              <a:rPr lang="fi-FI" dirty="0"/>
              <a:t>takana tai laajalti </a:t>
            </a:r>
            <a:r>
              <a:rPr lang="fi-FI" dirty="0" smtClean="0"/>
              <a:t>rintakehällä</a:t>
            </a:r>
          </a:p>
          <a:p>
            <a:pPr lvl="1"/>
            <a:r>
              <a:rPr lang="fi-FI" dirty="0" smtClean="0"/>
              <a:t>kipu </a:t>
            </a:r>
            <a:r>
              <a:rPr lang="fi-FI" dirty="0"/>
              <a:t>hellittää, </a:t>
            </a:r>
            <a:r>
              <a:rPr lang="fi-FI" dirty="0" smtClean="0"/>
              <a:t>kun </a:t>
            </a:r>
            <a:r>
              <a:rPr lang="fi-FI" dirty="0"/>
              <a:t>rasitus </a:t>
            </a:r>
            <a:r>
              <a:rPr lang="fi-FI" dirty="0" smtClean="0"/>
              <a:t>lakkaa</a:t>
            </a:r>
          </a:p>
          <a:p>
            <a:pPr lvl="1"/>
            <a:r>
              <a:rPr lang="fi-FI" dirty="0" smtClean="0"/>
              <a:t>voi oireilla myös </a:t>
            </a:r>
            <a:r>
              <a:rPr lang="fi-FI" dirty="0"/>
              <a:t>epämääräisesti </a:t>
            </a:r>
            <a:r>
              <a:rPr lang="fi-FI" dirty="0" smtClean="0"/>
              <a:t>säteilevänä </a:t>
            </a:r>
            <a:r>
              <a:rPr lang="fi-FI" dirty="0"/>
              <a:t>kipuna kaulalla, vasemmassa kädessä tai </a:t>
            </a:r>
            <a:r>
              <a:rPr lang="fi-FI" dirty="0" smtClean="0"/>
              <a:t>ylävatsalla</a:t>
            </a:r>
          </a:p>
          <a:p>
            <a:pPr lvl="1"/>
            <a:r>
              <a:rPr lang="fi-FI" dirty="0"/>
              <a:t>n</a:t>
            </a:r>
            <a:r>
              <a:rPr lang="fi-FI" dirty="0" smtClean="0"/>
              <a:t>aisilla oireet epämääräisempiä </a:t>
            </a:r>
            <a:r>
              <a:rPr lang="fi-FI" dirty="0"/>
              <a:t>ja vaikeammin tunnistettavia </a:t>
            </a:r>
            <a:r>
              <a:rPr lang="fi-FI" dirty="0" smtClean="0"/>
              <a:t>kuin miehillä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325851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Sydäninfarkti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toisinaan </a:t>
            </a:r>
            <a:r>
              <a:rPr lang="fi-FI" dirty="0"/>
              <a:t>ensimmäinen </a:t>
            </a:r>
            <a:r>
              <a:rPr lang="fi-FI" dirty="0" smtClean="0"/>
              <a:t>sepelvaltimotaudin oire</a:t>
            </a:r>
          </a:p>
          <a:p>
            <a:r>
              <a:rPr lang="fi-FI" dirty="0" smtClean="0"/>
              <a:t>sepelvaltimo tukkeutuu (ahtauma tai paikalle kulkeutunut repeytynyt </a:t>
            </a:r>
            <a:r>
              <a:rPr lang="fi-FI" b="1" dirty="0" smtClean="0"/>
              <a:t>plakki</a:t>
            </a:r>
            <a:r>
              <a:rPr lang="fi-FI" dirty="0"/>
              <a:t> </a:t>
            </a:r>
            <a:r>
              <a:rPr lang="fi-FI" dirty="0" smtClean="0"/>
              <a:t>+ </a:t>
            </a:r>
            <a:r>
              <a:rPr lang="fi-FI" b="1" dirty="0" smtClean="0"/>
              <a:t>trombi</a:t>
            </a:r>
            <a:r>
              <a:rPr lang="fi-FI" dirty="0" smtClean="0"/>
              <a:t>)</a:t>
            </a:r>
          </a:p>
          <a:p>
            <a:pPr lvl="1">
              <a:buFont typeface="Wingdings"/>
              <a:buChar char="à"/>
            </a:pPr>
            <a:r>
              <a:rPr lang="fi-FI" dirty="0" smtClean="0">
                <a:sym typeface="Wingdings" panose="05000000000000000000" pitchFamily="2" charset="2"/>
              </a:rPr>
              <a:t> i</a:t>
            </a:r>
            <a:r>
              <a:rPr lang="fi-FI" dirty="0" smtClean="0"/>
              <a:t>lman ripeää avaavaa </a:t>
            </a:r>
            <a:r>
              <a:rPr lang="fi-FI" dirty="0"/>
              <a:t>hoitoa osa sydämen soluista menee </a:t>
            </a:r>
            <a:r>
              <a:rPr lang="fi-FI" dirty="0" smtClean="0"/>
              <a:t>hapenpuutteen </a:t>
            </a:r>
            <a:r>
              <a:rPr lang="fi-FI" dirty="0"/>
              <a:t>vuoksi </a:t>
            </a:r>
            <a:r>
              <a:rPr lang="fi-FI" dirty="0" smtClean="0"/>
              <a:t>kuolioon</a:t>
            </a:r>
          </a:p>
          <a:p>
            <a:pPr lvl="1">
              <a:buFont typeface="Wingdings"/>
              <a:buChar char="à"/>
            </a:pPr>
            <a:r>
              <a:rPr lang="fi-FI" dirty="0"/>
              <a:t> </a:t>
            </a:r>
            <a:r>
              <a:rPr lang="fi-FI" dirty="0" smtClean="0"/>
              <a:t>kuolio </a:t>
            </a:r>
            <a:r>
              <a:rPr lang="fi-FI" dirty="0"/>
              <a:t>voi aiheuttaa vaikeita rytmihäiriöitä tai äkillisesti </a:t>
            </a:r>
            <a:r>
              <a:rPr lang="fi-FI" dirty="0" smtClean="0"/>
              <a:t>sydämen </a:t>
            </a:r>
            <a:r>
              <a:rPr lang="fi-FI" dirty="0"/>
              <a:t>pumppaustoiminnan pettämisen </a:t>
            </a:r>
            <a:r>
              <a:rPr lang="fi-FI" dirty="0" smtClean="0"/>
              <a:t>kokonaan</a:t>
            </a:r>
          </a:p>
          <a:p>
            <a:r>
              <a:rPr lang="fi-FI" dirty="0"/>
              <a:t>n</a:t>
            </a:r>
            <a:r>
              <a:rPr lang="fi-FI" dirty="0" smtClean="0"/>
              <a:t>opea hätäensiapu </a:t>
            </a:r>
            <a:r>
              <a:rPr lang="fi-FI" dirty="0"/>
              <a:t>ja sairaalahoito voivat pelastaa </a:t>
            </a:r>
            <a:r>
              <a:rPr lang="fi-FI" dirty="0" smtClean="0"/>
              <a:t>potilaan</a:t>
            </a:r>
          </a:p>
          <a:p>
            <a:r>
              <a:rPr lang="fi-FI" dirty="0" smtClean="0"/>
              <a:t>jättää usein </a:t>
            </a:r>
            <a:r>
              <a:rPr lang="fi-FI" dirty="0"/>
              <a:t>vaurioita sydämeen, etenkin jos alkuvaiheen hoito on </a:t>
            </a:r>
            <a:r>
              <a:rPr lang="fi-FI" dirty="0" smtClean="0"/>
              <a:t>viivästynyt</a:t>
            </a:r>
          </a:p>
          <a:p>
            <a:pPr lvl="1"/>
            <a:r>
              <a:rPr lang="fi-FI" dirty="0" smtClean="0"/>
              <a:t>kuolioon </a:t>
            </a:r>
            <a:r>
              <a:rPr lang="fi-FI" dirty="0"/>
              <a:t>menneistä soluista osa korvautuu elastisilla mutta </a:t>
            </a:r>
            <a:r>
              <a:rPr lang="fi-FI" dirty="0" smtClean="0"/>
              <a:t>supistukseen </a:t>
            </a:r>
            <a:r>
              <a:rPr lang="fi-FI" dirty="0"/>
              <a:t>kykenemättömillä </a:t>
            </a:r>
            <a:r>
              <a:rPr lang="fi-FI" dirty="0" smtClean="0"/>
              <a:t>soluilla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/>
              <a:t>heikentävät sydänlihaksen pumppausvoimaa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038960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Sydämen vajaatoiminta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fi-FI" dirty="0" smtClean="0"/>
          </a:p>
          <a:p>
            <a:r>
              <a:rPr lang="fi-FI" dirty="0" smtClean="0"/>
              <a:t>sepelvaltimotaudin</a:t>
            </a:r>
            <a:r>
              <a:rPr lang="fi-FI" dirty="0"/>
              <a:t>, sydäninfarktin, kohonneen verenpaineen, </a:t>
            </a:r>
            <a:r>
              <a:rPr lang="fi-FI" dirty="0" smtClean="0"/>
              <a:t>läppävian tms. syyn </a:t>
            </a:r>
            <a:r>
              <a:rPr lang="fi-FI" dirty="0"/>
              <a:t>vaurioittama sydän ei toimi </a:t>
            </a:r>
            <a:r>
              <a:rPr lang="fi-FI" dirty="0" smtClean="0"/>
              <a:t>normaalisti</a:t>
            </a:r>
          </a:p>
          <a:p>
            <a:r>
              <a:rPr lang="fi-FI" dirty="0" smtClean="0"/>
              <a:t>ei itsenäinen </a:t>
            </a:r>
            <a:r>
              <a:rPr lang="fi-FI" dirty="0"/>
              <a:t>sairaus, vaan </a:t>
            </a:r>
            <a:r>
              <a:rPr lang="fi-FI" dirty="0" smtClean="0"/>
              <a:t>seuraus </a:t>
            </a:r>
            <a:r>
              <a:rPr lang="fi-FI" dirty="0"/>
              <a:t>jostakin </a:t>
            </a:r>
            <a:r>
              <a:rPr lang="fi-FI" dirty="0" smtClean="0"/>
              <a:t>sydänsairaudesta</a:t>
            </a:r>
          </a:p>
          <a:p>
            <a:r>
              <a:rPr lang="fi-FI" dirty="0" smtClean="0"/>
              <a:t>aluksi häiriöt usein vähäisiä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/>
              <a:t>tilanne </a:t>
            </a:r>
            <a:r>
              <a:rPr lang="fi-FI" dirty="0"/>
              <a:t>pahenee vuosien </a:t>
            </a:r>
            <a:r>
              <a:rPr lang="fi-FI" dirty="0" smtClean="0"/>
              <a:t>kuluessa</a:t>
            </a:r>
            <a:endParaRPr lang="fi-FI" dirty="0"/>
          </a:p>
          <a:p>
            <a:r>
              <a:rPr lang="fi-FI" dirty="0"/>
              <a:t>o</a:t>
            </a:r>
            <a:r>
              <a:rPr lang="fi-FI" dirty="0" smtClean="0"/>
              <a:t>ireita</a:t>
            </a:r>
          </a:p>
          <a:p>
            <a:pPr lvl="1"/>
            <a:r>
              <a:rPr lang="fi-FI" dirty="0" smtClean="0"/>
              <a:t>suorituskyvyn lasku</a:t>
            </a:r>
          </a:p>
          <a:p>
            <a:pPr lvl="1"/>
            <a:r>
              <a:rPr lang="fi-FI" dirty="0"/>
              <a:t>h</a:t>
            </a:r>
            <a:r>
              <a:rPr lang="fi-FI" dirty="0" smtClean="0"/>
              <a:t>engenahdistus</a:t>
            </a:r>
          </a:p>
          <a:p>
            <a:pPr lvl="1"/>
            <a:r>
              <a:rPr lang="fi-FI" dirty="0" smtClean="0"/>
              <a:t>nesteen kertyminen </a:t>
            </a:r>
            <a:r>
              <a:rPr lang="fi-FI" dirty="0"/>
              <a:t>ja turvotus </a:t>
            </a:r>
            <a:r>
              <a:rPr lang="fi-FI" dirty="0" smtClean="0"/>
              <a:t>jaloissa </a:t>
            </a:r>
          </a:p>
          <a:p>
            <a:r>
              <a:rPr lang="fi-FI" dirty="0"/>
              <a:t>s</a:t>
            </a:r>
            <a:r>
              <a:rPr lang="fi-FI" dirty="0" smtClean="0"/>
              <a:t>uurin </a:t>
            </a:r>
            <a:r>
              <a:rPr lang="fi-FI" dirty="0"/>
              <a:t>osa sairastuneista </a:t>
            </a:r>
            <a:r>
              <a:rPr lang="fi-FI" dirty="0" smtClean="0"/>
              <a:t>yli 75-vuotiaita</a:t>
            </a:r>
            <a:r>
              <a:rPr lang="fi-FI" dirty="0"/>
              <a:t>, vain </a:t>
            </a:r>
            <a:r>
              <a:rPr lang="fi-FI" dirty="0" smtClean="0"/>
              <a:t>harva </a:t>
            </a:r>
            <a:r>
              <a:rPr lang="fi-FI" dirty="0"/>
              <a:t>alle </a:t>
            </a:r>
            <a:r>
              <a:rPr lang="fi-FI" dirty="0" smtClean="0"/>
              <a:t>50-vuotias </a:t>
            </a:r>
          </a:p>
          <a:p>
            <a:r>
              <a:rPr lang="fi-FI" dirty="0" smtClean="0"/>
              <a:t>voi </a:t>
            </a:r>
            <a:r>
              <a:rPr lang="fi-FI" dirty="0"/>
              <a:t>kehittyä tai pahentua myös </a:t>
            </a:r>
            <a:r>
              <a:rPr lang="fi-FI" dirty="0" smtClean="0"/>
              <a:t>äkillisesti</a:t>
            </a:r>
            <a:r>
              <a:rPr lang="fi-FI" dirty="0"/>
              <a:t> </a:t>
            </a:r>
            <a:r>
              <a:rPr lang="fi-FI" dirty="0" smtClean="0">
                <a:sym typeface="Wingdings" panose="05000000000000000000" pitchFamily="2" charset="2"/>
              </a:rPr>
              <a:t></a:t>
            </a:r>
            <a:r>
              <a:rPr lang="fi-FI" dirty="0" smtClean="0"/>
              <a:t> keuhkoihin </a:t>
            </a:r>
            <a:r>
              <a:rPr lang="fi-FI" dirty="0"/>
              <a:t>kertyy nestettä ja </a:t>
            </a:r>
            <a:r>
              <a:rPr lang="fi-FI" dirty="0" smtClean="0"/>
              <a:t>oireena </a:t>
            </a:r>
            <a:r>
              <a:rPr lang="fi-FI" dirty="0"/>
              <a:t>voimakas </a:t>
            </a:r>
            <a:r>
              <a:rPr lang="fi-FI" dirty="0" smtClean="0"/>
              <a:t>hengenahdistus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531284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Aivoverenkiertohäiriöt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sz="3000" b="1" dirty="0" smtClean="0"/>
              <a:t>aivohalvaus</a:t>
            </a:r>
            <a:r>
              <a:rPr lang="fi-FI" sz="3000" dirty="0" smtClean="0"/>
              <a:t> </a:t>
            </a:r>
            <a:r>
              <a:rPr lang="fi-FI" sz="3000" dirty="0"/>
              <a:t>johtuu </a:t>
            </a:r>
            <a:r>
              <a:rPr lang="fi-FI" sz="3000" dirty="0" smtClean="0"/>
              <a:t>aivojen </a:t>
            </a:r>
            <a:r>
              <a:rPr lang="fi-FI" sz="3000" dirty="0"/>
              <a:t>verenkierrossa tapahtuvasta </a:t>
            </a:r>
            <a:r>
              <a:rPr lang="fi-FI" sz="3000" dirty="0" smtClean="0"/>
              <a:t>vakavasta häiriöstä </a:t>
            </a:r>
          </a:p>
          <a:p>
            <a:pPr lvl="1"/>
            <a:r>
              <a:rPr lang="fi-FI" sz="3000" b="1" dirty="0"/>
              <a:t>a</a:t>
            </a:r>
            <a:r>
              <a:rPr lang="fi-FI" sz="3000" b="1" dirty="0" smtClean="0"/>
              <a:t>ivoveritulpassa </a:t>
            </a:r>
            <a:r>
              <a:rPr lang="fi-FI" sz="3000" b="1" dirty="0"/>
              <a:t>eli aivoinfarktissa </a:t>
            </a:r>
            <a:r>
              <a:rPr lang="fi-FI" sz="3000" dirty="0" smtClean="0"/>
              <a:t>(85 % häiriöistä) joko </a:t>
            </a:r>
            <a:r>
              <a:rPr lang="fi-FI" sz="3000" dirty="0" err="1" smtClean="0"/>
              <a:t>ateroskleroosin</a:t>
            </a:r>
            <a:r>
              <a:rPr lang="fi-FI" sz="3000" dirty="0" smtClean="0"/>
              <a:t> </a:t>
            </a:r>
            <a:r>
              <a:rPr lang="fi-FI" sz="3000" dirty="0"/>
              <a:t>aiheuttama plakki tai </a:t>
            </a:r>
            <a:r>
              <a:rPr lang="fi-FI" sz="3000" dirty="0" smtClean="0"/>
              <a:t>hyytymä </a:t>
            </a:r>
            <a:r>
              <a:rPr lang="fi-FI" sz="3000" dirty="0"/>
              <a:t>tukkii </a:t>
            </a:r>
            <a:r>
              <a:rPr lang="fi-FI" sz="3000" dirty="0" smtClean="0"/>
              <a:t>jonkin </a:t>
            </a:r>
            <a:r>
              <a:rPr lang="fi-FI" sz="3000" dirty="0"/>
              <a:t>aivoihin verta vievän </a:t>
            </a:r>
            <a:r>
              <a:rPr lang="fi-FI" sz="3000" dirty="0" smtClean="0"/>
              <a:t>suonen</a:t>
            </a:r>
          </a:p>
          <a:p>
            <a:pPr lvl="1"/>
            <a:r>
              <a:rPr lang="fi-FI" sz="3000" b="1" dirty="0"/>
              <a:t>a</a:t>
            </a:r>
            <a:r>
              <a:rPr lang="fi-FI" sz="3000" b="1" dirty="0" smtClean="0"/>
              <a:t>ivoverenvuodossa</a:t>
            </a:r>
            <a:r>
              <a:rPr lang="fi-FI" sz="3000" dirty="0" smtClean="0"/>
              <a:t> (15 % häiriöistä) aivoissa </a:t>
            </a:r>
            <a:r>
              <a:rPr lang="fi-FI" sz="3000" dirty="0"/>
              <a:t>oleva </a:t>
            </a:r>
            <a:r>
              <a:rPr lang="fi-FI" sz="3000" dirty="0" smtClean="0"/>
              <a:t>verisuoni repeää (syynä esim</a:t>
            </a:r>
            <a:r>
              <a:rPr lang="fi-FI" sz="3000" dirty="0"/>
              <a:t>.</a:t>
            </a:r>
            <a:r>
              <a:rPr lang="fi-FI" sz="3000" dirty="0" smtClean="0"/>
              <a:t> kohonnut verenpaine)</a:t>
            </a:r>
          </a:p>
          <a:p>
            <a:pPr lvl="1">
              <a:buFont typeface="Wingdings"/>
              <a:buChar char="à"/>
            </a:pPr>
            <a:r>
              <a:rPr lang="fi-FI" sz="3000" dirty="0" smtClean="0"/>
              <a:t>aivojen </a:t>
            </a:r>
            <a:r>
              <a:rPr lang="fi-FI" sz="3000" dirty="0"/>
              <a:t>hermosolut </a:t>
            </a:r>
            <a:r>
              <a:rPr lang="fi-FI" sz="3000" dirty="0" smtClean="0"/>
              <a:t>alkavat </a:t>
            </a:r>
            <a:r>
              <a:rPr lang="fi-FI" sz="3000" dirty="0"/>
              <a:t>jo muutamassa minuutissa kärsiä hapen ja ravintoaineiden </a:t>
            </a:r>
            <a:r>
              <a:rPr lang="fi-FI" sz="3000" dirty="0" smtClean="0"/>
              <a:t>puutteesta</a:t>
            </a:r>
          </a:p>
          <a:p>
            <a:pPr lvl="1"/>
            <a:r>
              <a:rPr lang="fi-FI" sz="3000" dirty="0" smtClean="0"/>
              <a:t>oireet:</a:t>
            </a:r>
          </a:p>
          <a:p>
            <a:pPr lvl="2"/>
            <a:r>
              <a:rPr lang="fi-FI" dirty="0" smtClean="0"/>
              <a:t>hyvin vaihtelevia (aivojen osa </a:t>
            </a:r>
            <a:r>
              <a:rPr lang="fi-FI" dirty="0"/>
              <a:t>ja </a:t>
            </a:r>
            <a:r>
              <a:rPr lang="fi-FI" dirty="0" smtClean="0"/>
              <a:t>laajuus vaikuttaa)</a:t>
            </a:r>
          </a:p>
          <a:p>
            <a:pPr lvl="2"/>
            <a:r>
              <a:rPr lang="fi-FI" dirty="0" smtClean="0"/>
              <a:t>tyypillisin kehon halvautuminen </a:t>
            </a:r>
            <a:r>
              <a:rPr lang="fi-FI" dirty="0"/>
              <a:t>jommaltakummalta </a:t>
            </a:r>
            <a:r>
              <a:rPr lang="fi-FI" dirty="0" smtClean="0"/>
              <a:t>puolelta</a:t>
            </a:r>
          </a:p>
          <a:p>
            <a:pPr lvl="2"/>
            <a:r>
              <a:rPr lang="fi-FI" dirty="0"/>
              <a:t>u</a:t>
            </a:r>
            <a:r>
              <a:rPr lang="fi-FI" dirty="0" smtClean="0"/>
              <a:t>sein </a:t>
            </a:r>
            <a:r>
              <a:rPr lang="fi-FI" dirty="0"/>
              <a:t>myös puheen tuottaminen </a:t>
            </a:r>
            <a:r>
              <a:rPr lang="fi-FI" dirty="0" smtClean="0"/>
              <a:t>tai </a:t>
            </a:r>
            <a:r>
              <a:rPr lang="fi-FI" dirty="0"/>
              <a:t>ymmärtäminen </a:t>
            </a:r>
            <a:r>
              <a:rPr lang="fi-FI" dirty="0" smtClean="0"/>
              <a:t>vaikeutuu</a:t>
            </a:r>
          </a:p>
          <a:p>
            <a:pPr lvl="2"/>
            <a:r>
              <a:rPr lang="fi-FI" dirty="0"/>
              <a:t>t</a:t>
            </a:r>
            <a:r>
              <a:rPr lang="fi-FI" dirty="0" smtClean="0"/>
              <a:t>oisinaan kestävät </a:t>
            </a:r>
            <a:r>
              <a:rPr lang="fi-FI" dirty="0"/>
              <a:t>vain vähän </a:t>
            </a:r>
            <a:r>
              <a:rPr lang="fi-FI" dirty="0" smtClean="0"/>
              <a:t>aikaa</a:t>
            </a:r>
          </a:p>
          <a:p>
            <a:pPr marL="514350" lvl="1" indent="0">
              <a:buNone/>
            </a:pPr>
            <a:r>
              <a:rPr lang="fi-FI" sz="3000" dirty="0" smtClean="0">
                <a:sym typeface="Wingdings" panose="05000000000000000000" pitchFamily="2" charset="2"/>
              </a:rPr>
              <a:t> a</a:t>
            </a:r>
            <a:r>
              <a:rPr lang="fi-FI" sz="3000" dirty="0" smtClean="0"/>
              <a:t>mmattiapua pitää </a:t>
            </a:r>
            <a:r>
              <a:rPr lang="fi-FI" sz="3000" dirty="0"/>
              <a:t>saada alle puolessa </a:t>
            </a:r>
            <a:r>
              <a:rPr lang="fi-FI" sz="3000" dirty="0" smtClean="0"/>
              <a:t>tunnissa</a:t>
            </a:r>
            <a:endParaRPr lang="fi-FI" sz="3000" dirty="0"/>
          </a:p>
        </p:txBody>
      </p:sp>
    </p:spTree>
    <p:extLst>
      <p:ext uri="{BB962C8B-B14F-4D97-AF65-F5344CB8AC3E}">
        <p14:creationId xmlns:p14="http://schemas.microsoft.com/office/powerpoint/2010/main" val="113456974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Muistisairaudet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rappeuttavat </a:t>
            </a:r>
            <a:r>
              <a:rPr lang="fi-FI" dirty="0"/>
              <a:t>aivoja ja heikentävät ihmisen </a:t>
            </a:r>
            <a:r>
              <a:rPr lang="fi-FI" dirty="0" smtClean="0"/>
              <a:t>toimintakykyä </a:t>
            </a:r>
            <a:r>
              <a:rPr lang="fi-FI" dirty="0"/>
              <a:t>monella </a:t>
            </a:r>
            <a:r>
              <a:rPr lang="fi-FI" dirty="0" smtClean="0"/>
              <a:t>tavalla</a:t>
            </a:r>
          </a:p>
          <a:p>
            <a:r>
              <a:rPr lang="fi-FI" b="1" dirty="0"/>
              <a:t>d</a:t>
            </a:r>
            <a:r>
              <a:rPr lang="fi-FI" b="1" dirty="0" smtClean="0"/>
              <a:t>ementia</a:t>
            </a:r>
            <a:r>
              <a:rPr lang="fi-FI" dirty="0" smtClean="0"/>
              <a:t> </a:t>
            </a:r>
            <a:r>
              <a:rPr lang="fi-FI" dirty="0"/>
              <a:t>ei </a:t>
            </a:r>
            <a:r>
              <a:rPr lang="fi-FI" dirty="0" smtClean="0"/>
              <a:t>ole </a:t>
            </a:r>
            <a:r>
              <a:rPr lang="fi-FI" dirty="0"/>
              <a:t>sairaus, vaan </a:t>
            </a:r>
            <a:r>
              <a:rPr lang="fi-FI" dirty="0" smtClean="0"/>
              <a:t>oireyhtymä</a:t>
            </a:r>
          </a:p>
          <a:p>
            <a:pPr lvl="1"/>
            <a:r>
              <a:rPr lang="fi-FI" dirty="0"/>
              <a:t>m</a:t>
            </a:r>
            <a:r>
              <a:rPr lang="fi-FI" dirty="0" smtClean="0"/>
              <a:t>uistihäiriöitä</a:t>
            </a:r>
          </a:p>
          <a:p>
            <a:pPr lvl="1"/>
            <a:r>
              <a:rPr lang="fi-FI" dirty="0" smtClean="0"/>
              <a:t>puheeseen </a:t>
            </a:r>
            <a:r>
              <a:rPr lang="fi-FI" dirty="0"/>
              <a:t>tai </a:t>
            </a:r>
            <a:r>
              <a:rPr lang="fi-FI" dirty="0" smtClean="0"/>
              <a:t>tunnistamiseen liittyviä vaikeuksia</a:t>
            </a:r>
          </a:p>
          <a:p>
            <a:pPr lvl="1"/>
            <a:r>
              <a:rPr lang="fi-FI" dirty="0" smtClean="0"/>
              <a:t>motoristen </a:t>
            </a:r>
            <a:r>
              <a:rPr lang="fi-FI" dirty="0"/>
              <a:t>ja älyllisten </a:t>
            </a:r>
            <a:r>
              <a:rPr lang="fi-FI" dirty="0" smtClean="0"/>
              <a:t>kykyjen heikkenemistä</a:t>
            </a:r>
          </a:p>
          <a:p>
            <a:pPr lvl="1"/>
            <a:r>
              <a:rPr lang="fi-FI" dirty="0" smtClean="0"/>
              <a:t>usein </a:t>
            </a:r>
            <a:r>
              <a:rPr lang="fi-FI" dirty="0"/>
              <a:t>myös luonteen ja käyttäytymisen </a:t>
            </a:r>
            <a:r>
              <a:rPr lang="fi-FI" dirty="0" smtClean="0"/>
              <a:t>muutoksia</a:t>
            </a:r>
          </a:p>
          <a:p>
            <a:pPr lvl="1"/>
            <a:r>
              <a:rPr lang="fi-FI" dirty="0" smtClean="0"/>
              <a:t>yleisempää vanhuksilla, mutta ei </a:t>
            </a:r>
            <a:r>
              <a:rPr lang="fi-FI" dirty="0"/>
              <a:t>suoranaisesti kuulu </a:t>
            </a:r>
            <a:r>
              <a:rPr lang="fi-FI" dirty="0" smtClean="0"/>
              <a:t>vanhenemiseen</a:t>
            </a:r>
          </a:p>
          <a:p>
            <a:pPr lvl="1"/>
            <a:r>
              <a:rPr lang="fi-FI" dirty="0"/>
              <a:t>yleisin syy Alzheimerin tauti tai </a:t>
            </a:r>
            <a:r>
              <a:rPr lang="fi-FI" dirty="0" smtClean="0"/>
              <a:t>aivoverenkierron häiriöt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800714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Kolesteroli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elimistössä </a:t>
            </a:r>
            <a:r>
              <a:rPr lang="fi-FI" dirty="0"/>
              <a:t>oleva </a:t>
            </a:r>
            <a:r>
              <a:rPr lang="fi-FI" dirty="0" smtClean="0"/>
              <a:t>rasvan </a:t>
            </a:r>
            <a:r>
              <a:rPr lang="fi-FI" dirty="0"/>
              <a:t>kaltainen </a:t>
            </a:r>
            <a:r>
              <a:rPr lang="fi-FI" dirty="0" smtClean="0"/>
              <a:t>aine</a:t>
            </a:r>
          </a:p>
          <a:p>
            <a:pPr lvl="1"/>
            <a:r>
              <a:rPr lang="fi-FI" dirty="0" smtClean="0"/>
              <a:t>soluseinien rakennusaine </a:t>
            </a:r>
          </a:p>
          <a:p>
            <a:pPr lvl="1"/>
            <a:r>
              <a:rPr lang="fi-FI" dirty="0" smtClean="0"/>
              <a:t>hormonien valmistus</a:t>
            </a:r>
          </a:p>
          <a:p>
            <a:pPr lvl="1"/>
            <a:r>
              <a:rPr lang="fi-FI" dirty="0" smtClean="0"/>
              <a:t>ruoansulatuksessa tarvittavien </a:t>
            </a:r>
            <a:r>
              <a:rPr lang="fi-FI" dirty="0"/>
              <a:t>sappihappojen </a:t>
            </a:r>
            <a:r>
              <a:rPr lang="fi-FI" dirty="0" smtClean="0"/>
              <a:t>tuotanto</a:t>
            </a:r>
          </a:p>
          <a:p>
            <a:r>
              <a:rPr lang="fi-FI" dirty="0"/>
              <a:t>k</a:t>
            </a:r>
            <a:r>
              <a:rPr lang="fi-FI" dirty="0" smtClean="0"/>
              <a:t>eho </a:t>
            </a:r>
            <a:r>
              <a:rPr lang="fi-FI" dirty="0"/>
              <a:t>pystyy </a:t>
            </a:r>
            <a:r>
              <a:rPr lang="fi-FI" dirty="0" smtClean="0"/>
              <a:t>muodostamaan, </a:t>
            </a:r>
            <a:r>
              <a:rPr lang="fi-FI" dirty="0"/>
              <a:t>mutta </a:t>
            </a:r>
            <a:r>
              <a:rPr lang="fi-FI" dirty="0" smtClean="0"/>
              <a:t>lisäksi myös ravinnosta</a:t>
            </a:r>
          </a:p>
          <a:p>
            <a:r>
              <a:rPr lang="fi-FI" dirty="0" smtClean="0"/>
              <a:t>veren </a:t>
            </a:r>
            <a:r>
              <a:rPr lang="fi-FI" dirty="0"/>
              <a:t>suuri kolesterolipitoisuus </a:t>
            </a:r>
            <a:r>
              <a:rPr lang="fi-FI" dirty="0" smtClean="0"/>
              <a:t>yksi </a:t>
            </a:r>
            <a:r>
              <a:rPr lang="fi-FI" dirty="0"/>
              <a:t>tärkeimmistä sydän- ja verisuonitautiriskiä lisäävistä </a:t>
            </a:r>
            <a:r>
              <a:rPr lang="fi-FI" dirty="0" smtClean="0"/>
              <a:t>tekijöistä</a:t>
            </a:r>
          </a:p>
          <a:p>
            <a:r>
              <a:rPr lang="fi-FI" dirty="0" err="1"/>
              <a:t>l</a:t>
            </a:r>
            <a:r>
              <a:rPr lang="fi-FI" dirty="0" err="1" smtClean="0"/>
              <a:t>ipoproteiinit</a:t>
            </a:r>
            <a:r>
              <a:rPr lang="fi-FI" dirty="0" smtClean="0"/>
              <a:t> kuljettavat</a:t>
            </a:r>
          </a:p>
          <a:p>
            <a:pPr lvl="1"/>
            <a:r>
              <a:rPr lang="fi-FI" b="1" dirty="0" err="1" smtClean="0"/>
              <a:t>LDL-kolesteroli</a:t>
            </a:r>
            <a:r>
              <a:rPr lang="fi-FI" b="1" dirty="0" smtClean="0"/>
              <a:t> </a:t>
            </a:r>
            <a:r>
              <a:rPr lang="fi-FI" dirty="0" smtClean="0"/>
              <a:t>(”paha”):  </a:t>
            </a:r>
            <a:r>
              <a:rPr lang="fi-FI" dirty="0"/>
              <a:t>kolesterolia kudoksiin ja verisuonten </a:t>
            </a:r>
            <a:r>
              <a:rPr lang="fi-FI" dirty="0" smtClean="0"/>
              <a:t>seinämiin – tarvitaan kuitenkin vähän</a:t>
            </a:r>
          </a:p>
          <a:p>
            <a:pPr lvl="1"/>
            <a:r>
              <a:rPr lang="fi-FI" b="1" dirty="0" err="1" smtClean="0"/>
              <a:t>HDL-kolesteroli</a:t>
            </a:r>
            <a:r>
              <a:rPr lang="fi-FI" b="1" dirty="0" smtClean="0"/>
              <a:t> </a:t>
            </a:r>
            <a:r>
              <a:rPr lang="fi-FI" dirty="0"/>
              <a:t>(”hyvä”):  tuovat kolesterolia pois kudoksista ja </a:t>
            </a:r>
            <a:r>
              <a:rPr lang="fi-FI" dirty="0" smtClean="0"/>
              <a:t>verisuonten seinämistä</a:t>
            </a:r>
          </a:p>
          <a:p>
            <a:r>
              <a:rPr lang="fi-FI" dirty="0"/>
              <a:t>a</a:t>
            </a:r>
            <a:r>
              <a:rPr lang="fi-FI" dirty="0" smtClean="0"/>
              <a:t>rvoja kannattaa seurata säännöllisesti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647480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V</a:t>
            </a:r>
            <a:r>
              <a:rPr lang="fi-FI" b="1" dirty="0" smtClean="0"/>
              <a:t>erenpaine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sydämen pumppaustyöstä ja veren </a:t>
            </a:r>
            <a:r>
              <a:rPr lang="fi-FI" dirty="0" smtClean="0"/>
              <a:t>virtauksesta aiheutuva paine, </a:t>
            </a:r>
            <a:r>
              <a:rPr lang="fi-FI" dirty="0"/>
              <a:t>joka kohdistuu valtimoiden </a:t>
            </a:r>
            <a:r>
              <a:rPr lang="fi-FI" dirty="0" smtClean="0"/>
              <a:t>seinämiin</a:t>
            </a:r>
            <a:endParaRPr lang="fi-FI" dirty="0"/>
          </a:p>
          <a:p>
            <a:r>
              <a:rPr lang="fi-FI" dirty="0"/>
              <a:t>o</a:t>
            </a:r>
            <a:r>
              <a:rPr lang="fi-FI" dirty="0" smtClean="0"/>
              <a:t>ltava riittävän </a:t>
            </a:r>
            <a:r>
              <a:rPr lang="fi-FI" dirty="0"/>
              <a:t>korkea, jotta veri kiertää tehokkaasti </a:t>
            </a:r>
          </a:p>
          <a:p>
            <a:r>
              <a:rPr lang="fi-FI" dirty="0"/>
              <a:t>l</a:t>
            </a:r>
            <a:r>
              <a:rPr lang="fi-FI" dirty="0" smtClean="0"/>
              <a:t>iikunta </a:t>
            </a:r>
            <a:r>
              <a:rPr lang="fi-FI" dirty="0"/>
              <a:t>lisää sydämen sykettä ja nostaa </a:t>
            </a:r>
            <a:r>
              <a:rPr lang="fi-FI" dirty="0" smtClean="0"/>
              <a:t>verenpainetta tilapäisesti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/>
              <a:t>vahvistaa sydäntä</a:t>
            </a:r>
          </a:p>
          <a:p>
            <a:pPr lvl="1"/>
            <a:r>
              <a:rPr lang="fi-FI" dirty="0"/>
              <a:t>l</a:t>
            </a:r>
            <a:r>
              <a:rPr lang="fi-FI" dirty="0" smtClean="0"/>
              <a:t>epotilassa verentarve </a:t>
            </a:r>
            <a:r>
              <a:rPr lang="fi-FI" dirty="0"/>
              <a:t>on noin 5</a:t>
            </a:r>
            <a:r>
              <a:rPr lang="fi-FI" dirty="0" smtClean="0"/>
              <a:t> l/min, kovassa </a:t>
            </a:r>
            <a:r>
              <a:rPr lang="fi-FI" dirty="0"/>
              <a:t>fyysisessä </a:t>
            </a:r>
            <a:r>
              <a:rPr lang="fi-FI" dirty="0" smtClean="0"/>
              <a:t>rasituksessa jopa </a:t>
            </a:r>
            <a:r>
              <a:rPr lang="fi-FI" dirty="0"/>
              <a:t>25 </a:t>
            </a:r>
            <a:r>
              <a:rPr lang="fi-FI" dirty="0" smtClean="0"/>
              <a:t>l/min </a:t>
            </a:r>
          </a:p>
          <a:p>
            <a:r>
              <a:rPr lang="fi-FI" dirty="0"/>
              <a:t>l</a:t>
            </a:r>
            <a:r>
              <a:rPr lang="fi-FI" dirty="0" smtClean="0"/>
              <a:t>ämpötila ja tunnereaktiot myös vaikuttavat: autonominen </a:t>
            </a:r>
            <a:r>
              <a:rPr lang="fi-FI" dirty="0"/>
              <a:t>hermosto ja </a:t>
            </a:r>
            <a:r>
              <a:rPr lang="fi-FI" dirty="0" smtClean="0"/>
              <a:t>munuaiset säätelevät verenpainetta (esim. ääreisverisuonten supistuminen)</a:t>
            </a:r>
          </a:p>
          <a:p>
            <a:r>
              <a:rPr lang="fi-FI" dirty="0" smtClean="0"/>
              <a:t>normaali </a:t>
            </a:r>
            <a:r>
              <a:rPr lang="fi-FI" dirty="0"/>
              <a:t>vanheneminen ei nosta </a:t>
            </a:r>
            <a:r>
              <a:rPr lang="fi-FI" dirty="0" smtClean="0"/>
              <a:t>verenpainetta</a:t>
            </a:r>
          </a:p>
        </p:txBody>
      </p:sp>
    </p:spTree>
    <p:extLst>
      <p:ext uri="{BB962C8B-B14F-4D97-AF65-F5344CB8AC3E}">
        <p14:creationId xmlns:p14="http://schemas.microsoft.com/office/powerpoint/2010/main" val="691196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Terveysosaamisen osa-alueet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sz="3200" dirty="0" smtClean="0"/>
          </a:p>
          <a:p>
            <a:pPr marL="0" indent="0">
              <a:buNone/>
            </a:pPr>
            <a:r>
              <a:rPr lang="fi-FI" sz="3200" dirty="0" smtClean="0"/>
              <a:t>1. tiedot</a:t>
            </a:r>
          </a:p>
          <a:p>
            <a:pPr marL="0" indent="0">
              <a:buNone/>
            </a:pPr>
            <a:r>
              <a:rPr lang="fi-FI" sz="3200" dirty="0" smtClean="0"/>
              <a:t>2. taidot</a:t>
            </a:r>
          </a:p>
          <a:p>
            <a:pPr marL="0" indent="0">
              <a:buNone/>
            </a:pPr>
            <a:r>
              <a:rPr lang="fi-FI" sz="3200" dirty="0" smtClean="0"/>
              <a:t>3. itsetuntemus</a:t>
            </a:r>
          </a:p>
          <a:p>
            <a:pPr marL="0" indent="0">
              <a:buNone/>
            </a:pPr>
            <a:r>
              <a:rPr lang="fi-FI" sz="3200" dirty="0" smtClean="0"/>
              <a:t>4. kriittinen ajattelu</a:t>
            </a:r>
          </a:p>
          <a:p>
            <a:pPr marL="0" indent="0">
              <a:buNone/>
            </a:pPr>
            <a:r>
              <a:rPr lang="fi-FI" sz="3200" dirty="0" smtClean="0"/>
              <a:t>5. eettinen vastuullisuus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7176739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Kohonnut verenpaine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i-FI" dirty="0" smtClean="0"/>
          </a:p>
          <a:p>
            <a:r>
              <a:rPr lang="fi-FI" dirty="0" smtClean="0"/>
              <a:t>valtimoiden </a:t>
            </a:r>
            <a:r>
              <a:rPr lang="fi-FI" dirty="0"/>
              <a:t>seinämiin kohdistuva paine on pysyvästi </a:t>
            </a:r>
            <a:r>
              <a:rPr lang="fi-FI" dirty="0" smtClean="0"/>
              <a:t>suurentunut</a:t>
            </a:r>
          </a:p>
          <a:p>
            <a:r>
              <a:rPr lang="fi-FI" dirty="0" smtClean="0"/>
              <a:t>rasittaa sydäntä (pumppaus valtimossa </a:t>
            </a:r>
            <a:r>
              <a:rPr lang="fi-FI" dirty="0"/>
              <a:t>olevaa painetta </a:t>
            </a:r>
            <a:r>
              <a:rPr lang="fi-FI" dirty="0" smtClean="0"/>
              <a:t>vastaan)</a:t>
            </a:r>
          </a:p>
          <a:p>
            <a:r>
              <a:rPr lang="fi-FI" dirty="0" smtClean="0"/>
              <a:t>vaurioittaa valtimoiden sisäpintaa</a:t>
            </a:r>
            <a:r>
              <a:rPr lang="fi-FI" dirty="0"/>
              <a:t> </a:t>
            </a:r>
            <a:r>
              <a:rPr lang="fi-FI" dirty="0" smtClean="0"/>
              <a:t>	</a:t>
            </a:r>
          </a:p>
          <a:p>
            <a:pPr marL="857250" lvl="1" indent="-457200">
              <a:buFont typeface="Wingdings"/>
              <a:buChar char="à"/>
            </a:pPr>
            <a:r>
              <a:rPr lang="fi-FI" dirty="0" smtClean="0"/>
              <a:t>kolesterolia pääsee </a:t>
            </a:r>
            <a:r>
              <a:rPr lang="fi-FI" dirty="0"/>
              <a:t>seinämän sisään </a:t>
            </a:r>
          </a:p>
          <a:p>
            <a:pPr marL="857250" lvl="1" indent="-457200">
              <a:buFont typeface="Wingdings"/>
              <a:buChar char="à"/>
            </a:pPr>
            <a:r>
              <a:rPr lang="fi-FI" dirty="0" smtClean="0"/>
              <a:t>valtimot </a:t>
            </a:r>
            <a:r>
              <a:rPr lang="fi-FI" dirty="0"/>
              <a:t>alkavat </a:t>
            </a:r>
            <a:r>
              <a:rPr lang="fi-FI" dirty="0" smtClean="0"/>
              <a:t>kovettua</a:t>
            </a:r>
          </a:p>
          <a:p>
            <a:pPr marL="857250" lvl="1" indent="-457200">
              <a:buFont typeface="Wingdings"/>
              <a:buChar char="à"/>
            </a:pPr>
            <a:r>
              <a:rPr lang="fi-FI" dirty="0" smtClean="0"/>
              <a:t>kovettunut suoni ei kestä verenpaineen muutoksia </a:t>
            </a:r>
            <a:r>
              <a:rPr lang="fi-FI" dirty="0"/>
              <a:t>yhtä </a:t>
            </a:r>
            <a:r>
              <a:rPr lang="fi-FI" dirty="0" smtClean="0"/>
              <a:t>hyvin</a:t>
            </a:r>
          </a:p>
          <a:p>
            <a:pPr marL="857250" lvl="1" indent="-457200">
              <a:buFont typeface="Wingdings"/>
              <a:buChar char="à"/>
            </a:pPr>
            <a:r>
              <a:rPr lang="fi-FI" dirty="0" smtClean="0"/>
              <a:t>kolesteroli ahtauttaa </a:t>
            </a:r>
            <a:r>
              <a:rPr lang="fi-FI" dirty="0"/>
              <a:t>vähitellen </a:t>
            </a:r>
            <a:r>
              <a:rPr lang="fi-FI" dirty="0" smtClean="0"/>
              <a:t>suonta</a:t>
            </a:r>
          </a:p>
          <a:p>
            <a:pPr marL="857250" lvl="1" indent="-457200">
              <a:buFont typeface="Wingdings"/>
              <a:buChar char="à"/>
            </a:pPr>
            <a:r>
              <a:rPr lang="fi-FI" dirty="0"/>
              <a:t>k</a:t>
            </a:r>
            <a:r>
              <a:rPr lang="fi-FI" dirty="0" smtClean="0"/>
              <a:t>ovettunut </a:t>
            </a:r>
            <a:r>
              <a:rPr lang="fi-FI" dirty="0"/>
              <a:t>ja ahdas valtimo </a:t>
            </a:r>
            <a:r>
              <a:rPr lang="fi-FI" dirty="0" smtClean="0"/>
              <a:t>nostaa </a:t>
            </a:r>
            <a:r>
              <a:rPr lang="fi-FI" dirty="0"/>
              <a:t>verenpainetta </a:t>
            </a:r>
            <a:r>
              <a:rPr lang="fi-FI" dirty="0" smtClean="0"/>
              <a:t>entisestään </a:t>
            </a:r>
          </a:p>
          <a:p>
            <a:r>
              <a:rPr lang="fi-FI" dirty="0" smtClean="0"/>
              <a:t>keskeinen </a:t>
            </a:r>
            <a:r>
              <a:rPr lang="fi-FI" dirty="0"/>
              <a:t>sydän- ja verisuonitautien riskitekijä: mitä korkeampi verenpaine, sitä suurempi sydäninfarktin ja aivohalvauksen </a:t>
            </a:r>
            <a:r>
              <a:rPr lang="fi-FI" dirty="0" smtClean="0"/>
              <a:t>riski</a:t>
            </a:r>
          </a:p>
          <a:p>
            <a:r>
              <a:rPr lang="fi-FI" dirty="0"/>
              <a:t>a</a:t>
            </a:r>
            <a:r>
              <a:rPr lang="fi-FI" dirty="0" smtClean="0"/>
              <a:t>rvoja kannattaa seurata säännöllisesti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6416806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Riskitekijät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perintötekijät</a:t>
            </a:r>
            <a:r>
              <a:rPr lang="fi-FI" dirty="0" smtClean="0"/>
              <a:t> altistavat </a:t>
            </a:r>
            <a:r>
              <a:rPr lang="fi-FI" u="sng" dirty="0" smtClean="0"/>
              <a:t>sekä kohonneelle verenpaineelle </a:t>
            </a:r>
            <a:r>
              <a:rPr lang="fi-FI" u="sng" dirty="0"/>
              <a:t>että </a:t>
            </a:r>
            <a:r>
              <a:rPr lang="fi-FI" u="sng" dirty="0" smtClean="0"/>
              <a:t>korkealle kolesterolille </a:t>
            </a:r>
            <a:r>
              <a:rPr lang="fi-FI" dirty="0" smtClean="0"/>
              <a:t>(jos suvussa erityisen </a:t>
            </a:r>
            <a:r>
              <a:rPr lang="fi-FI" dirty="0"/>
              <a:t>paljon sydän- ja </a:t>
            </a:r>
            <a:r>
              <a:rPr lang="fi-FI" dirty="0" smtClean="0"/>
              <a:t>verisuonitauteja sairastavia)</a:t>
            </a:r>
          </a:p>
          <a:p>
            <a:r>
              <a:rPr lang="fi-FI" b="1" dirty="0"/>
              <a:t>elintavoillaan</a:t>
            </a:r>
            <a:r>
              <a:rPr lang="fi-FI" dirty="0"/>
              <a:t> </a:t>
            </a:r>
            <a:r>
              <a:rPr lang="fi-FI" dirty="0" smtClean="0"/>
              <a:t>voi kuitenkin vaikuttaa sairastumisriskiinsä</a:t>
            </a:r>
          </a:p>
          <a:p>
            <a:pPr lvl="1"/>
            <a:r>
              <a:rPr lang="fi-FI" dirty="0" smtClean="0"/>
              <a:t>ylipainon, etenkin </a:t>
            </a:r>
            <a:r>
              <a:rPr lang="fi-FI" u="sng" dirty="0" smtClean="0"/>
              <a:t>keskivartalolihavuuden</a:t>
            </a:r>
            <a:r>
              <a:rPr lang="fi-FI" dirty="0" smtClean="0"/>
              <a:t> välttäminen</a:t>
            </a:r>
          </a:p>
          <a:p>
            <a:pPr lvl="1"/>
            <a:r>
              <a:rPr lang="fi-FI" u="sng" dirty="0"/>
              <a:t>t</a:t>
            </a:r>
            <a:r>
              <a:rPr lang="fi-FI" u="sng" dirty="0" smtClean="0"/>
              <a:t>upakoimattomuus</a:t>
            </a:r>
          </a:p>
          <a:p>
            <a:r>
              <a:rPr lang="fi-FI" u="sng" dirty="0" smtClean="0">
                <a:sym typeface="Wingdings" panose="05000000000000000000" pitchFamily="2" charset="2"/>
              </a:rPr>
              <a:t>diabetes</a:t>
            </a:r>
            <a:r>
              <a:rPr lang="fi-FI" dirty="0" smtClean="0">
                <a:sym typeface="Wingdings" panose="05000000000000000000" pitchFamily="2" charset="2"/>
              </a:rPr>
              <a:t>  rasva- ja aineenvaihdunnan muutokset, usein korkea verenpaine  verisuonten seinämien vaurioituminen ja kovettuminen</a:t>
            </a:r>
          </a:p>
          <a:p>
            <a:r>
              <a:rPr lang="fi-FI" u="sng" dirty="0">
                <a:sym typeface="Wingdings" panose="05000000000000000000" pitchFamily="2" charset="2"/>
              </a:rPr>
              <a:t>i</a:t>
            </a:r>
            <a:r>
              <a:rPr lang="fi-FI" u="sng" dirty="0" smtClean="0">
                <a:sym typeface="Wingdings" panose="05000000000000000000" pitchFamily="2" charset="2"/>
              </a:rPr>
              <a:t>nfektiot</a:t>
            </a:r>
            <a:r>
              <a:rPr lang="fi-FI" dirty="0" smtClean="0">
                <a:sym typeface="Wingdings" panose="05000000000000000000" pitchFamily="2" charset="2"/>
              </a:rPr>
              <a:t> (keuhkokuume, influenssa, ylähengitystiet, piilevät tulehdukset) </a:t>
            </a:r>
            <a:r>
              <a:rPr lang="fi-FI" dirty="0">
                <a:sym typeface="Wingdings" panose="05000000000000000000" pitchFamily="2" charset="2"/>
              </a:rPr>
              <a:t>  </a:t>
            </a:r>
            <a:r>
              <a:rPr lang="fi-FI" dirty="0" smtClean="0">
                <a:sym typeface="Wingdings" panose="05000000000000000000" pitchFamily="2" charset="2"/>
              </a:rPr>
              <a:t>sydänkohtauksen ja aivoverenkierron </a:t>
            </a:r>
            <a:r>
              <a:rPr lang="fi-FI" smtClean="0">
                <a:sym typeface="Wingdings" panose="05000000000000000000" pitchFamily="2" charset="2"/>
              </a:rPr>
              <a:t>häiriöiden riski</a:t>
            </a:r>
            <a:endParaRPr lang="fi-FI" dirty="0" smtClean="0">
              <a:sym typeface="Wingdings" panose="05000000000000000000" pitchFamily="2" charset="2"/>
            </a:endParaRPr>
          </a:p>
          <a:p>
            <a:pPr lvl="1">
              <a:buFont typeface="Wingdings"/>
              <a:buChar char="à"/>
            </a:pP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0698222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Sydänsairauksien hoito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ennaltaehkäisyn </a:t>
            </a:r>
            <a:r>
              <a:rPr lang="fi-FI" sz="2400" dirty="0"/>
              <a:t>ja hoitomenetelmien kehittymisen </a:t>
            </a:r>
            <a:r>
              <a:rPr lang="fi-FI" sz="2400" dirty="0" smtClean="0"/>
              <a:t>ansiosta </a:t>
            </a:r>
            <a:r>
              <a:rPr lang="fi-FI" sz="2400" dirty="0"/>
              <a:t>sydäntauteihin kuolleiden määrä on monissa Euroopan </a:t>
            </a:r>
            <a:r>
              <a:rPr lang="fi-FI" sz="2400" dirty="0" smtClean="0"/>
              <a:t>maissa </a:t>
            </a:r>
            <a:r>
              <a:rPr lang="fi-FI" sz="2400" dirty="0"/>
              <a:t>vähentynyt </a:t>
            </a:r>
            <a:r>
              <a:rPr lang="fi-FI" sz="2400" dirty="0" smtClean="0"/>
              <a:t>merkittävästi </a:t>
            </a:r>
          </a:p>
          <a:p>
            <a:r>
              <a:rPr lang="fi-FI" sz="2400" dirty="0"/>
              <a:t>s</a:t>
            </a:r>
            <a:r>
              <a:rPr lang="fi-FI" sz="2400" dirty="0" smtClean="0"/>
              <a:t>epelvaltimotaudin hoito</a:t>
            </a:r>
          </a:p>
          <a:p>
            <a:pPr lvl="1"/>
            <a:r>
              <a:rPr lang="fi-FI" sz="2000" dirty="0" smtClean="0"/>
              <a:t>ennaltaehkäisevä lääkitys</a:t>
            </a:r>
            <a:endParaRPr lang="fi-FI" sz="2000" dirty="0"/>
          </a:p>
          <a:p>
            <a:pPr lvl="1"/>
            <a:r>
              <a:rPr lang="fi-FI" sz="2000" b="1" dirty="0" smtClean="0"/>
              <a:t>pallolaajennus</a:t>
            </a:r>
            <a:r>
              <a:rPr lang="fi-FI" sz="2000" dirty="0" smtClean="0"/>
              <a:t> </a:t>
            </a:r>
            <a:r>
              <a:rPr lang="fi-FI" sz="2000" dirty="0"/>
              <a:t>tai </a:t>
            </a:r>
            <a:r>
              <a:rPr lang="fi-FI" sz="2000" b="1" dirty="0" smtClean="0"/>
              <a:t>ohitusleikkaus</a:t>
            </a:r>
            <a:endParaRPr lang="fi-FI" sz="2000" b="1" dirty="0"/>
          </a:p>
          <a:p>
            <a:pPr lvl="1"/>
            <a:r>
              <a:rPr lang="fi-FI" sz="2000" b="1" dirty="0" smtClean="0"/>
              <a:t>liuotushoito</a:t>
            </a:r>
          </a:p>
          <a:p>
            <a:r>
              <a:rPr lang="fi-FI" sz="2400" dirty="0" smtClean="0"/>
              <a:t>sydäntautipotilaiden määrä kasvaa tulevaisuudessa: ikääntyneiden määrä kasvaa + </a:t>
            </a:r>
            <a:r>
              <a:rPr lang="fi-FI" sz="2400" smtClean="0"/>
              <a:t>tehostuneet hoitomuodot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69722766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smtClean="0"/>
              <a:t>Terve 1: Terveyden perusteet</a:t>
            </a:r>
            <a:endParaRPr lang="fi-FI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 dirty="0" smtClean="0"/>
              <a:t>Luku 14: Diabetes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65415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Diabetes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fi-FI" sz="2000" dirty="0" smtClean="0"/>
              <a:t>joukko </a:t>
            </a:r>
            <a:r>
              <a:rPr lang="fi-FI" sz="2000" dirty="0"/>
              <a:t>erilaisia </a:t>
            </a:r>
            <a:r>
              <a:rPr lang="fi-FI" sz="2000" dirty="0" smtClean="0"/>
              <a:t>aineenvaihduntasairauksia</a:t>
            </a: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fi-FI" sz="2000" dirty="0"/>
              <a:t>l</a:t>
            </a:r>
            <a:r>
              <a:rPr lang="fi-FI" sz="2000" dirty="0" smtClean="0"/>
              <a:t>iian suuri veren </a:t>
            </a:r>
            <a:r>
              <a:rPr lang="fi-FI" sz="2000" dirty="0"/>
              <a:t>sokeripitoisuuden pitkäaikainen </a:t>
            </a:r>
            <a:r>
              <a:rPr lang="fi-FI" sz="2000" dirty="0" smtClean="0"/>
              <a:t>kohoaminen</a:t>
            </a: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fi-FI" sz="2000" dirty="0"/>
              <a:t>s</a:t>
            </a:r>
            <a:r>
              <a:rPr lang="fi-FI" sz="2000" dirty="0" smtClean="0"/>
              <a:t>yynä</a:t>
            </a:r>
          </a:p>
          <a:p>
            <a:pPr marL="743130" lvl="1" indent="-342720">
              <a:buClr>
                <a:srgbClr val="000000"/>
              </a:buClr>
              <a:buFont typeface="Arial"/>
              <a:buChar char="•"/>
            </a:pPr>
            <a:r>
              <a:rPr lang="fi-FI" sz="1600" dirty="0" smtClean="0"/>
              <a:t>haiman </a:t>
            </a:r>
            <a:r>
              <a:rPr lang="fi-FI" sz="1600" dirty="0"/>
              <a:t>erittämän insuliinihormonin </a:t>
            </a:r>
            <a:r>
              <a:rPr lang="fi-FI" sz="1600" dirty="0" smtClean="0"/>
              <a:t>vähäisyys tai</a:t>
            </a:r>
          </a:p>
          <a:p>
            <a:pPr marL="743130" lvl="1" indent="-342720">
              <a:buClr>
                <a:srgbClr val="000000"/>
              </a:buClr>
              <a:buFont typeface="Arial"/>
              <a:buChar char="•"/>
            </a:pPr>
            <a:r>
              <a:rPr lang="fi-FI" sz="1600" dirty="0" smtClean="0"/>
              <a:t>insuliinihormonin </a:t>
            </a:r>
            <a:r>
              <a:rPr lang="fi-FI" sz="1600" dirty="0"/>
              <a:t>puuttuminen </a:t>
            </a:r>
            <a:r>
              <a:rPr lang="fi-FI" sz="1600" dirty="0" smtClean="0"/>
              <a:t>kokonaan tai</a:t>
            </a:r>
          </a:p>
          <a:p>
            <a:pPr marL="743130" lvl="1" indent="-342720">
              <a:buClr>
                <a:srgbClr val="000000"/>
              </a:buClr>
              <a:buFont typeface="Arial"/>
              <a:buChar char="•"/>
            </a:pPr>
            <a:r>
              <a:rPr lang="fi-FI" sz="1600" dirty="0" smtClean="0"/>
              <a:t>insuliinin </a:t>
            </a:r>
            <a:r>
              <a:rPr lang="fi-FI" sz="1600" dirty="0"/>
              <a:t>heikentynyt </a:t>
            </a:r>
            <a:r>
              <a:rPr lang="fi-FI" sz="1600" dirty="0" smtClean="0"/>
              <a:t>teho</a:t>
            </a: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fi-FI" sz="2000" dirty="0" smtClean="0"/>
              <a:t>veren </a:t>
            </a:r>
            <a:r>
              <a:rPr lang="fi-FI" sz="2000" dirty="0"/>
              <a:t>sokeri- eli </a:t>
            </a:r>
            <a:r>
              <a:rPr lang="fi-FI" sz="2000" b="1" dirty="0" smtClean="0"/>
              <a:t>glukoosipitoisuuden</a:t>
            </a:r>
            <a:r>
              <a:rPr lang="fi-FI" sz="2000" dirty="0" smtClean="0"/>
              <a:t> säätely</a:t>
            </a:r>
          </a:p>
          <a:p>
            <a:pPr marL="743130" lvl="1" indent="-342720">
              <a:buClr>
                <a:srgbClr val="000000"/>
              </a:buClr>
              <a:buFont typeface="Arial"/>
              <a:buChar char="•"/>
            </a:pPr>
            <a:r>
              <a:rPr lang="fi-FI" sz="1600" dirty="0" smtClean="0"/>
              <a:t>haiman </a:t>
            </a:r>
            <a:r>
              <a:rPr lang="fi-FI" sz="1600" dirty="0" err="1"/>
              <a:t>Langerhansin</a:t>
            </a:r>
            <a:r>
              <a:rPr lang="fi-FI" sz="1600" dirty="0"/>
              <a:t> </a:t>
            </a:r>
            <a:r>
              <a:rPr lang="fi-FI" sz="1600" dirty="0" smtClean="0"/>
              <a:t>saarekkeiden beeta-solujen </a:t>
            </a:r>
            <a:r>
              <a:rPr lang="fi-FI" sz="1600" b="1" dirty="0" smtClean="0"/>
              <a:t>insuliini-hormonin</a:t>
            </a:r>
            <a:r>
              <a:rPr lang="fi-FI" sz="1600" dirty="0" smtClean="0"/>
              <a:t> tuotanto </a:t>
            </a:r>
            <a:r>
              <a:rPr lang="fi-FI" sz="1600" dirty="0" smtClean="0">
                <a:sym typeface="Wingdings" panose="05000000000000000000" pitchFamily="2" charset="2"/>
              </a:rPr>
              <a:t> </a:t>
            </a:r>
            <a:r>
              <a:rPr lang="fi-FI" sz="1600" dirty="0" smtClean="0"/>
              <a:t>erittyminen vereen </a:t>
            </a:r>
            <a:r>
              <a:rPr lang="fi-FI" sz="1600" dirty="0" smtClean="0">
                <a:sym typeface="Wingdings" panose="05000000000000000000" pitchFamily="2" charset="2"/>
              </a:rPr>
              <a:t> </a:t>
            </a:r>
            <a:r>
              <a:rPr lang="fi-FI" sz="1600" dirty="0" smtClean="0"/>
              <a:t>veressä olevan glukoosin siirto </a:t>
            </a:r>
            <a:r>
              <a:rPr lang="fi-FI" sz="1600" dirty="0"/>
              <a:t>soluihin </a:t>
            </a:r>
            <a:r>
              <a:rPr lang="fi-FI" sz="1600" dirty="0" smtClean="0"/>
              <a:t>energianlähteeksi </a:t>
            </a:r>
            <a:br>
              <a:rPr lang="fi-FI" sz="1600" dirty="0" smtClean="0"/>
            </a:br>
            <a:r>
              <a:rPr lang="fi-FI" sz="1600" dirty="0" smtClean="0"/>
              <a:t>(= veren glukoosipitoisuus ei nouse liikaa)</a:t>
            </a:r>
          </a:p>
          <a:p>
            <a:pPr marL="743130" lvl="1" indent="-342720">
              <a:buClr>
                <a:srgbClr val="000000"/>
              </a:buClr>
              <a:buFont typeface="Arial"/>
              <a:buChar char="•"/>
            </a:pPr>
            <a:r>
              <a:rPr lang="fi-FI" sz="1600" dirty="0" smtClean="0"/>
              <a:t>haiman alfa-solujen erittämä </a:t>
            </a:r>
            <a:r>
              <a:rPr lang="fi-FI" sz="1600" b="1" dirty="0" err="1" smtClean="0"/>
              <a:t>glukagoni</a:t>
            </a:r>
            <a:r>
              <a:rPr lang="fi-FI" sz="1600" dirty="0" err="1" smtClean="0"/>
              <a:t>-hormoni</a:t>
            </a:r>
            <a:r>
              <a:rPr lang="fi-FI" sz="1600" dirty="0" smtClean="0"/>
              <a:t> (jos verensokeri laskemassa liian alas) </a:t>
            </a:r>
            <a:r>
              <a:rPr lang="fi-FI" sz="1600" dirty="0" smtClean="0">
                <a:sym typeface="Wingdings" panose="05000000000000000000" pitchFamily="2" charset="2"/>
              </a:rPr>
              <a:t> </a:t>
            </a:r>
            <a:r>
              <a:rPr lang="fi-FI" sz="1600" dirty="0" smtClean="0"/>
              <a:t>lisää maksan glukoosituottoa</a:t>
            </a:r>
          </a:p>
          <a:p>
            <a:pPr marL="743130" lvl="1" indent="-342720">
              <a:buClr>
                <a:srgbClr val="000000"/>
              </a:buClr>
              <a:buFont typeface="Arial"/>
              <a:buChar char="•"/>
            </a:pPr>
            <a:r>
              <a:rPr lang="fi-FI" sz="1600" dirty="0" smtClean="0"/>
              <a:t>insuliini </a:t>
            </a:r>
            <a:r>
              <a:rPr lang="fi-FI" sz="1600" dirty="0"/>
              <a:t>poistuu elimistöstä maksan toiminnan kautta ja </a:t>
            </a:r>
            <a:r>
              <a:rPr lang="fi-FI" sz="1600" dirty="0" smtClean="0"/>
              <a:t>munuaisten </a:t>
            </a:r>
            <a:r>
              <a:rPr lang="fi-FI" sz="1600" dirty="0"/>
              <a:t>erittämänä </a:t>
            </a:r>
            <a:r>
              <a:rPr lang="fi-FI" sz="1600" dirty="0" smtClean="0"/>
              <a:t>virtsaan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419960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Verensokeriarvot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normaali </a:t>
            </a:r>
            <a:r>
              <a:rPr lang="fi-FI" dirty="0"/>
              <a:t>verensokeriarvo </a:t>
            </a:r>
            <a:r>
              <a:rPr lang="fi-FI" dirty="0" smtClean="0"/>
              <a:t>hyvin </a:t>
            </a:r>
            <a:r>
              <a:rPr lang="fi-FI" dirty="0"/>
              <a:t>tasainen insuliinin ja </a:t>
            </a:r>
            <a:r>
              <a:rPr lang="fi-FI" dirty="0" err="1"/>
              <a:t>glukagonin</a:t>
            </a:r>
            <a:r>
              <a:rPr lang="fi-FI" dirty="0"/>
              <a:t> </a:t>
            </a:r>
            <a:r>
              <a:rPr lang="fi-FI" dirty="0" smtClean="0"/>
              <a:t>ansiosta </a:t>
            </a:r>
            <a:br>
              <a:rPr lang="fi-FI" dirty="0" smtClean="0"/>
            </a:br>
            <a:r>
              <a:rPr lang="fi-FI" dirty="0" smtClean="0"/>
              <a:t>(terveellä </a:t>
            </a:r>
            <a:r>
              <a:rPr lang="fi-FI" dirty="0"/>
              <a:t>ihmisellä lähes aina 4–8 </a:t>
            </a:r>
            <a:r>
              <a:rPr lang="fi-FI" dirty="0" err="1" smtClean="0"/>
              <a:t>mmol/l</a:t>
            </a:r>
            <a:r>
              <a:rPr lang="fi-FI" dirty="0" smtClean="0"/>
              <a:t>)</a:t>
            </a:r>
          </a:p>
          <a:p>
            <a:r>
              <a:rPr lang="fi-FI" dirty="0"/>
              <a:t>l</a:t>
            </a:r>
            <a:r>
              <a:rPr lang="fi-FI" dirty="0" smtClean="0"/>
              <a:t>iian korkea verensokeriarvo</a:t>
            </a:r>
          </a:p>
          <a:p>
            <a:pPr lvl="1"/>
            <a:r>
              <a:rPr lang="fi-FI" dirty="0"/>
              <a:t>pienet hiussuonet ja valtimot voivat </a:t>
            </a:r>
            <a:r>
              <a:rPr lang="fi-FI" dirty="0" smtClean="0"/>
              <a:t>vaurioitua</a:t>
            </a:r>
            <a:r>
              <a:rPr lang="fi-FI" dirty="0"/>
              <a:t> </a:t>
            </a:r>
            <a:r>
              <a:rPr lang="fi-FI" dirty="0" smtClean="0">
                <a:sym typeface="Wingdings" panose="05000000000000000000" pitchFamily="2" charset="2"/>
              </a:rPr>
              <a:t></a:t>
            </a:r>
            <a:r>
              <a:rPr lang="fi-FI" dirty="0" smtClean="0"/>
              <a:t> </a:t>
            </a:r>
            <a:r>
              <a:rPr lang="fi-FI" dirty="0"/>
              <a:t>tärkeiden </a:t>
            </a:r>
            <a:r>
              <a:rPr lang="fi-FI" dirty="0" smtClean="0"/>
              <a:t>elinten (esim. silmät tai munuaiset) </a:t>
            </a:r>
            <a:r>
              <a:rPr lang="fi-FI" dirty="0"/>
              <a:t>toiminta voi häiriintyä</a:t>
            </a:r>
            <a:endParaRPr lang="fi-FI" dirty="0" smtClean="0"/>
          </a:p>
          <a:p>
            <a:r>
              <a:rPr lang="fi-FI" dirty="0"/>
              <a:t>l</a:t>
            </a:r>
            <a:r>
              <a:rPr lang="fi-FI" dirty="0" smtClean="0"/>
              <a:t>iian alhainen verensokeriarvo eli </a:t>
            </a:r>
            <a:r>
              <a:rPr lang="fi-FI" b="1" dirty="0" err="1" smtClean="0"/>
              <a:t>hypoglykemia</a:t>
            </a:r>
            <a:endParaRPr lang="fi-FI" b="1" dirty="0" smtClean="0"/>
          </a:p>
          <a:p>
            <a:pPr lvl="1"/>
            <a:r>
              <a:rPr lang="fi-FI" dirty="0"/>
              <a:t>v</a:t>
            </a:r>
            <a:r>
              <a:rPr lang="fi-FI" dirty="0" smtClean="0"/>
              <a:t>aarallinen aivoille</a:t>
            </a:r>
          </a:p>
          <a:p>
            <a:pPr lvl="1"/>
            <a:r>
              <a:rPr lang="fi-FI" dirty="0" smtClean="0"/>
              <a:t>oireita sydämentykytys</a:t>
            </a:r>
            <a:r>
              <a:rPr lang="fi-FI" dirty="0"/>
              <a:t>, hikoilu, nälän tunne, käsien tärinä </a:t>
            </a:r>
            <a:r>
              <a:rPr lang="fi-FI" dirty="0" smtClean="0"/>
              <a:t>ja ärtyisyys (johtuvat </a:t>
            </a:r>
            <a:r>
              <a:rPr lang="fi-FI" dirty="0"/>
              <a:t>stressihormonien, </a:t>
            </a:r>
            <a:r>
              <a:rPr lang="fi-FI" dirty="0" smtClean="0"/>
              <a:t>kuten </a:t>
            </a:r>
            <a:r>
              <a:rPr lang="fi-FI" dirty="0"/>
              <a:t>adrenaliinin, </a:t>
            </a:r>
            <a:r>
              <a:rPr lang="fi-FI" dirty="0" smtClean="0"/>
              <a:t>liikaerityksestä) </a:t>
            </a:r>
          </a:p>
          <a:p>
            <a:pPr lvl="1"/>
            <a:r>
              <a:rPr lang="fi-FI" dirty="0"/>
              <a:t>l</a:t>
            </a:r>
            <a:r>
              <a:rPr lang="fi-FI" dirty="0" smtClean="0"/>
              <a:t>ievät </a:t>
            </a:r>
            <a:r>
              <a:rPr lang="fi-FI" dirty="0"/>
              <a:t>oireet ovat hyvin </a:t>
            </a:r>
            <a:r>
              <a:rPr lang="fi-FI" dirty="0" smtClean="0"/>
              <a:t>yleisiä </a:t>
            </a:r>
          </a:p>
          <a:p>
            <a:pPr lvl="1"/>
            <a:r>
              <a:rPr lang="fi-FI" dirty="0" smtClean="0"/>
              <a:t>diabeetikolla </a:t>
            </a:r>
            <a:r>
              <a:rPr lang="fi-FI" b="1" dirty="0" smtClean="0"/>
              <a:t>insuliinisokki</a:t>
            </a:r>
            <a:r>
              <a:rPr lang="fi-FI" dirty="0" smtClean="0"/>
              <a:t>, </a:t>
            </a:r>
            <a:r>
              <a:rPr lang="fi-FI" dirty="0"/>
              <a:t>jolloin keskushermoston toiminta </a:t>
            </a:r>
            <a:r>
              <a:rPr lang="fi-FI" dirty="0" smtClean="0"/>
              <a:t>häiriintyy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95936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Tyypin 1 diabetes eli insuliininpuutostauti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i-FI" dirty="0" smtClean="0"/>
          </a:p>
          <a:p>
            <a:r>
              <a:rPr lang="fi-FI" dirty="0" smtClean="0"/>
              <a:t>noin </a:t>
            </a:r>
            <a:r>
              <a:rPr lang="fi-FI" dirty="0"/>
              <a:t>50 000 </a:t>
            </a:r>
            <a:r>
              <a:rPr lang="fi-FI" dirty="0" smtClean="0"/>
              <a:t>suomalaisella, vuosittain sairastuu </a:t>
            </a:r>
            <a:r>
              <a:rPr lang="fi-FI" dirty="0"/>
              <a:t>lähes 500 lasta </a:t>
            </a:r>
            <a:endParaRPr lang="fi-FI" dirty="0" smtClean="0"/>
          </a:p>
          <a:p>
            <a:r>
              <a:rPr lang="fi-FI" dirty="0" smtClean="0"/>
              <a:t>Suomessa lasten </a:t>
            </a:r>
            <a:r>
              <a:rPr lang="fi-FI" dirty="0"/>
              <a:t>diabetes </a:t>
            </a:r>
            <a:r>
              <a:rPr lang="fi-FI" dirty="0" smtClean="0"/>
              <a:t>yleisempää </a:t>
            </a:r>
            <a:r>
              <a:rPr lang="fi-FI" dirty="0"/>
              <a:t>kuin missään muualla </a:t>
            </a:r>
            <a:r>
              <a:rPr lang="fi-FI" dirty="0" smtClean="0"/>
              <a:t>maailmassa, ilmaantuvuus kasvanut jatkuvasti</a:t>
            </a:r>
          </a:p>
          <a:p>
            <a:r>
              <a:rPr lang="fi-FI" dirty="0" smtClean="0"/>
              <a:t>syytä ei ole pystytty </a:t>
            </a:r>
            <a:r>
              <a:rPr lang="fi-FI" dirty="0"/>
              <a:t>täysin </a:t>
            </a:r>
            <a:r>
              <a:rPr lang="fi-FI" dirty="0" smtClean="0"/>
              <a:t>selvittämään</a:t>
            </a:r>
          </a:p>
          <a:p>
            <a:pPr lvl="1"/>
            <a:r>
              <a:rPr lang="fi-FI" u="sng" dirty="0" smtClean="0"/>
              <a:t>monitekijäinen</a:t>
            </a:r>
            <a:r>
              <a:rPr lang="fi-FI" dirty="0" smtClean="0"/>
              <a:t> sairaus</a:t>
            </a:r>
          </a:p>
          <a:p>
            <a:pPr lvl="1"/>
            <a:r>
              <a:rPr lang="fi-FI" dirty="0"/>
              <a:t>a</a:t>
            </a:r>
            <a:r>
              <a:rPr lang="fi-FI" dirty="0" smtClean="0"/>
              <a:t>ltistavat perintötekijät eli </a:t>
            </a:r>
            <a:r>
              <a:rPr lang="fi-FI" u="sng" dirty="0" smtClean="0"/>
              <a:t>riskigeenit</a:t>
            </a:r>
          </a:p>
          <a:p>
            <a:pPr lvl="1"/>
            <a:r>
              <a:rPr lang="fi-FI" u="sng" dirty="0" smtClean="0"/>
              <a:t>hygieniahypoteesia</a:t>
            </a:r>
            <a:r>
              <a:rPr lang="fi-FI" dirty="0"/>
              <a:t> sekä </a:t>
            </a:r>
            <a:r>
              <a:rPr lang="fi-FI" dirty="0" smtClean="0"/>
              <a:t>suolistobakteerien </a:t>
            </a:r>
            <a:r>
              <a:rPr lang="fi-FI" dirty="0"/>
              <a:t>ja eräiden </a:t>
            </a:r>
            <a:r>
              <a:rPr lang="fi-FI" dirty="0" smtClean="0"/>
              <a:t>virusinfektioiden osuutta </a:t>
            </a:r>
            <a:r>
              <a:rPr lang="fi-FI" dirty="0"/>
              <a:t>tutkitaan</a:t>
            </a:r>
          </a:p>
        </p:txBody>
      </p:sp>
    </p:spTree>
    <p:extLst>
      <p:ext uri="{BB962C8B-B14F-4D97-AF65-F5344CB8AC3E}">
        <p14:creationId xmlns:p14="http://schemas.microsoft.com/office/powerpoint/2010/main" val="237715001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Tyypin 1 diabeteksen hoito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965960"/>
            <a:ext cx="7404653" cy="4038600"/>
          </a:xfrm>
        </p:spPr>
        <p:txBody>
          <a:bodyPr>
            <a:noAutofit/>
          </a:bodyPr>
          <a:lstStyle/>
          <a:p>
            <a:r>
              <a:rPr lang="fi-FI" sz="1800" dirty="0" smtClean="0"/>
              <a:t>haiman </a:t>
            </a:r>
            <a:r>
              <a:rPr lang="fi-FI" sz="1800" dirty="0" err="1" smtClean="0"/>
              <a:t>Langerhansin</a:t>
            </a:r>
            <a:r>
              <a:rPr lang="fi-FI" sz="1800" dirty="0" smtClean="0"/>
              <a:t> saarekkeet vähitellen tuhoutuneet autoimmuuni-ilmiön seurauksena eivätkä eritä insuliinia</a:t>
            </a:r>
          </a:p>
          <a:p>
            <a:r>
              <a:rPr lang="fi-FI" sz="1800" dirty="0" smtClean="0"/>
              <a:t>hoitamattomana johtaa tajuttomuuteen ja kuolemaan</a:t>
            </a:r>
          </a:p>
          <a:p>
            <a:r>
              <a:rPr lang="fi-FI" sz="1800" dirty="0" smtClean="0"/>
              <a:t>puhkeaa tavallisesti lapsuus- tai nuoruusiässä = nuoruusiän diabetes </a:t>
            </a:r>
            <a:br>
              <a:rPr lang="fi-FI" sz="1800" dirty="0" smtClean="0"/>
            </a:br>
            <a:r>
              <a:rPr lang="fi-FI" sz="1800" dirty="0" smtClean="0"/>
              <a:t>(voi kuitenkin sairastua missä iässä tahansa)</a:t>
            </a:r>
          </a:p>
          <a:p>
            <a:r>
              <a:rPr lang="fi-FI" sz="1800" dirty="0" smtClean="0"/>
              <a:t>oireita</a:t>
            </a:r>
          </a:p>
          <a:p>
            <a:pPr lvl="1"/>
            <a:r>
              <a:rPr lang="fi-FI" sz="1000" dirty="0" smtClean="0"/>
              <a:t>huomattavasti lisääntynyt virtsaamisen tarve</a:t>
            </a:r>
          </a:p>
          <a:p>
            <a:pPr lvl="1"/>
            <a:r>
              <a:rPr lang="fi-FI" sz="1000" dirty="0" smtClean="0"/>
              <a:t>jano</a:t>
            </a:r>
          </a:p>
          <a:p>
            <a:pPr lvl="1"/>
            <a:r>
              <a:rPr lang="fi-FI" sz="1000" dirty="0" smtClean="0"/>
              <a:t>väsymys</a:t>
            </a:r>
          </a:p>
          <a:p>
            <a:pPr lvl="1"/>
            <a:r>
              <a:rPr lang="fi-FI" sz="1000" dirty="0" smtClean="0"/>
              <a:t>painon lasku</a:t>
            </a:r>
          </a:p>
          <a:p>
            <a:r>
              <a:rPr lang="fi-FI" sz="1800" dirty="0" smtClean="0"/>
              <a:t>hoitona </a:t>
            </a:r>
          </a:p>
          <a:p>
            <a:pPr lvl="1"/>
            <a:r>
              <a:rPr lang="fi-FI" sz="1000" dirty="0" smtClean="0"/>
              <a:t>insuliinin </a:t>
            </a:r>
            <a:r>
              <a:rPr lang="fi-FI" sz="1000" dirty="0" err="1" smtClean="0"/>
              <a:t>monipistoshoito</a:t>
            </a:r>
            <a:r>
              <a:rPr lang="fi-FI" sz="1000" dirty="0" smtClean="0"/>
              <a:t> </a:t>
            </a:r>
            <a:br>
              <a:rPr lang="fi-FI" sz="1000" dirty="0" smtClean="0"/>
            </a:br>
            <a:r>
              <a:rPr lang="fi-FI" sz="1000" dirty="0" smtClean="0"/>
              <a:t>(</a:t>
            </a:r>
            <a:r>
              <a:rPr lang="fi-FI" sz="1000" u="sng" dirty="0" smtClean="0"/>
              <a:t>pitkävaikutteinen insuliini </a:t>
            </a:r>
            <a:r>
              <a:rPr lang="fi-FI" sz="1000" dirty="0" smtClean="0"/>
              <a:t>huolehtii verensokeritasosta paastoaikoina ja </a:t>
            </a:r>
            <a:br>
              <a:rPr lang="fi-FI" sz="1000" dirty="0" smtClean="0"/>
            </a:br>
            <a:r>
              <a:rPr lang="fi-FI" sz="1000" u="sng" dirty="0" smtClean="0"/>
              <a:t>pikainsuliini</a:t>
            </a:r>
            <a:r>
              <a:rPr lang="fi-FI" sz="1000" dirty="0" smtClean="0"/>
              <a:t> aterioiden yhteydessä)</a:t>
            </a:r>
          </a:p>
          <a:p>
            <a:pPr lvl="1"/>
            <a:r>
              <a:rPr lang="fi-FI" sz="1000" dirty="0" smtClean="0"/>
              <a:t>insuliinin annosteluun insuliinikynäpistokset tai insuliinipumppu</a:t>
            </a:r>
          </a:p>
          <a:p>
            <a:r>
              <a:rPr lang="fi-FI" sz="1800" dirty="0" smtClean="0"/>
              <a:t>ruokavalio-ohjeissa painotetaan kuitupitoisia, hyviä hiilihydraattilähteitä</a:t>
            </a:r>
          </a:p>
          <a:p>
            <a:r>
              <a:rPr lang="fi-FI" sz="1800" dirty="0" smtClean="0"/>
              <a:t>säännöllinen </a:t>
            </a:r>
            <a:r>
              <a:rPr lang="fi-FI" sz="1800" dirty="0"/>
              <a:t>liikkuminen parantaa </a:t>
            </a:r>
            <a:r>
              <a:rPr lang="fi-FI" sz="1800" dirty="0" smtClean="0"/>
              <a:t>hoitotasapainoa</a:t>
            </a:r>
          </a:p>
          <a:p>
            <a:pPr marL="34290" indent="0">
              <a:buNone/>
            </a:pPr>
            <a:endParaRPr lang="fi-FI" sz="1100" dirty="0" smtClean="0"/>
          </a:p>
        </p:txBody>
      </p:sp>
    </p:spTree>
    <p:extLst>
      <p:ext uri="{BB962C8B-B14F-4D97-AF65-F5344CB8AC3E}">
        <p14:creationId xmlns:p14="http://schemas.microsoft.com/office/powerpoint/2010/main" val="4225256440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Tyypin 2 diabetes ja sen kehittyminen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saattaa kehittyä 10–15 vuotta, puhkeaa usein vasta aikuisiässä </a:t>
            </a:r>
            <a:br>
              <a:rPr lang="fi-FI" dirty="0" smtClean="0"/>
            </a:br>
            <a:r>
              <a:rPr lang="fi-FI" dirty="0" smtClean="0"/>
              <a:t>(voi sairastua jo lapsenakin) </a:t>
            </a:r>
          </a:p>
          <a:p>
            <a:r>
              <a:rPr lang="fi-FI" dirty="0" smtClean="0"/>
              <a:t>pitkään lähes oireeton tai ihminen tottuu oireisiin</a:t>
            </a:r>
          </a:p>
          <a:p>
            <a:pPr lvl="1"/>
            <a:r>
              <a:rPr lang="fi-FI" dirty="0" smtClean="0"/>
              <a:t>aterioiden jälkeen tuntuva väsymys, joka taudin pahentuessa muuttuu yleiseksi uupumukseksi</a:t>
            </a:r>
          </a:p>
          <a:p>
            <a:pPr lvl="1"/>
            <a:r>
              <a:rPr lang="fi-FI" dirty="0" smtClean="0"/>
              <a:t>toisinaan myös särkyä tai lihaskouristelua jaloissa</a:t>
            </a:r>
          </a:p>
          <a:p>
            <a:r>
              <a:rPr lang="fi-FI" dirty="0" smtClean="0"/>
              <a:t>alkuvaiheessa haima erittää insuliinia normaaliin tapaan, mutta solujen kyky reagoida insuliiniin heikkenee vähitellen </a:t>
            </a:r>
            <a:br>
              <a:rPr lang="fi-FI" dirty="0" smtClean="0"/>
            </a:br>
            <a:r>
              <a:rPr lang="fi-FI" dirty="0" smtClean="0"/>
              <a:t>(= </a:t>
            </a:r>
            <a:r>
              <a:rPr lang="fi-FI" b="1" dirty="0" smtClean="0"/>
              <a:t>insuliiniresistenssi</a:t>
            </a:r>
            <a:r>
              <a:rPr lang="fi-FI" dirty="0" smtClean="0"/>
              <a:t>)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/>
              <a:t>glukoosi ei pääse siirtymään soluihin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/>
              <a:t>verensokeripitoisuus nousee</a:t>
            </a:r>
          </a:p>
          <a:p>
            <a:r>
              <a:rPr lang="fi-FI" dirty="0" smtClean="0"/>
              <a:t>haima </a:t>
            </a:r>
            <a:r>
              <a:rPr lang="fi-FI" dirty="0"/>
              <a:t>reagoi </a:t>
            </a:r>
            <a:r>
              <a:rPr lang="fi-FI" dirty="0" smtClean="0"/>
              <a:t>tuottamalla </a:t>
            </a:r>
            <a:r>
              <a:rPr lang="fi-FI" dirty="0"/>
              <a:t>yhä enemmän </a:t>
            </a:r>
            <a:r>
              <a:rPr lang="fi-FI" dirty="0" smtClean="0"/>
              <a:t>insuliinia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/>
              <a:t>ei </a:t>
            </a:r>
            <a:r>
              <a:rPr lang="fi-FI" dirty="0"/>
              <a:t>kuitenkaan kykene pitämään </a:t>
            </a:r>
            <a:r>
              <a:rPr lang="fi-FI" dirty="0" smtClean="0"/>
              <a:t>verensokeria </a:t>
            </a:r>
            <a:r>
              <a:rPr lang="fi-FI" dirty="0"/>
              <a:t>tasaisena kaikissa </a:t>
            </a:r>
            <a:r>
              <a:rPr lang="fi-FI" dirty="0" smtClean="0"/>
              <a:t>tilanteissa </a:t>
            </a:r>
            <a:br>
              <a:rPr lang="fi-FI" dirty="0" smtClean="0"/>
            </a:br>
            <a:r>
              <a:rPr lang="fi-FI" dirty="0" smtClean="0"/>
              <a:t>(= </a:t>
            </a:r>
            <a:r>
              <a:rPr lang="fi-FI" b="1" dirty="0" smtClean="0"/>
              <a:t>diabeteksen esiaste </a:t>
            </a:r>
            <a:r>
              <a:rPr lang="fi-FI" dirty="0" smtClean="0"/>
              <a:t>eli heikentynyt sokerinsieto)</a:t>
            </a:r>
          </a:p>
          <a:p>
            <a:r>
              <a:rPr lang="fi-FI" dirty="0"/>
              <a:t>h</a:t>
            </a:r>
            <a:r>
              <a:rPr lang="fi-FI" dirty="0" smtClean="0"/>
              <a:t>oitamattomana </a:t>
            </a:r>
            <a:r>
              <a:rPr lang="fi-FI" dirty="0"/>
              <a:t>diabeteksen esiaste kehittyy </a:t>
            </a:r>
            <a:r>
              <a:rPr lang="fi-FI" b="1" dirty="0"/>
              <a:t>tyypin 2 </a:t>
            </a:r>
            <a:r>
              <a:rPr lang="fi-FI" b="1" dirty="0" smtClean="0"/>
              <a:t>diabetekseksi </a:t>
            </a:r>
            <a:r>
              <a:rPr lang="fi-FI" dirty="0" smtClean="0">
                <a:sym typeface="Wingdings" panose="05000000000000000000" pitchFamily="2" charset="2"/>
              </a:rPr>
              <a:t></a:t>
            </a:r>
            <a:r>
              <a:rPr lang="fi-FI" dirty="0" smtClean="0"/>
              <a:t> </a:t>
            </a:r>
            <a:r>
              <a:rPr lang="fi-FI" dirty="0"/>
              <a:t>lisää riskiä sairastua sydän- </a:t>
            </a:r>
            <a:r>
              <a:rPr lang="fi-FI" dirty="0" smtClean="0"/>
              <a:t>ja verisuonitauteihin</a:t>
            </a:r>
          </a:p>
          <a:p>
            <a:pPr lvl="1"/>
            <a:r>
              <a:rPr lang="fi-FI" dirty="0"/>
              <a:t>haiman kyky tuottaa insuliinia </a:t>
            </a:r>
            <a:r>
              <a:rPr lang="fi-FI" dirty="0" smtClean="0"/>
              <a:t>heikkenee </a:t>
            </a:r>
            <a:r>
              <a:rPr lang="fi-FI" dirty="0"/>
              <a:t>ja </a:t>
            </a:r>
            <a:r>
              <a:rPr lang="fi-FI" dirty="0" smtClean="0"/>
              <a:t>lopulta insuliinin </a:t>
            </a:r>
            <a:r>
              <a:rPr lang="fi-FI" dirty="0"/>
              <a:t>tuotanto voi ehtyä kokonaan</a:t>
            </a:r>
            <a:endParaRPr lang="fi-FI" dirty="0" smtClean="0"/>
          </a:p>
          <a:p>
            <a:pPr lvl="1"/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92945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Tyypin 2 diabeteksen riskitekijät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</a:t>
            </a:r>
            <a:r>
              <a:rPr lang="fi-FI" dirty="0" smtClean="0"/>
              <a:t>erintötekijät</a:t>
            </a:r>
          </a:p>
          <a:p>
            <a:r>
              <a:rPr lang="fi-FI" dirty="0"/>
              <a:t>k</a:t>
            </a:r>
            <a:r>
              <a:rPr lang="fi-FI" dirty="0" smtClean="0"/>
              <a:t>eskivartalolihavuus</a:t>
            </a:r>
          </a:p>
          <a:p>
            <a:r>
              <a:rPr lang="fi-FI" dirty="0"/>
              <a:t>v</a:t>
            </a:r>
            <a:r>
              <a:rPr lang="fi-FI" dirty="0" smtClean="0"/>
              <a:t>ähäinen liikunta</a:t>
            </a:r>
          </a:p>
          <a:p>
            <a:pPr>
              <a:buFont typeface="Wingdings"/>
              <a:buChar char="à"/>
            </a:pPr>
            <a:r>
              <a:rPr lang="fi-FI" dirty="0" smtClean="0">
                <a:sym typeface="Wingdings" panose="05000000000000000000" pitchFamily="2" charset="2"/>
              </a:rPr>
              <a:t>aineenvaihdunnan muutokset: verensokerin nousu, verenpaineen ja veren rasva-arvojen kohoaminen, häiriöt veren hyytymistekijöissä </a:t>
            </a:r>
            <a:br>
              <a:rPr lang="fi-FI" dirty="0" smtClean="0">
                <a:sym typeface="Wingdings" panose="05000000000000000000" pitchFamily="2" charset="2"/>
              </a:rPr>
            </a:br>
            <a:r>
              <a:rPr lang="fi-FI" dirty="0" smtClean="0">
                <a:sym typeface="Wingdings" panose="05000000000000000000" pitchFamily="2" charset="2"/>
              </a:rPr>
              <a:t>(= </a:t>
            </a:r>
            <a:r>
              <a:rPr lang="fi-FI" b="1" dirty="0" smtClean="0">
                <a:sym typeface="Wingdings" panose="05000000000000000000" pitchFamily="2" charset="2"/>
              </a:rPr>
              <a:t>metabolinen oireyhtymä </a:t>
            </a:r>
            <a:r>
              <a:rPr lang="fi-FI" dirty="0" smtClean="0">
                <a:sym typeface="Wingdings" panose="05000000000000000000" pitchFamily="2" charset="2"/>
              </a:rPr>
              <a:t>eli MBO)</a:t>
            </a:r>
          </a:p>
          <a:p>
            <a:r>
              <a:rPr lang="fi-FI" dirty="0">
                <a:sym typeface="Wingdings" panose="05000000000000000000" pitchFamily="2" charset="2"/>
              </a:rPr>
              <a:t>t</a:t>
            </a:r>
            <a:r>
              <a:rPr lang="fi-FI" dirty="0" smtClean="0">
                <a:sym typeface="Wingdings" panose="05000000000000000000" pitchFamily="2" charset="2"/>
              </a:rPr>
              <a:t>upakointi ja nuuska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2038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1. Terveyteen liittyvät tiedot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t</a:t>
            </a:r>
            <a:r>
              <a:rPr lang="fi-FI" sz="3200" dirty="0" smtClean="0"/>
              <a:t>erveysosaamisen perusta</a:t>
            </a:r>
          </a:p>
          <a:p>
            <a:r>
              <a:rPr lang="fi-FI" sz="3200" b="1" dirty="0"/>
              <a:t>k</a:t>
            </a:r>
            <a:r>
              <a:rPr lang="fi-FI" sz="3200" b="1" dirty="0" smtClean="0"/>
              <a:t>okemus- ja arkitieto vs. tieteellinen tieto</a:t>
            </a:r>
          </a:p>
          <a:p>
            <a:pPr lvl="1"/>
            <a:r>
              <a:rPr lang="fi-FI" sz="2800" dirty="0" smtClean="0"/>
              <a:t>tiedonlähteiden epäluotettavuus – luotettavuus </a:t>
            </a:r>
          </a:p>
          <a:p>
            <a:pPr lvl="2"/>
            <a:r>
              <a:rPr lang="fi-FI" sz="2400" dirty="0"/>
              <a:t>v</a:t>
            </a:r>
            <a:r>
              <a:rPr lang="fi-FI" sz="2400" dirty="0" smtClean="0"/>
              <a:t>anhemmat, ystävät, auktoriteetit, media ym.</a:t>
            </a:r>
          </a:p>
          <a:p>
            <a:pPr lvl="2"/>
            <a:r>
              <a:rPr lang="fi-FI" sz="2400" dirty="0"/>
              <a:t>p</a:t>
            </a:r>
            <a:r>
              <a:rPr lang="fi-FI" sz="2400" dirty="0" smtClean="0"/>
              <a:t>erimätieto</a:t>
            </a:r>
          </a:p>
          <a:p>
            <a:pPr lvl="2"/>
            <a:r>
              <a:rPr lang="fi-FI" sz="2400" dirty="0" smtClean="0"/>
              <a:t>karismaattisten ja vaikutusvaltaa omaavien tai voittoa tavoittelevien henkilöiden kokemustieto</a:t>
            </a:r>
          </a:p>
        </p:txBody>
      </p:sp>
    </p:spTree>
    <p:extLst>
      <p:ext uri="{BB962C8B-B14F-4D97-AF65-F5344CB8AC3E}">
        <p14:creationId xmlns:p14="http://schemas.microsoft.com/office/powerpoint/2010/main" val="239993432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Tyypin 2 diabeteksen yleisyys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sairastavien </a:t>
            </a:r>
            <a:r>
              <a:rPr lang="fi-FI" dirty="0"/>
              <a:t>määrä </a:t>
            </a:r>
            <a:r>
              <a:rPr lang="fi-FI" dirty="0" smtClean="0"/>
              <a:t>kasvanut </a:t>
            </a:r>
            <a:r>
              <a:rPr lang="fi-FI" dirty="0"/>
              <a:t>kaikkialla </a:t>
            </a:r>
            <a:r>
              <a:rPr lang="fi-FI" dirty="0" smtClean="0"/>
              <a:t>maailmassa </a:t>
            </a:r>
          </a:p>
          <a:p>
            <a:r>
              <a:rPr lang="fi-FI" dirty="0" smtClean="0"/>
              <a:t>noin </a:t>
            </a:r>
            <a:r>
              <a:rPr lang="fi-FI" dirty="0"/>
              <a:t>puolella </a:t>
            </a:r>
            <a:r>
              <a:rPr lang="fi-FI" dirty="0" smtClean="0"/>
              <a:t>miljoonalla suomalaisella – lähes </a:t>
            </a:r>
            <a:r>
              <a:rPr lang="fi-FI" dirty="0"/>
              <a:t>puolet ei tiedä </a:t>
            </a:r>
            <a:r>
              <a:rPr lang="fi-FI" dirty="0" smtClean="0"/>
              <a:t>sairastavansa</a:t>
            </a:r>
          </a:p>
          <a:p>
            <a:r>
              <a:rPr lang="fi-FI" dirty="0" smtClean="0"/>
              <a:t>yleisyys </a:t>
            </a:r>
            <a:r>
              <a:rPr lang="fi-FI" dirty="0"/>
              <a:t>kulkee käsi kädessä lihavuuden yleisyyden </a:t>
            </a:r>
            <a:r>
              <a:rPr lang="fi-FI" dirty="0" smtClean="0"/>
              <a:t>kanssa </a:t>
            </a:r>
            <a:r>
              <a:rPr lang="fi-FI" dirty="0" smtClean="0">
                <a:sym typeface="Wingdings" panose="05000000000000000000" pitchFamily="2" charset="2"/>
              </a:rPr>
              <a:t> eniten </a:t>
            </a:r>
            <a:r>
              <a:rPr lang="fi-FI" dirty="0" smtClean="0"/>
              <a:t>maissa</a:t>
            </a:r>
            <a:r>
              <a:rPr lang="fi-FI" dirty="0"/>
              <a:t>, </a:t>
            </a:r>
            <a:r>
              <a:rPr lang="fi-FI" dirty="0" smtClean="0"/>
              <a:t>joissa lihavuus yleistä </a:t>
            </a:r>
            <a:br>
              <a:rPr lang="fi-FI" dirty="0" smtClean="0"/>
            </a:br>
            <a:r>
              <a:rPr lang="fi-FI" dirty="0" smtClean="0"/>
              <a:t>(esim. Yhdysvallat, vauraat arabimaat, </a:t>
            </a:r>
            <a:r>
              <a:rPr lang="fi-FI" dirty="0"/>
              <a:t>Tyynen </a:t>
            </a:r>
            <a:r>
              <a:rPr lang="fi-FI" dirty="0" smtClean="0"/>
              <a:t>valtameren pienet saaret) </a:t>
            </a:r>
          </a:p>
          <a:p>
            <a:r>
              <a:rPr lang="fi-FI" dirty="0" smtClean="0"/>
              <a:t>yleistyy </a:t>
            </a:r>
            <a:r>
              <a:rPr lang="fi-FI" dirty="0"/>
              <a:t>Euroopassa </a:t>
            </a:r>
            <a:r>
              <a:rPr lang="fi-FI" dirty="0" smtClean="0"/>
              <a:t>noin 20–25 % seuraavien </a:t>
            </a:r>
            <a:r>
              <a:rPr lang="fi-FI" dirty="0"/>
              <a:t>20 vuoden </a:t>
            </a:r>
            <a:r>
              <a:rPr lang="fi-FI" dirty="0" smtClean="0"/>
              <a:t>aikana</a:t>
            </a:r>
          </a:p>
          <a:p>
            <a:pPr lvl="1"/>
            <a:r>
              <a:rPr lang="fi-FI" dirty="0" smtClean="0"/>
              <a:t>Afrikassa ennustetaan </a:t>
            </a:r>
            <a:r>
              <a:rPr lang="fi-FI" dirty="0"/>
              <a:t>yleistyvän </a:t>
            </a:r>
            <a:r>
              <a:rPr lang="fi-FI" dirty="0" smtClean="0"/>
              <a:t>jopa </a:t>
            </a:r>
            <a:r>
              <a:rPr lang="fi-FI" dirty="0"/>
              <a:t>100 </a:t>
            </a:r>
            <a:r>
              <a:rPr lang="fi-FI" dirty="0" smtClean="0"/>
              <a:t>% </a:t>
            </a:r>
            <a:br>
              <a:rPr lang="fi-FI" dirty="0" smtClean="0"/>
            </a:br>
            <a:r>
              <a:rPr lang="fi-FI" dirty="0" smtClean="0"/>
              <a:t>(kehittyvissä </a:t>
            </a:r>
            <a:r>
              <a:rPr lang="fi-FI" dirty="0"/>
              <a:t>maissa aletaan noudattaa </a:t>
            </a:r>
            <a:r>
              <a:rPr lang="fi-FI" dirty="0" smtClean="0"/>
              <a:t>teollisuusmaille </a:t>
            </a:r>
            <a:r>
              <a:rPr lang="fi-FI" dirty="0"/>
              <a:t>tyypillisiä epäterveellisiä </a:t>
            </a:r>
            <a:r>
              <a:rPr lang="fi-FI" dirty="0" smtClean="0"/>
              <a:t>elämäntapoja)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8066240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smtClean="0"/>
              <a:t>Lisäsairaudet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k</a:t>
            </a:r>
            <a:r>
              <a:rPr lang="fi-FI" dirty="0" smtClean="0"/>
              <a:t>orkea veren glukoosipitoisuus </a:t>
            </a:r>
            <a:br>
              <a:rPr lang="fi-FI" dirty="0" smtClean="0"/>
            </a:b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/>
              <a:t>verisuonet</a:t>
            </a:r>
            <a:r>
              <a:rPr lang="fi-FI" dirty="0"/>
              <a:t>, sydän, munuaiset tai hermosto </a:t>
            </a:r>
            <a:r>
              <a:rPr lang="fi-FI" dirty="0" smtClean="0"/>
              <a:t>saattavat vähitellen vaurioitua </a:t>
            </a:r>
            <a:br>
              <a:rPr lang="fi-FI" dirty="0" smtClean="0"/>
            </a:b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/>
              <a:t>sydäninfarkti</a:t>
            </a:r>
            <a:r>
              <a:rPr lang="fi-FI" dirty="0"/>
              <a:t>, </a:t>
            </a:r>
            <a:r>
              <a:rPr lang="fi-FI" dirty="0" smtClean="0"/>
              <a:t>munuaistauti, silmänpohjien </a:t>
            </a:r>
            <a:r>
              <a:rPr lang="fi-FI" dirty="0"/>
              <a:t>tuhoutumisesta aiheutuva </a:t>
            </a:r>
            <a:r>
              <a:rPr lang="fi-FI" dirty="0" smtClean="0"/>
              <a:t>sokeutuminen</a:t>
            </a:r>
          </a:p>
          <a:p>
            <a:r>
              <a:rPr lang="fi-FI" dirty="0" smtClean="0"/>
              <a:t>aiheuttavat paljon lisäkustannuksia yhteiskunnalle</a:t>
            </a:r>
          </a:p>
          <a:p>
            <a:r>
              <a:rPr lang="fi-FI" dirty="0" smtClean="0"/>
              <a:t>tärkeää </a:t>
            </a:r>
            <a:endParaRPr lang="fi-FI" dirty="0"/>
          </a:p>
          <a:p>
            <a:pPr lvl="1"/>
            <a:r>
              <a:rPr lang="fi-FI" dirty="0"/>
              <a:t>diabeteksen varhainen </a:t>
            </a:r>
            <a:r>
              <a:rPr lang="fi-FI" dirty="0" smtClean="0"/>
              <a:t>diagnosointi ja hoidon aloittaminen (</a:t>
            </a:r>
            <a:r>
              <a:rPr lang="fi-FI" b="1" dirty="0" smtClean="0"/>
              <a:t>erityiskorvattavat lääkkeet</a:t>
            </a:r>
            <a:r>
              <a:rPr lang="fi-FI" dirty="0" smtClean="0"/>
              <a:t>)</a:t>
            </a:r>
            <a:endParaRPr lang="fi-FI" dirty="0"/>
          </a:p>
          <a:p>
            <a:pPr lvl="1"/>
            <a:r>
              <a:rPr lang="fi-FI" dirty="0"/>
              <a:t>hyvä diabeteksen hoitotasapaino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1623262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smtClean="0"/>
              <a:t>Terve 1: Terveyden perusteet</a:t>
            </a:r>
            <a:endParaRPr lang="fi-FI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 dirty="0" smtClean="0"/>
              <a:t>Luku 15: Syöpätaudit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453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Syöpä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6110" indent="-285750">
              <a:buClr>
                <a:srgbClr val="000000"/>
              </a:buClr>
            </a:pPr>
            <a:r>
              <a:rPr lang="fi-FI" sz="2400" dirty="0" smtClean="0"/>
              <a:t>yhteisnimitys </a:t>
            </a:r>
            <a:r>
              <a:rPr lang="fi-FI" sz="2400" dirty="0"/>
              <a:t>monimuotoiselle </a:t>
            </a:r>
            <a:r>
              <a:rPr lang="fi-FI" sz="2400" dirty="0" smtClean="0"/>
              <a:t>tautiryhmälle</a:t>
            </a:r>
          </a:p>
          <a:p>
            <a:pPr marL="686160" lvl="1">
              <a:buClr>
                <a:srgbClr val="000000"/>
              </a:buClr>
            </a:pPr>
            <a:r>
              <a:rPr lang="fi-FI" sz="2000" dirty="0" smtClean="0"/>
              <a:t>eri </a:t>
            </a:r>
            <a:r>
              <a:rPr lang="fi-FI" sz="2000" dirty="0"/>
              <a:t>syöpätauteja tunnetaan yli </a:t>
            </a:r>
            <a:r>
              <a:rPr lang="fi-FI" sz="2000" dirty="0" smtClean="0"/>
              <a:t>2000</a:t>
            </a:r>
          </a:p>
          <a:p>
            <a:pPr marL="686160" lvl="1">
              <a:buClr>
                <a:srgbClr val="000000"/>
              </a:buClr>
            </a:pPr>
            <a:r>
              <a:rPr lang="fi-FI" sz="2000" dirty="0"/>
              <a:t>j</a:t>
            </a:r>
            <a:r>
              <a:rPr lang="fi-FI" sz="2000" dirty="0" smtClean="0"/>
              <a:t>okainen </a:t>
            </a:r>
            <a:r>
              <a:rPr lang="fi-FI" sz="2000" dirty="0"/>
              <a:t>syöpätauti </a:t>
            </a:r>
            <a:r>
              <a:rPr lang="fi-FI" sz="2000" dirty="0" smtClean="0"/>
              <a:t>oma </a:t>
            </a:r>
            <a:r>
              <a:rPr lang="fi-FI" sz="2000" dirty="0"/>
              <a:t>erilainen sairautensa, jonka yleisyys, syyt ja vaarallisuus </a:t>
            </a:r>
            <a:r>
              <a:rPr lang="fi-FI" sz="2000" dirty="0" smtClean="0"/>
              <a:t>vaihtelevat</a:t>
            </a:r>
          </a:p>
          <a:p>
            <a:pPr marL="286110" indent="-285750">
              <a:buClr>
                <a:srgbClr val="000000"/>
              </a:buClr>
            </a:pPr>
            <a:r>
              <a:rPr lang="fi-FI" sz="2400" dirty="0" smtClean="0"/>
              <a:t>yleisiä </a:t>
            </a:r>
            <a:r>
              <a:rPr lang="fi-FI" sz="2400" dirty="0"/>
              <a:t>sairauksia kaikissa </a:t>
            </a:r>
            <a:r>
              <a:rPr lang="fi-FI" sz="2400" dirty="0" smtClean="0"/>
              <a:t>maissa</a:t>
            </a:r>
            <a:r>
              <a:rPr lang="fi-FI" sz="2400" dirty="0"/>
              <a:t>, joissa </a:t>
            </a:r>
            <a:r>
              <a:rPr lang="fi-FI" sz="2400" dirty="0" smtClean="0"/>
              <a:t>korkea odotettavissa </a:t>
            </a:r>
            <a:r>
              <a:rPr lang="fi-FI" sz="2400" dirty="0"/>
              <a:t>oleva </a:t>
            </a:r>
            <a:r>
              <a:rPr lang="fi-FI" sz="2400" dirty="0" smtClean="0"/>
              <a:t>elinikä</a:t>
            </a:r>
          </a:p>
          <a:p>
            <a:pPr marL="686160" lvl="1">
              <a:buClr>
                <a:srgbClr val="000000"/>
              </a:buClr>
            </a:pPr>
            <a:r>
              <a:rPr lang="fi-FI" sz="2000" dirty="0" smtClean="0"/>
              <a:t>Suomessa </a:t>
            </a:r>
            <a:r>
              <a:rPr lang="fi-FI" sz="2000" dirty="0"/>
              <a:t>noin joka kolmas sairastuu elämänsä </a:t>
            </a:r>
            <a:r>
              <a:rPr lang="fi-FI" sz="2000" dirty="0" smtClean="0"/>
              <a:t>aikana</a:t>
            </a:r>
          </a:p>
          <a:p>
            <a:pPr marL="686160" lvl="1">
              <a:buClr>
                <a:srgbClr val="000000"/>
              </a:buClr>
            </a:pPr>
            <a:r>
              <a:rPr lang="fi-FI" sz="2000" dirty="0"/>
              <a:t>u</a:t>
            </a:r>
            <a:r>
              <a:rPr lang="fi-FI" sz="2000" dirty="0" smtClean="0"/>
              <a:t>usia tapauksia todetaan Suomessa vuosittain </a:t>
            </a:r>
            <a:r>
              <a:rPr lang="fi-FI" sz="2000" dirty="0"/>
              <a:t>reilut 30 </a:t>
            </a:r>
            <a:r>
              <a:rPr lang="fi-FI" sz="2000" dirty="0" smtClean="0"/>
              <a:t>000</a:t>
            </a:r>
          </a:p>
          <a:p>
            <a:pPr marL="686160" lvl="1">
              <a:buClr>
                <a:srgbClr val="000000"/>
              </a:buClr>
            </a:pPr>
            <a:r>
              <a:rPr lang="fi-FI" sz="2000" dirty="0" smtClean="0"/>
              <a:t>diagnoosien </a:t>
            </a:r>
            <a:r>
              <a:rPr lang="fi-FI" sz="2000" dirty="0"/>
              <a:t>määrän ennustetaan kasvavan </a:t>
            </a:r>
            <a:r>
              <a:rPr lang="fi-FI" sz="2000" dirty="0" smtClean="0"/>
              <a:t>tulevaisuudessa </a:t>
            </a:r>
            <a:br>
              <a:rPr lang="fi-FI" sz="2000" dirty="0" smtClean="0"/>
            </a:br>
            <a:r>
              <a:rPr lang="fi-FI" sz="2000" dirty="0" smtClean="0"/>
              <a:t>(eliniän piteneminen </a:t>
            </a:r>
            <a:r>
              <a:rPr lang="fi-FI" sz="2000" dirty="0"/>
              <a:t>ja ikääntyneiden määrän </a:t>
            </a:r>
            <a:r>
              <a:rPr lang="fi-FI" sz="2000" dirty="0" smtClean="0"/>
              <a:t>kasvu)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8633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Syövän kehittyminen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solunjakautumista </a:t>
            </a:r>
            <a:r>
              <a:rPr lang="fi-FI" dirty="0"/>
              <a:t>ohjaava </a:t>
            </a:r>
            <a:r>
              <a:rPr lang="fi-FI" u="sng" dirty="0"/>
              <a:t>säätelyjärjestelmä </a:t>
            </a:r>
            <a:r>
              <a:rPr lang="fi-FI" u="sng" dirty="0" smtClean="0"/>
              <a:t>häiriintyy</a:t>
            </a:r>
            <a:r>
              <a:rPr lang="fi-FI" dirty="0" smtClean="0"/>
              <a:t> (yksittäisessä </a:t>
            </a:r>
            <a:r>
              <a:rPr lang="fi-FI" dirty="0"/>
              <a:t>solussa tapahtuu </a:t>
            </a:r>
            <a:r>
              <a:rPr lang="fi-FI" b="1" dirty="0"/>
              <a:t>mutaatioita</a:t>
            </a:r>
            <a:r>
              <a:rPr lang="fi-FI" dirty="0"/>
              <a:t> eli perimäaineksen </a:t>
            </a:r>
            <a:r>
              <a:rPr lang="fi-FI" dirty="0" smtClean="0"/>
              <a:t>muutoksia = </a:t>
            </a:r>
            <a:r>
              <a:rPr lang="fi-FI" b="1" dirty="0" smtClean="0"/>
              <a:t>esisyöpäsolut</a:t>
            </a:r>
            <a:r>
              <a:rPr lang="fi-FI" dirty="0" smtClean="0"/>
              <a:t>) </a:t>
            </a:r>
            <a:r>
              <a:rPr lang="fi-FI" dirty="0">
                <a:sym typeface="Wingdings" panose="05000000000000000000" pitchFamily="2" charset="2"/>
              </a:rPr>
              <a:t> muuntuminen hallitsemattomasti jakautuviksi </a:t>
            </a:r>
            <a:r>
              <a:rPr lang="fi-FI" b="1" dirty="0">
                <a:sym typeface="Wingdings" panose="05000000000000000000" pitchFamily="2" charset="2"/>
              </a:rPr>
              <a:t>syöpäsoluiksi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smtClean="0">
                <a:sym typeface="Wingdings" panose="05000000000000000000" pitchFamily="2" charset="2"/>
              </a:rPr>
              <a:t>monivaiheinen </a:t>
            </a:r>
            <a:r>
              <a:rPr lang="fi-FI" dirty="0">
                <a:sym typeface="Wingdings" panose="05000000000000000000" pitchFamily="2" charset="2"/>
              </a:rPr>
              <a:t>tapahtuma, joka </a:t>
            </a:r>
            <a:r>
              <a:rPr lang="fi-FI" dirty="0" smtClean="0">
                <a:sym typeface="Wingdings" panose="05000000000000000000" pitchFamily="2" charset="2"/>
              </a:rPr>
              <a:t>kestää </a:t>
            </a:r>
            <a:r>
              <a:rPr lang="fi-FI" dirty="0">
                <a:sym typeface="Wingdings" panose="05000000000000000000" pitchFamily="2" charset="2"/>
              </a:rPr>
              <a:t>vuosia tai jopa kymmeniä </a:t>
            </a:r>
            <a:r>
              <a:rPr lang="fi-FI" dirty="0" smtClean="0">
                <a:sym typeface="Wingdings" panose="05000000000000000000" pitchFamily="2" charset="2"/>
              </a:rPr>
              <a:t>vuosia</a:t>
            </a:r>
            <a:endParaRPr lang="fi-FI" dirty="0" smtClean="0"/>
          </a:p>
          <a:p>
            <a:r>
              <a:rPr lang="fi-FI" dirty="0"/>
              <a:t>s</a:t>
            </a:r>
            <a:r>
              <a:rPr lang="fi-FI" dirty="0" smtClean="0"/>
              <a:t>yöpäsolun </a:t>
            </a:r>
            <a:r>
              <a:rPr lang="fi-FI" dirty="0"/>
              <a:t>jakautuessa </a:t>
            </a:r>
            <a:r>
              <a:rPr lang="fi-FI" u="sng" dirty="0"/>
              <a:t>geenivirheet kopioituvat</a:t>
            </a:r>
            <a:r>
              <a:rPr lang="fi-FI" dirty="0"/>
              <a:t> kaikkiin siitä muodostuviin uusiin soluihin ja virheiden kopioituminen jatkuu jokaisen solun jakautumisen </a:t>
            </a:r>
            <a:r>
              <a:rPr lang="fi-FI" dirty="0" smtClean="0"/>
              <a:t>myötä </a:t>
            </a:r>
            <a:br>
              <a:rPr lang="fi-FI" dirty="0" smtClean="0"/>
            </a:br>
            <a:r>
              <a:rPr lang="fi-FI" dirty="0" smtClean="0"/>
              <a:t>(muodostuu </a:t>
            </a:r>
            <a:r>
              <a:rPr lang="fi-FI" b="1" dirty="0"/>
              <a:t>pahanlaatuinen kasvain eli </a:t>
            </a:r>
            <a:r>
              <a:rPr lang="fi-FI" b="1" dirty="0" smtClean="0"/>
              <a:t>syöpä</a:t>
            </a:r>
            <a:r>
              <a:rPr lang="fi-FI" dirty="0" smtClean="0"/>
              <a:t>)</a:t>
            </a:r>
          </a:p>
          <a:p>
            <a:pPr lvl="1"/>
            <a:r>
              <a:rPr lang="fi-FI" dirty="0"/>
              <a:t>s</a:t>
            </a:r>
            <a:r>
              <a:rPr lang="fi-FI" dirty="0" smtClean="0"/>
              <a:t>olujen </a:t>
            </a:r>
            <a:r>
              <a:rPr lang="fi-FI" dirty="0"/>
              <a:t>pitää </a:t>
            </a:r>
            <a:r>
              <a:rPr lang="fi-FI" dirty="0" smtClean="0"/>
              <a:t>jakautua </a:t>
            </a:r>
            <a:r>
              <a:rPr lang="fi-FI" dirty="0"/>
              <a:t>monta tuhatta kertaa, ennen kuin kasvain on edes herneen </a:t>
            </a:r>
            <a:r>
              <a:rPr lang="fi-FI" dirty="0" smtClean="0"/>
              <a:t>kokoinen</a:t>
            </a:r>
          </a:p>
          <a:p>
            <a:pPr lvl="1"/>
            <a:r>
              <a:rPr lang="fi-FI" dirty="0"/>
              <a:t>j</a:t>
            </a:r>
            <a:r>
              <a:rPr lang="fi-FI" dirty="0" smtClean="0"/>
              <a:t>akautumisnopeus </a:t>
            </a:r>
            <a:r>
              <a:rPr lang="fi-FI" dirty="0"/>
              <a:t>vaihtelee eri </a:t>
            </a:r>
            <a:r>
              <a:rPr lang="fi-FI" dirty="0" smtClean="0"/>
              <a:t>syöpäsairauksissa</a:t>
            </a:r>
          </a:p>
          <a:p>
            <a:pPr lvl="1"/>
            <a:r>
              <a:rPr lang="fi-FI" dirty="0"/>
              <a:t>l</a:t>
            </a:r>
            <a:r>
              <a:rPr lang="fi-FI" dirty="0" smtClean="0"/>
              <a:t>opulta </a:t>
            </a:r>
            <a:r>
              <a:rPr lang="fi-FI" dirty="0"/>
              <a:t>syöpäsoluja </a:t>
            </a:r>
            <a:r>
              <a:rPr lang="fi-FI" dirty="0" smtClean="0"/>
              <a:t>niin </a:t>
            </a:r>
            <a:r>
              <a:rPr lang="fi-FI" dirty="0"/>
              <a:t>paljon, että ne vievät elintilan ympärillä olevilta terveiltä soluilta ja vaurioittavat elimen, jossa ne </a:t>
            </a:r>
            <a:r>
              <a:rPr lang="fi-FI" dirty="0" smtClean="0"/>
              <a:t>kasvavat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1181716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Karsinogeenit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syöpää </a:t>
            </a:r>
            <a:r>
              <a:rPr lang="fi-FI" dirty="0"/>
              <a:t>aiheuttavia </a:t>
            </a:r>
            <a:r>
              <a:rPr lang="fi-FI" dirty="0" smtClean="0"/>
              <a:t>tekijöitä, </a:t>
            </a:r>
            <a:r>
              <a:rPr lang="fi-FI" dirty="0"/>
              <a:t>tunnetaan </a:t>
            </a:r>
            <a:r>
              <a:rPr lang="fi-FI" dirty="0" smtClean="0"/>
              <a:t>tuhansia</a:t>
            </a:r>
          </a:p>
          <a:p>
            <a:r>
              <a:rPr lang="fi-FI" dirty="0"/>
              <a:t>i</a:t>
            </a:r>
            <a:r>
              <a:rPr lang="fi-FI" dirty="0" smtClean="0"/>
              <a:t>hminen </a:t>
            </a:r>
            <a:r>
              <a:rPr lang="fi-FI" dirty="0"/>
              <a:t>altistuu elämänsä aikana useille erilaisille </a:t>
            </a:r>
            <a:r>
              <a:rPr lang="fi-FI" dirty="0" smtClean="0"/>
              <a:t>karsinogeeneille </a:t>
            </a:r>
            <a:br>
              <a:rPr lang="fi-FI" dirty="0" smtClean="0"/>
            </a:br>
            <a:r>
              <a:rPr lang="fi-FI" dirty="0" smtClean="0"/>
              <a:t>(esim. </a:t>
            </a:r>
            <a:r>
              <a:rPr lang="fi-FI" dirty="0"/>
              <a:t>a</a:t>
            </a:r>
            <a:r>
              <a:rPr lang="fi-FI" dirty="0" smtClean="0"/>
              <a:t>uringon UV-säteily, tupakansavu, ilmassa leijuvat pienhiukkaset) </a:t>
            </a:r>
            <a:br>
              <a:rPr lang="fi-FI" dirty="0" smtClean="0"/>
            </a:br>
            <a:r>
              <a:rPr lang="fi-FI" dirty="0" smtClean="0">
                <a:sym typeface="Wingdings" panose="05000000000000000000" pitchFamily="2" charset="2"/>
              </a:rPr>
              <a:t></a:t>
            </a:r>
            <a:r>
              <a:rPr lang="fi-FI" dirty="0" smtClean="0"/>
              <a:t> </a:t>
            </a:r>
            <a:r>
              <a:rPr lang="fi-FI" dirty="0"/>
              <a:t>mutaatioita tapahtuu </a:t>
            </a:r>
            <a:r>
              <a:rPr lang="fi-FI" dirty="0" smtClean="0"/>
              <a:t>jatkuvasti</a:t>
            </a:r>
          </a:p>
          <a:p>
            <a:pPr lvl="1"/>
            <a:r>
              <a:rPr lang="fi-FI" dirty="0" smtClean="0"/>
              <a:t>eivät </a:t>
            </a:r>
            <a:r>
              <a:rPr lang="fi-FI" dirty="0"/>
              <a:t>kuitenkaan johda syöpäkasvaimen syntyyn, sillä solun omat entsyymit korjaavat </a:t>
            </a:r>
            <a:r>
              <a:rPr lang="fi-FI" dirty="0" smtClean="0"/>
              <a:t>suurimman osan  </a:t>
            </a:r>
          </a:p>
          <a:p>
            <a:pPr lvl="1"/>
            <a:r>
              <a:rPr lang="fi-FI" dirty="0"/>
              <a:t>j</a:t>
            </a:r>
            <a:r>
              <a:rPr lang="fi-FI" dirty="0" smtClean="0"/>
              <a:t>os </a:t>
            </a:r>
            <a:r>
              <a:rPr lang="fi-FI" dirty="0"/>
              <a:t>korjaus ei onnistu, viallinen solu voi tuhota </a:t>
            </a:r>
            <a:r>
              <a:rPr lang="fi-FI" dirty="0" smtClean="0"/>
              <a:t>itsensä (= ohjelmoitu solukuolema </a:t>
            </a:r>
            <a:r>
              <a:rPr lang="fi-FI" dirty="0"/>
              <a:t>eli </a:t>
            </a:r>
            <a:r>
              <a:rPr lang="fi-FI" b="1" dirty="0" err="1" smtClean="0"/>
              <a:t>apoptoosi</a:t>
            </a:r>
            <a:r>
              <a:rPr lang="fi-FI" dirty="0" smtClean="0"/>
              <a:t>)</a:t>
            </a:r>
          </a:p>
          <a:p>
            <a:pPr lvl="1"/>
            <a:r>
              <a:rPr lang="fi-FI" dirty="0" smtClean="0"/>
              <a:t>veren </a:t>
            </a:r>
            <a:r>
              <a:rPr lang="fi-FI" dirty="0"/>
              <a:t>valkosolut voivat tunnistaa perimäainekseltaan muuntuneen solun ja tuhota </a:t>
            </a:r>
            <a:r>
              <a:rPr lang="fi-FI" dirty="0" smtClean="0"/>
              <a:t>sen</a:t>
            </a:r>
          </a:p>
          <a:p>
            <a:r>
              <a:rPr lang="fi-FI" dirty="0"/>
              <a:t>kaikkia perimäaineksen virheitä ei saada korjatuiksi </a:t>
            </a:r>
            <a:r>
              <a:rPr lang="fi-FI" dirty="0" smtClean="0">
                <a:sym typeface="Wingdings" panose="05000000000000000000" pitchFamily="2" charset="2"/>
              </a:rPr>
              <a:t></a:t>
            </a:r>
            <a:r>
              <a:rPr lang="fi-FI" dirty="0" smtClean="0"/>
              <a:t> </a:t>
            </a:r>
            <a:r>
              <a:rPr lang="fi-FI" dirty="0"/>
              <a:t>syövän </a:t>
            </a:r>
            <a:r>
              <a:rPr lang="fi-FI" dirty="0" smtClean="0"/>
              <a:t>riski</a:t>
            </a:r>
          </a:p>
          <a:p>
            <a:pPr lvl="1"/>
            <a:r>
              <a:rPr lang="fi-FI" dirty="0" smtClean="0"/>
              <a:t>ihminen </a:t>
            </a:r>
            <a:r>
              <a:rPr lang="fi-FI" dirty="0"/>
              <a:t>altistuu hyvin voimakkaille karsinogeeneille tai </a:t>
            </a:r>
            <a:endParaRPr lang="fi-FI" dirty="0" smtClean="0"/>
          </a:p>
          <a:p>
            <a:pPr lvl="1"/>
            <a:r>
              <a:rPr lang="fi-FI" dirty="0" smtClean="0"/>
              <a:t>samanaikaisesti </a:t>
            </a:r>
            <a:r>
              <a:rPr lang="fi-FI" dirty="0"/>
              <a:t>useille erilaisille karsinogeeneille tai </a:t>
            </a:r>
            <a:endParaRPr lang="fi-FI" dirty="0" smtClean="0"/>
          </a:p>
          <a:p>
            <a:pPr lvl="1"/>
            <a:r>
              <a:rPr lang="fi-FI" dirty="0" smtClean="0"/>
              <a:t>karsinogeenialtistus </a:t>
            </a:r>
            <a:r>
              <a:rPr lang="fi-FI" dirty="0"/>
              <a:t>jatkuu vuosia ja on usein </a:t>
            </a:r>
            <a:r>
              <a:rPr lang="fi-FI" dirty="0" smtClean="0"/>
              <a:t>toistuvaa</a:t>
            </a:r>
          </a:p>
          <a:p>
            <a:pPr lvl="1"/>
            <a:r>
              <a:rPr lang="fi-FI" dirty="0"/>
              <a:t>k</a:t>
            </a:r>
            <a:r>
              <a:rPr lang="fi-FI" dirty="0" smtClean="0"/>
              <a:t>un </a:t>
            </a:r>
            <a:r>
              <a:rPr lang="fi-FI" dirty="0"/>
              <a:t>syöpäsolukko on ehtinyt kehittyä riittävän pitkälle, se pystyy torjumaan kaikki kehon </a:t>
            </a:r>
            <a:r>
              <a:rPr lang="fi-FI" dirty="0" smtClean="0"/>
              <a:t>puolustusmekanismit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0656208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Etäpesäkkeet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syöpäsolut </a:t>
            </a:r>
            <a:r>
              <a:rPr lang="fi-FI" dirty="0"/>
              <a:t>erittävät aineita, jotka houkuttelevat syöpäkasvaimen ympärille uusia veri- ja </a:t>
            </a:r>
            <a:r>
              <a:rPr lang="fi-FI" dirty="0" smtClean="0"/>
              <a:t>imusuonia</a:t>
            </a:r>
          </a:p>
          <a:p>
            <a:pPr lvl="1"/>
            <a:r>
              <a:rPr lang="fi-FI" dirty="0" smtClean="0"/>
              <a:t>jatkuva </a:t>
            </a:r>
            <a:r>
              <a:rPr lang="fi-FI" dirty="0"/>
              <a:t>solunjakautuminen vaatii runsaasti veren kuljettamaa happea ja </a:t>
            </a:r>
            <a:r>
              <a:rPr lang="fi-FI" dirty="0" smtClean="0"/>
              <a:t>ravintoaineita </a:t>
            </a:r>
            <a:br>
              <a:rPr lang="fi-FI" dirty="0" smtClean="0"/>
            </a:br>
            <a:r>
              <a:rPr lang="fi-FI" dirty="0" smtClean="0"/>
              <a:t>(jos </a:t>
            </a:r>
            <a:r>
              <a:rPr lang="fi-FI" dirty="0"/>
              <a:t>energiaa ja </a:t>
            </a:r>
            <a:r>
              <a:rPr lang="fi-FI" dirty="0" smtClean="0"/>
              <a:t>ravintoaineita </a:t>
            </a:r>
            <a:r>
              <a:rPr lang="fi-FI" dirty="0"/>
              <a:t>riittävästi käytettävissä, syöpäsolut voivat lisääntyä </a:t>
            </a:r>
            <a:r>
              <a:rPr lang="fi-FI" dirty="0" smtClean="0"/>
              <a:t>loputtomasti)</a:t>
            </a:r>
          </a:p>
          <a:p>
            <a:pPr lvl="1"/>
            <a:r>
              <a:rPr lang="fi-FI" dirty="0" smtClean="0"/>
              <a:t>tarjoavat </a:t>
            </a:r>
            <a:r>
              <a:rPr lang="fi-FI" dirty="0"/>
              <a:t>syöpäsoluille reitin levitä eri puolille </a:t>
            </a:r>
            <a:r>
              <a:rPr lang="fi-FI" dirty="0" smtClean="0"/>
              <a:t>kehoa </a:t>
            </a:r>
            <a:br>
              <a:rPr lang="fi-FI" dirty="0" smtClean="0"/>
            </a:b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/>
              <a:t>alkuperäisestä </a:t>
            </a:r>
            <a:r>
              <a:rPr lang="fi-FI" dirty="0"/>
              <a:t>kasvaimesta irronneet syöpäsolut voivat kulkeutua veren tai imunestekierron mukana uuteen kohde-elimeen </a:t>
            </a:r>
            <a:r>
              <a:rPr lang="fi-FI" dirty="0" smtClean="0">
                <a:sym typeface="Wingdings" panose="05000000000000000000" pitchFamily="2" charset="2"/>
              </a:rPr>
              <a:t></a:t>
            </a:r>
            <a:r>
              <a:rPr lang="fi-FI" dirty="0" smtClean="0"/>
              <a:t> muodostavat </a:t>
            </a:r>
            <a:r>
              <a:rPr lang="fi-FI" dirty="0"/>
              <a:t>siellä uusia syöpäkasvaimia, </a:t>
            </a:r>
            <a:r>
              <a:rPr lang="fi-FI" b="1" dirty="0"/>
              <a:t>etäpesäkkeitä eli </a:t>
            </a:r>
            <a:r>
              <a:rPr lang="fi-FI" b="1" dirty="0" smtClean="0"/>
              <a:t>metastaaseja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smtClean="0"/>
              <a:t>(syövän </a:t>
            </a:r>
            <a:r>
              <a:rPr lang="fi-FI" dirty="0"/>
              <a:t>vaarallisuus perustuu </a:t>
            </a:r>
            <a:r>
              <a:rPr lang="fi-FI" dirty="0" smtClean="0"/>
              <a:t>usein niihin, </a:t>
            </a:r>
            <a:r>
              <a:rPr lang="fi-FI" dirty="0"/>
              <a:t>koska laajalle levinnyttä syöpää on vaikea </a:t>
            </a:r>
            <a:r>
              <a:rPr lang="fi-FI" dirty="0" smtClean="0"/>
              <a:t>pysäyttää)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1313311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Riskitekijät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tavallisesti syöpä </a:t>
            </a:r>
            <a:r>
              <a:rPr lang="fi-FI" dirty="0"/>
              <a:t>kehittyy monen eri tekijän </a:t>
            </a:r>
            <a:r>
              <a:rPr lang="fi-FI" dirty="0" smtClean="0"/>
              <a:t>yhteisvaikutuksesta (syyt </a:t>
            </a:r>
            <a:r>
              <a:rPr lang="fi-FI" dirty="0"/>
              <a:t>vaihtelevat syöpäsairauksittain, </a:t>
            </a:r>
            <a:r>
              <a:rPr lang="fi-FI" dirty="0" smtClean="0"/>
              <a:t>kaikkia syitä ei vielä tunneta)</a:t>
            </a:r>
          </a:p>
          <a:p>
            <a:r>
              <a:rPr lang="fi-FI" dirty="0" smtClean="0"/>
              <a:t>ikääntyminen</a:t>
            </a:r>
          </a:p>
          <a:p>
            <a:r>
              <a:rPr lang="fi-FI" dirty="0"/>
              <a:t>p</a:t>
            </a:r>
            <a:r>
              <a:rPr lang="fi-FI" dirty="0" smtClean="0"/>
              <a:t>erinnöllinen alttius</a:t>
            </a:r>
          </a:p>
          <a:p>
            <a:r>
              <a:rPr lang="fi-FI" dirty="0"/>
              <a:t>s</a:t>
            </a:r>
            <a:r>
              <a:rPr lang="fi-FI" dirty="0" smtClean="0"/>
              <a:t>ukupuoli </a:t>
            </a:r>
            <a:r>
              <a:rPr lang="fi-FI" dirty="0" smtClean="0">
                <a:sym typeface="Wingdings" panose="05000000000000000000" pitchFamily="2" charset="2"/>
              </a:rPr>
              <a:t> syöpätyypit</a:t>
            </a:r>
            <a:endParaRPr lang="fi-FI" dirty="0" smtClean="0"/>
          </a:p>
          <a:p>
            <a:r>
              <a:rPr lang="fi-FI" dirty="0"/>
              <a:t>t</a:t>
            </a:r>
            <a:r>
              <a:rPr lang="fi-FI" dirty="0" smtClean="0"/>
              <a:t>upakointi (erityisesti tervayhdisteet)</a:t>
            </a:r>
          </a:p>
          <a:p>
            <a:r>
              <a:rPr lang="fi-FI" dirty="0"/>
              <a:t>a</a:t>
            </a:r>
            <a:r>
              <a:rPr lang="fi-FI" dirty="0" smtClean="0"/>
              <a:t>lkoholi (</a:t>
            </a:r>
            <a:r>
              <a:rPr lang="fi-FI" dirty="0" err="1" smtClean="0"/>
              <a:t>asetaldehydi</a:t>
            </a:r>
            <a:r>
              <a:rPr lang="fi-FI" dirty="0" smtClean="0"/>
              <a:t>)</a:t>
            </a:r>
          </a:p>
          <a:p>
            <a:r>
              <a:rPr lang="fi-FI" dirty="0"/>
              <a:t>r</a:t>
            </a:r>
            <a:r>
              <a:rPr lang="fi-FI" dirty="0" smtClean="0"/>
              <a:t>avitsemus (punainen liha, prosessoidut lihatuotteet, vähäinen kuidun saanti)</a:t>
            </a:r>
          </a:p>
          <a:p>
            <a:r>
              <a:rPr lang="fi-FI" dirty="0"/>
              <a:t>v</a:t>
            </a:r>
            <a:r>
              <a:rPr lang="fi-FI" dirty="0" smtClean="0"/>
              <a:t>ähäinen liikunta</a:t>
            </a:r>
          </a:p>
          <a:p>
            <a:r>
              <a:rPr lang="fi-FI" dirty="0" smtClean="0"/>
              <a:t>lihavuus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8413139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Syöpää aiheuttavat infektiot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b="1" dirty="0" smtClean="0"/>
          </a:p>
          <a:p>
            <a:r>
              <a:rPr lang="fi-FI" b="1" dirty="0" smtClean="0"/>
              <a:t>HPV-virukset </a:t>
            </a:r>
            <a:r>
              <a:rPr lang="fi-FI" b="1" dirty="0"/>
              <a:t>eli </a:t>
            </a:r>
            <a:r>
              <a:rPr lang="fi-FI" b="1" dirty="0" err="1"/>
              <a:t>human</a:t>
            </a:r>
            <a:r>
              <a:rPr lang="fi-FI" b="1" dirty="0"/>
              <a:t> </a:t>
            </a:r>
            <a:r>
              <a:rPr lang="fi-FI" b="1" dirty="0" err="1"/>
              <a:t>papilloma</a:t>
            </a:r>
            <a:r>
              <a:rPr lang="fi-FI" b="1" dirty="0"/>
              <a:t> </a:t>
            </a:r>
            <a:r>
              <a:rPr lang="fi-FI" b="1" dirty="0" smtClean="0"/>
              <a:t>virukset </a:t>
            </a:r>
            <a:r>
              <a:rPr lang="fi-FI" dirty="0" smtClean="0"/>
              <a:t>(limakalvokontakti)</a:t>
            </a:r>
            <a:r>
              <a:rPr lang="fi-FI" dirty="0" smtClean="0">
                <a:sym typeface="Wingdings" panose="05000000000000000000" pitchFamily="2" charset="2"/>
              </a:rPr>
              <a:t> kohdunkaulan syöpä (</a:t>
            </a:r>
            <a:r>
              <a:rPr lang="fi-FI" dirty="0" err="1" smtClean="0">
                <a:sym typeface="Wingdings" panose="05000000000000000000" pitchFamily="2" charset="2"/>
              </a:rPr>
              <a:t>Papa</a:t>
            </a:r>
            <a:r>
              <a:rPr lang="fi-FI" dirty="0" smtClean="0">
                <a:sym typeface="Wingdings" panose="05000000000000000000" pitchFamily="2" charset="2"/>
              </a:rPr>
              <a:t>-testaus, seulonta, rokotukset)</a:t>
            </a:r>
          </a:p>
          <a:p>
            <a:r>
              <a:rPr lang="fi-FI" b="1" dirty="0" smtClean="0">
                <a:sym typeface="Wingdings" panose="05000000000000000000" pitchFamily="2" charset="2"/>
              </a:rPr>
              <a:t>hepatiittivirukset</a:t>
            </a:r>
            <a:r>
              <a:rPr lang="fi-FI" dirty="0" smtClean="0">
                <a:sym typeface="Wingdings" panose="05000000000000000000" pitchFamily="2" charset="2"/>
              </a:rPr>
              <a:t>  maksasyöpä</a:t>
            </a:r>
          </a:p>
          <a:p>
            <a:r>
              <a:rPr lang="fi-FI" b="1" dirty="0" err="1">
                <a:sym typeface="Wingdings" panose="05000000000000000000" pitchFamily="2" charset="2"/>
              </a:rPr>
              <a:t>h</a:t>
            </a:r>
            <a:r>
              <a:rPr lang="fi-FI" b="1" dirty="0" err="1" smtClean="0">
                <a:sym typeface="Wingdings" panose="05000000000000000000" pitchFamily="2" charset="2"/>
              </a:rPr>
              <a:t>elikobakteerit</a:t>
            </a:r>
            <a:r>
              <a:rPr lang="fi-FI" dirty="0" smtClean="0">
                <a:sym typeface="Wingdings" panose="05000000000000000000" pitchFamily="2" charset="2"/>
              </a:rPr>
              <a:t>  mahasyöpä</a:t>
            </a:r>
          </a:p>
          <a:p>
            <a:endParaRPr lang="fi-FI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	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4637685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Ympäristötekijät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saastuneen </a:t>
            </a:r>
            <a:r>
              <a:rPr lang="fi-FI" dirty="0" smtClean="0"/>
              <a:t>ilman (pakokaasut</a:t>
            </a:r>
            <a:r>
              <a:rPr lang="fi-FI" dirty="0"/>
              <a:t>, teollisuuden </a:t>
            </a:r>
            <a:r>
              <a:rPr lang="fi-FI" dirty="0" smtClean="0"/>
              <a:t>päästöt, asuntojen </a:t>
            </a:r>
            <a:r>
              <a:rPr lang="fi-FI" dirty="0"/>
              <a:t>lämmityksestä tulevat </a:t>
            </a:r>
            <a:r>
              <a:rPr lang="fi-FI" dirty="0" smtClean="0"/>
              <a:t>savut) </a:t>
            </a:r>
            <a:r>
              <a:rPr lang="fi-FI" b="1" dirty="0" smtClean="0"/>
              <a:t>pienhiukkaset</a:t>
            </a:r>
            <a:r>
              <a:rPr lang="fi-FI" dirty="0" smtClean="0"/>
              <a:t> </a:t>
            </a:r>
            <a:r>
              <a:rPr lang="fi-FI" dirty="0" smtClean="0">
                <a:sym typeface="Wingdings" panose="05000000000000000000" pitchFamily="2" charset="2"/>
              </a:rPr>
              <a:t> keuhko- ja virtsarakon syöpä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asuntojen ilmaan tai kaivoveteen päässyt maaperän </a:t>
            </a:r>
            <a:r>
              <a:rPr lang="fi-FI" b="1" dirty="0" smtClean="0">
                <a:sym typeface="Wingdings" panose="05000000000000000000" pitchFamily="2" charset="2"/>
              </a:rPr>
              <a:t>radonkaasu</a:t>
            </a:r>
            <a:r>
              <a:rPr lang="fi-FI" dirty="0" smtClean="0">
                <a:sym typeface="Wingdings" panose="05000000000000000000" pitchFamily="2" charset="2"/>
              </a:rPr>
              <a:t> (Suomessa paljon) </a:t>
            </a:r>
            <a:br>
              <a:rPr lang="fi-FI" dirty="0" smtClean="0">
                <a:sym typeface="Wingdings" panose="05000000000000000000" pitchFamily="2" charset="2"/>
              </a:rPr>
            </a:br>
            <a:r>
              <a:rPr lang="fi-FI" dirty="0" smtClean="0">
                <a:sym typeface="Wingdings" panose="05000000000000000000" pitchFamily="2" charset="2"/>
              </a:rPr>
              <a:t> keuhkosyöpä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työpaikkojen dieselpakokaasut, puupöly, </a:t>
            </a:r>
            <a:r>
              <a:rPr lang="fi-FI" b="1" dirty="0" smtClean="0">
                <a:sym typeface="Wingdings" panose="05000000000000000000" pitchFamily="2" charset="2"/>
              </a:rPr>
              <a:t>asbesti</a:t>
            </a:r>
            <a:r>
              <a:rPr lang="fi-FI" dirty="0" smtClean="0">
                <a:sym typeface="Wingdings" panose="05000000000000000000" pitchFamily="2" charset="2"/>
              </a:rPr>
              <a:t>, erilaiset syöpävaaralliset teollisuuskemikaalit </a:t>
            </a:r>
            <a:br>
              <a:rPr lang="fi-FI" dirty="0" smtClean="0">
                <a:sym typeface="Wingdings" panose="05000000000000000000" pitchFamily="2" charset="2"/>
              </a:rPr>
            </a:br>
            <a:r>
              <a:rPr lang="fi-FI" dirty="0" smtClean="0">
                <a:sym typeface="Wingdings" panose="05000000000000000000" pitchFamily="2" charset="2"/>
              </a:rPr>
              <a:t> esim. keuhkosyöpä</a:t>
            </a:r>
            <a:endParaRPr lang="fi-FI" dirty="0">
              <a:sym typeface="Wingdings" panose="05000000000000000000" pitchFamily="2" charset="2"/>
            </a:endParaRPr>
          </a:p>
          <a:p>
            <a:endParaRPr lang="fi-FI" dirty="0" smtClean="0">
              <a:sym typeface="Wingdings" panose="05000000000000000000" pitchFamily="2" charset="2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0509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2. Terveyteen liittyvät taidot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tarkoittavat terveellisten elämäntapojen omaksumista eli valmiutta ja kykyä toimia terveyttä vahvistavasti</a:t>
            </a:r>
          </a:p>
          <a:p>
            <a:r>
              <a:rPr lang="fi-FI" dirty="0" smtClean="0"/>
              <a:t>kaikki sellaiset teot ja tekemättä jättämiset, jotka lisäävät yksilön ja yhteisöjen terveyttä, turvallisuutta ja hyvinvointia</a:t>
            </a:r>
          </a:p>
          <a:p>
            <a:r>
              <a:rPr lang="fi-FI" dirty="0"/>
              <a:t>m</a:t>
            </a:r>
            <a:r>
              <a:rPr lang="fi-FI" dirty="0" smtClean="0"/>
              <a:t>onet terveystaidot liittyvät </a:t>
            </a:r>
            <a:r>
              <a:rPr lang="fi-FI" b="1" dirty="0" smtClean="0"/>
              <a:t>psykososiaaliseen terveyteen</a:t>
            </a:r>
            <a:r>
              <a:rPr lang="fi-FI" dirty="0" smtClean="0"/>
              <a:t> (esim. vuorovaikutustaidot, tunnetaidot)</a:t>
            </a:r>
          </a:p>
          <a:p>
            <a:r>
              <a:rPr lang="fi-FI" dirty="0"/>
              <a:t>k</a:t>
            </a:r>
            <a:r>
              <a:rPr lang="fi-FI" dirty="0" smtClean="0"/>
              <a:t>uuluu myös kyky tarkkailla omia elämäntapojaan ja terveystottumuksiaan arvioivasti sekä kyky tehdä muutos parempaan suuntaan  (esim. </a:t>
            </a:r>
            <a:r>
              <a:rPr lang="fi-FI" dirty="0" err="1" smtClean="0"/>
              <a:t>TAM-malli</a:t>
            </a:r>
            <a:r>
              <a:rPr lang="fi-FI" dirty="0" smtClean="0"/>
              <a:t>)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128331588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Paranemisennuste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9311"/>
            <a:ext cx="8229600" cy="4525963"/>
          </a:xfrm>
        </p:spPr>
        <p:txBody>
          <a:bodyPr>
            <a:noAutofit/>
          </a:bodyPr>
          <a:lstStyle/>
          <a:p>
            <a:r>
              <a:rPr lang="fi-FI" sz="1800" dirty="0"/>
              <a:t>v</a:t>
            </a:r>
            <a:r>
              <a:rPr lang="fi-FI" sz="1800" dirty="0" smtClean="0"/>
              <a:t>aihtelee eri syöpäsairauksissa</a:t>
            </a:r>
          </a:p>
          <a:p>
            <a:r>
              <a:rPr lang="fi-FI" sz="1800" dirty="0" smtClean="0"/>
              <a:t>syövän </a:t>
            </a:r>
            <a:r>
              <a:rPr lang="fi-FI" sz="1800" dirty="0"/>
              <a:t>diagnosointi </a:t>
            </a:r>
            <a:r>
              <a:rPr lang="fi-FI" sz="1800" dirty="0" smtClean="0"/>
              <a:t>ja </a:t>
            </a:r>
            <a:r>
              <a:rPr lang="fi-FI" sz="1800" dirty="0"/>
              <a:t>hoitomenetelmät kehittyvät </a:t>
            </a:r>
            <a:r>
              <a:rPr lang="fi-FI" sz="1800" dirty="0" smtClean="0"/>
              <a:t>jatkuvasti, nykyään </a:t>
            </a:r>
            <a:r>
              <a:rPr lang="fi-FI" sz="1800" dirty="0"/>
              <a:t>entistä useampi paranee </a:t>
            </a:r>
            <a:r>
              <a:rPr lang="fi-FI" sz="1800" dirty="0" smtClean="0"/>
              <a:t>syövästä</a:t>
            </a:r>
          </a:p>
          <a:p>
            <a:r>
              <a:rPr lang="fi-FI" sz="1800" dirty="0" smtClean="0"/>
              <a:t>Suomessa </a:t>
            </a:r>
            <a:r>
              <a:rPr lang="fi-FI" sz="1800" dirty="0"/>
              <a:t>keskimäärin kaksi kolmesta syöpäpotilaasta paranee viiden vuoden sisällä taudin </a:t>
            </a:r>
            <a:r>
              <a:rPr lang="fi-FI" sz="1800" dirty="0" smtClean="0"/>
              <a:t>toteamisesta</a:t>
            </a:r>
          </a:p>
          <a:p>
            <a:r>
              <a:rPr lang="fi-FI" sz="1800" b="1" dirty="0"/>
              <a:t>s</a:t>
            </a:r>
            <a:r>
              <a:rPr lang="fi-FI" sz="1800" b="1" dirty="0" smtClean="0"/>
              <a:t>uhteellinen </a:t>
            </a:r>
            <a:r>
              <a:rPr lang="fi-FI" sz="1800" b="1" dirty="0" err="1" smtClean="0"/>
              <a:t>elossaololuku</a:t>
            </a:r>
            <a:r>
              <a:rPr lang="fi-FI" sz="1800" b="1" dirty="0" smtClean="0"/>
              <a:t> </a:t>
            </a:r>
            <a:r>
              <a:rPr lang="fi-FI" sz="1800" dirty="0" smtClean="0"/>
              <a:t>= </a:t>
            </a:r>
            <a:r>
              <a:rPr lang="fi-FI" sz="1800" dirty="0"/>
              <a:t>kuinka suuri osa </a:t>
            </a:r>
            <a:r>
              <a:rPr lang="fi-FI" sz="1800" dirty="0" smtClean="0"/>
              <a:t>sairastuneista </a:t>
            </a:r>
            <a:r>
              <a:rPr lang="fi-FI" sz="1800" dirty="0"/>
              <a:t>elossa tietyn ajanjakson kuluttua sairauden toteamisesta </a:t>
            </a:r>
            <a:r>
              <a:rPr lang="fi-FI" sz="1800" dirty="0" smtClean="0"/>
              <a:t>vs. muu </a:t>
            </a:r>
            <a:r>
              <a:rPr lang="fi-FI" sz="1800" dirty="0" err="1" smtClean="0"/>
              <a:t>samanikäinen</a:t>
            </a:r>
            <a:r>
              <a:rPr lang="fi-FI" sz="1800" dirty="0" smtClean="0"/>
              <a:t> väestö</a:t>
            </a:r>
          </a:p>
          <a:p>
            <a:pPr lvl="1"/>
            <a:r>
              <a:rPr lang="fi-FI" sz="1600" dirty="0" smtClean="0"/>
              <a:t>Suomessa syöpäpotilaiden 5 v. </a:t>
            </a:r>
            <a:r>
              <a:rPr lang="fi-FI" sz="1600" dirty="0"/>
              <a:t>suhteellinen </a:t>
            </a:r>
            <a:r>
              <a:rPr lang="fi-FI" sz="1600" dirty="0" err="1" smtClean="0"/>
              <a:t>elossaololuku</a:t>
            </a:r>
            <a:r>
              <a:rPr lang="fi-FI" sz="1600" dirty="0" smtClean="0"/>
              <a:t> </a:t>
            </a:r>
            <a:r>
              <a:rPr lang="fi-FI" sz="1600" dirty="0"/>
              <a:t>naisilla 69 % ja miehillä 66 </a:t>
            </a:r>
            <a:r>
              <a:rPr lang="fi-FI" sz="1600" dirty="0" smtClean="0"/>
              <a:t>%</a:t>
            </a:r>
          </a:p>
          <a:p>
            <a:pPr lvl="1"/>
            <a:r>
              <a:rPr lang="fi-FI" sz="1600" dirty="0" smtClean="0"/>
              <a:t>vaihtelee voimakkaasti </a:t>
            </a:r>
            <a:r>
              <a:rPr lang="fi-FI" sz="1600" dirty="0"/>
              <a:t>eri </a:t>
            </a:r>
            <a:r>
              <a:rPr lang="fi-FI" sz="1600" dirty="0" smtClean="0"/>
              <a:t>syöpäsairauksissa </a:t>
            </a:r>
          </a:p>
          <a:p>
            <a:r>
              <a:rPr lang="fi-FI" sz="1800" dirty="0" err="1"/>
              <a:t>e</a:t>
            </a:r>
            <a:r>
              <a:rPr lang="fi-FI" sz="1800" dirty="0" err="1" smtClean="0"/>
              <a:t>turauhas</a:t>
            </a:r>
            <a:r>
              <a:rPr lang="fi-FI" sz="1800" dirty="0" smtClean="0"/>
              <a:t>- </a:t>
            </a:r>
            <a:r>
              <a:rPr lang="fi-FI" sz="1800" dirty="0"/>
              <a:t>ja rintasyöpä </a:t>
            </a:r>
            <a:r>
              <a:rPr lang="fi-FI" sz="1800" dirty="0" smtClean="0"/>
              <a:t>Suomen yleisimpiä syöpäsairauksia</a:t>
            </a:r>
          </a:p>
          <a:p>
            <a:pPr lvl="1"/>
            <a:r>
              <a:rPr lang="fi-FI" sz="1600" dirty="0" smtClean="0"/>
              <a:t>ennustetaan </a:t>
            </a:r>
            <a:r>
              <a:rPr lang="fi-FI" sz="1600" dirty="0"/>
              <a:t>yleistyvän eniten väestön vanhenemisen </a:t>
            </a:r>
            <a:r>
              <a:rPr lang="fi-FI" sz="1600" dirty="0" smtClean="0"/>
              <a:t>seurauksena</a:t>
            </a:r>
          </a:p>
          <a:p>
            <a:pPr lvl="1"/>
            <a:r>
              <a:rPr lang="fi-FI" sz="1600" dirty="0" err="1" smtClean="0"/>
              <a:t>elossaololuku</a:t>
            </a:r>
            <a:r>
              <a:rPr lang="fi-FI" sz="1600" dirty="0" smtClean="0"/>
              <a:t> </a:t>
            </a:r>
            <a:r>
              <a:rPr lang="fi-FI" sz="1600" dirty="0"/>
              <a:t>erityisen </a:t>
            </a:r>
            <a:r>
              <a:rPr lang="fi-FI" sz="1600" dirty="0" smtClean="0"/>
              <a:t>hyvä</a:t>
            </a:r>
          </a:p>
          <a:p>
            <a:r>
              <a:rPr lang="fi-FI" sz="1800" dirty="0" smtClean="0"/>
              <a:t>haima- </a:t>
            </a:r>
            <a:r>
              <a:rPr lang="fi-FI" sz="1800" dirty="0"/>
              <a:t>ja maksasyövässä ja hengitysteihin liittyvissä syövissä </a:t>
            </a:r>
            <a:r>
              <a:rPr lang="fi-FI" sz="1800" dirty="0" smtClean="0"/>
              <a:t>ennuste </a:t>
            </a:r>
            <a:r>
              <a:rPr lang="fi-FI" sz="1800" dirty="0"/>
              <a:t>edelleen </a:t>
            </a:r>
            <a:r>
              <a:rPr lang="fi-FI" sz="1800" dirty="0" smtClean="0"/>
              <a:t>synkkä (eivät alkuvaiheessa </a:t>
            </a:r>
            <a:r>
              <a:rPr lang="fi-FI" sz="1800" dirty="0"/>
              <a:t>oireile </a:t>
            </a:r>
            <a:r>
              <a:rPr lang="fi-FI" sz="1800" dirty="0" smtClean="0"/>
              <a:t>mitenkään </a:t>
            </a:r>
            <a:r>
              <a:rPr lang="fi-FI" sz="1800" dirty="0"/>
              <a:t>tai oireet </a:t>
            </a:r>
            <a:r>
              <a:rPr lang="fi-FI" sz="1800" dirty="0" smtClean="0"/>
              <a:t>niin </a:t>
            </a:r>
            <a:r>
              <a:rPr lang="fi-FI" sz="1800" dirty="0"/>
              <a:t>vähäisiä, ettei niitä </a:t>
            </a:r>
            <a:r>
              <a:rPr lang="fi-FI" sz="1800" dirty="0" smtClean="0"/>
              <a:t>huomaa </a:t>
            </a:r>
            <a:r>
              <a:rPr lang="fi-FI" sz="1800" dirty="0" smtClean="0">
                <a:sym typeface="Wingdings" panose="05000000000000000000" pitchFamily="2" charset="2"/>
              </a:rPr>
              <a:t> </a:t>
            </a:r>
            <a:r>
              <a:rPr lang="fi-FI" sz="1800" dirty="0" smtClean="0"/>
              <a:t>syöpä </a:t>
            </a:r>
            <a:r>
              <a:rPr lang="fi-FI" sz="1800" dirty="0"/>
              <a:t>ehtii kehittyä pitkälle ja </a:t>
            </a:r>
            <a:r>
              <a:rPr lang="fi-FI" sz="1800" dirty="0" smtClean="0"/>
              <a:t>muodostaa </a:t>
            </a:r>
            <a:r>
              <a:rPr lang="fi-FI" sz="1800" dirty="0"/>
              <a:t>etäpesäkkeitä ennen taudin </a:t>
            </a:r>
            <a:r>
              <a:rPr lang="fi-FI" sz="1800" dirty="0" smtClean="0"/>
              <a:t>toteamista</a:t>
            </a:r>
            <a:r>
              <a:rPr lang="fi-FI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9215904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Varhainen toteaminen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syövän </a:t>
            </a:r>
            <a:r>
              <a:rPr lang="fi-FI" dirty="0"/>
              <a:t>oireet vaihtelevat kasvaimen sijaintipaikan ja levinneisyyden </a:t>
            </a:r>
            <a:r>
              <a:rPr lang="fi-FI" dirty="0" smtClean="0"/>
              <a:t>mukaan</a:t>
            </a:r>
          </a:p>
          <a:p>
            <a:pPr lvl="1"/>
            <a:r>
              <a:rPr lang="fi-FI" dirty="0"/>
              <a:t>a</a:t>
            </a:r>
            <a:r>
              <a:rPr lang="fi-FI" dirty="0" smtClean="0"/>
              <a:t>lkava </a:t>
            </a:r>
            <a:r>
              <a:rPr lang="fi-FI" dirty="0"/>
              <a:t>syöpä voi olla täysin oireeton, laajalle levinnyt syöpä puolestaan aiheuttaa monenlaisia </a:t>
            </a:r>
            <a:r>
              <a:rPr lang="fi-FI" dirty="0" smtClean="0"/>
              <a:t>oireita</a:t>
            </a:r>
          </a:p>
          <a:p>
            <a:pPr lvl="1"/>
            <a:r>
              <a:rPr lang="fi-FI" dirty="0"/>
              <a:t>o</a:t>
            </a:r>
            <a:r>
              <a:rPr lang="fi-FI" dirty="0" smtClean="0"/>
              <a:t>man </a:t>
            </a:r>
            <a:r>
              <a:rPr lang="fi-FI" dirty="0"/>
              <a:t>kehon tuntemus, muutosten havaitseminen ja niihin reagoiminen </a:t>
            </a:r>
            <a:r>
              <a:rPr lang="fi-FI" dirty="0" smtClean="0"/>
              <a:t>tärkeä </a:t>
            </a:r>
            <a:r>
              <a:rPr lang="fi-FI" dirty="0"/>
              <a:t>osa </a:t>
            </a:r>
            <a:r>
              <a:rPr lang="fi-FI" dirty="0" smtClean="0"/>
              <a:t>terveysosaamista (paranemisennuste sitä </a:t>
            </a:r>
            <a:r>
              <a:rPr lang="fi-FI" dirty="0"/>
              <a:t>parempi, mitä varhaisemmassa vaiheessa syöpä </a:t>
            </a:r>
            <a:r>
              <a:rPr lang="fi-FI" dirty="0" smtClean="0"/>
              <a:t>todetaan</a:t>
            </a:r>
            <a:r>
              <a:rPr lang="fi-FI" dirty="0"/>
              <a:t>)</a:t>
            </a:r>
            <a:endParaRPr lang="fi-FI" dirty="0" smtClean="0"/>
          </a:p>
          <a:p>
            <a:r>
              <a:rPr lang="fi-FI" dirty="0"/>
              <a:t>s</a:t>
            </a:r>
            <a:r>
              <a:rPr lang="fi-FI" dirty="0" smtClean="0"/>
              <a:t>yövän </a:t>
            </a:r>
            <a:r>
              <a:rPr lang="fi-FI" dirty="0"/>
              <a:t>varhaisen toteamisen helpottamiseksi Suomessa järjestetään </a:t>
            </a:r>
            <a:r>
              <a:rPr lang="fi-FI" b="1" dirty="0"/>
              <a:t>joukkotarkastuksia eli </a:t>
            </a:r>
            <a:r>
              <a:rPr lang="fi-FI" b="1" dirty="0" smtClean="0"/>
              <a:t>seulontoja</a:t>
            </a:r>
          </a:p>
          <a:p>
            <a:pPr lvl="1"/>
            <a:r>
              <a:rPr lang="fi-FI" dirty="0"/>
              <a:t>s</a:t>
            </a:r>
            <a:r>
              <a:rPr lang="fi-FI" dirty="0" smtClean="0"/>
              <a:t>eulontakutsu vuosittain </a:t>
            </a:r>
            <a:r>
              <a:rPr lang="fi-FI" dirty="0"/>
              <a:t>sadoilletuhansille Suomessa pysyvästi asuville </a:t>
            </a:r>
            <a:r>
              <a:rPr lang="fi-FI" dirty="0" smtClean="0"/>
              <a:t>ihmisille</a:t>
            </a:r>
          </a:p>
          <a:p>
            <a:pPr lvl="1"/>
            <a:r>
              <a:rPr lang="fi-FI" dirty="0" smtClean="0"/>
              <a:t>rahoitetaan </a:t>
            </a:r>
            <a:r>
              <a:rPr lang="fi-FI" dirty="0"/>
              <a:t>julkisista </a:t>
            </a:r>
            <a:r>
              <a:rPr lang="fi-FI" dirty="0" smtClean="0"/>
              <a:t>varoista (asiakkaalle </a:t>
            </a:r>
            <a:r>
              <a:rPr lang="fi-FI" dirty="0"/>
              <a:t>ilmainen ja </a:t>
            </a:r>
            <a:r>
              <a:rPr lang="fi-FI" dirty="0" smtClean="0"/>
              <a:t>vapaaehtoinen) </a:t>
            </a:r>
          </a:p>
          <a:p>
            <a:pPr lvl="1"/>
            <a:r>
              <a:rPr lang="fi-FI" dirty="0"/>
              <a:t>k</a:t>
            </a:r>
            <a:r>
              <a:rPr lang="fi-FI" dirty="0" smtClean="0"/>
              <a:t>ansanterveyslaki </a:t>
            </a:r>
            <a:r>
              <a:rPr lang="fi-FI" dirty="0"/>
              <a:t>velvoittaa kunnat järjestämään tietyn ikäryhmän naisille rintasyövän ja kohdunkaulan syövän </a:t>
            </a:r>
            <a:r>
              <a:rPr lang="fi-FI" dirty="0" smtClean="0"/>
              <a:t>seulontoja</a:t>
            </a:r>
          </a:p>
          <a:p>
            <a:pPr lvl="1"/>
            <a:r>
              <a:rPr lang="fi-FI" dirty="0" smtClean="0"/>
              <a:t>lisäksi </a:t>
            </a:r>
            <a:r>
              <a:rPr lang="fi-FI" dirty="0"/>
              <a:t>osa kunnista seuloo </a:t>
            </a:r>
            <a:r>
              <a:rPr lang="fi-FI" dirty="0" smtClean="0"/>
              <a:t>suolistosyöpiä </a:t>
            </a:r>
            <a:r>
              <a:rPr lang="fi-FI" dirty="0"/>
              <a:t>ja </a:t>
            </a:r>
            <a:r>
              <a:rPr lang="fi-FI" dirty="0" smtClean="0"/>
              <a:t>tarjoaa eturauhassyöpää </a:t>
            </a:r>
            <a:r>
              <a:rPr lang="fi-FI" dirty="0"/>
              <a:t>osoittavaa </a:t>
            </a:r>
            <a:r>
              <a:rPr lang="fi-FI" dirty="0" smtClean="0"/>
              <a:t>PSA-testiä</a:t>
            </a:r>
          </a:p>
          <a:p>
            <a:pPr lvl="1"/>
            <a:r>
              <a:rPr lang="fi-FI" dirty="0"/>
              <a:t>k</a:t>
            </a:r>
            <a:r>
              <a:rPr lang="fi-FI" dirty="0" smtClean="0"/>
              <a:t>oti- </a:t>
            </a:r>
            <a:r>
              <a:rPr lang="fi-FI" dirty="0"/>
              <a:t>eli </a:t>
            </a:r>
            <a:r>
              <a:rPr lang="fi-FI" dirty="0" err="1"/>
              <a:t>self</a:t>
            </a:r>
            <a:r>
              <a:rPr lang="fi-FI" dirty="0"/>
              <a:t>-</a:t>
            </a:r>
            <a:r>
              <a:rPr lang="fi-FI" dirty="0" err="1"/>
              <a:t>sampling</a:t>
            </a:r>
            <a:r>
              <a:rPr lang="fi-FI" dirty="0"/>
              <a:t>-testit </a:t>
            </a:r>
            <a:r>
              <a:rPr lang="fi-FI" dirty="0" smtClean="0"/>
              <a:t>uusi seulontamenetelmä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1734372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Lähtökohtia hoitomuodoille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j</a:t>
            </a:r>
            <a:r>
              <a:rPr lang="fi-FI" dirty="0" smtClean="0"/>
              <a:t>okainen </a:t>
            </a:r>
            <a:r>
              <a:rPr lang="fi-FI" dirty="0"/>
              <a:t>syöpäsairaus </a:t>
            </a:r>
            <a:r>
              <a:rPr lang="fi-FI" dirty="0" smtClean="0"/>
              <a:t>reagoi </a:t>
            </a:r>
            <a:r>
              <a:rPr lang="fi-FI" dirty="0"/>
              <a:t>eri tavoin eri </a:t>
            </a:r>
            <a:r>
              <a:rPr lang="fi-FI" dirty="0" smtClean="0"/>
              <a:t>hoitomenetelmiin</a:t>
            </a:r>
          </a:p>
          <a:p>
            <a:r>
              <a:rPr lang="fi-FI" dirty="0" smtClean="0"/>
              <a:t>jokainen syöpäpotilas </a:t>
            </a:r>
            <a:r>
              <a:rPr lang="fi-FI" u="sng" dirty="0"/>
              <a:t>yksilöllinen</a:t>
            </a:r>
            <a:r>
              <a:rPr lang="fi-FI" dirty="0"/>
              <a:t> ja reagoi eri tavoin annettuihin </a:t>
            </a:r>
            <a:r>
              <a:rPr lang="fi-FI" dirty="0" smtClean="0"/>
              <a:t>lääkkeisiin</a:t>
            </a:r>
          </a:p>
          <a:p>
            <a:r>
              <a:rPr lang="fi-FI" dirty="0"/>
              <a:t>l</a:t>
            </a:r>
            <a:r>
              <a:rPr lang="fi-FI" dirty="0" smtClean="0"/>
              <a:t>isäksi </a:t>
            </a:r>
            <a:r>
              <a:rPr lang="fi-FI" dirty="0"/>
              <a:t>hoitomuotojen valintaan </a:t>
            </a:r>
            <a:r>
              <a:rPr lang="fi-FI" dirty="0" smtClean="0"/>
              <a:t>vaikuttaa, </a:t>
            </a:r>
            <a:r>
              <a:rPr lang="fi-FI" dirty="0"/>
              <a:t>kuinka pitkälle syöpä on </a:t>
            </a:r>
            <a:r>
              <a:rPr lang="fi-FI" dirty="0" smtClean="0"/>
              <a:t>levinnyt</a:t>
            </a:r>
          </a:p>
          <a:p>
            <a:r>
              <a:rPr lang="fi-FI" dirty="0"/>
              <a:t>t</a:t>
            </a:r>
            <a:r>
              <a:rPr lang="fi-FI" dirty="0" smtClean="0"/>
              <a:t>avallisesti </a:t>
            </a:r>
            <a:r>
              <a:rPr lang="fi-FI" dirty="0"/>
              <a:t>useita </a:t>
            </a:r>
            <a:r>
              <a:rPr lang="fi-FI" u="sng" dirty="0"/>
              <a:t>hoitomuotoja </a:t>
            </a:r>
            <a:r>
              <a:rPr lang="fi-FI" u="sng" dirty="0" smtClean="0"/>
              <a:t>yhdistetään</a:t>
            </a:r>
          </a:p>
          <a:p>
            <a:r>
              <a:rPr lang="fi-FI" dirty="0"/>
              <a:t>s</a:t>
            </a:r>
            <a:r>
              <a:rPr lang="fi-FI" dirty="0" smtClean="0"/>
              <a:t>yöpähoitojen </a:t>
            </a:r>
            <a:r>
              <a:rPr lang="fi-FI" dirty="0"/>
              <a:t>läpikäyminen </a:t>
            </a:r>
            <a:r>
              <a:rPr lang="fi-FI" dirty="0" smtClean="0"/>
              <a:t>sekä </a:t>
            </a:r>
            <a:r>
              <a:rPr lang="fi-FI" dirty="0"/>
              <a:t>psyykkisesti että fyysisesti erittäin </a:t>
            </a:r>
            <a:r>
              <a:rPr lang="fi-FI" dirty="0" smtClean="0"/>
              <a:t>raskasta (voimakasta hoitoväsymystä haittavaikutuksista esim. pahoinvointi, anemia, alentunut hormonituotanto)</a:t>
            </a:r>
          </a:p>
          <a:p>
            <a:r>
              <a:rPr lang="fi-FI" dirty="0" smtClean="0"/>
              <a:t>kehitteillä uusia</a:t>
            </a:r>
            <a:r>
              <a:rPr lang="fi-FI" dirty="0"/>
              <a:t>, lupaavia </a:t>
            </a:r>
            <a:r>
              <a:rPr lang="fi-FI" dirty="0" err="1"/>
              <a:t>täsmähoitomenetelmiä</a:t>
            </a:r>
            <a:r>
              <a:rPr lang="fi-FI" dirty="0"/>
              <a:t>, joiden vaikutus pystytään kohdistamaan tarkemmin vain </a:t>
            </a:r>
            <a:r>
              <a:rPr lang="fi-FI" dirty="0" smtClean="0"/>
              <a:t>syöpäkasvaimeen </a:t>
            </a:r>
            <a:br>
              <a:rPr lang="fi-FI" dirty="0" smtClean="0"/>
            </a:br>
            <a:r>
              <a:rPr lang="fi-FI" dirty="0" smtClean="0"/>
              <a:t>(haittavaikutukset </a:t>
            </a:r>
            <a:r>
              <a:rPr lang="fi-FI" dirty="0"/>
              <a:t>jäävät </a:t>
            </a:r>
            <a:r>
              <a:rPr lang="fi-FI" dirty="0" smtClean="0"/>
              <a:t>pienemmiksi) </a:t>
            </a:r>
          </a:p>
          <a:p>
            <a:r>
              <a:rPr lang="fi-FI" dirty="0" smtClean="0"/>
              <a:t>Suomessa </a:t>
            </a:r>
            <a:r>
              <a:rPr lang="fi-FI" dirty="0"/>
              <a:t>syöpätautien hoito </a:t>
            </a:r>
            <a:r>
              <a:rPr lang="fi-FI" dirty="0" smtClean="0"/>
              <a:t>kansainvälisesti </a:t>
            </a:r>
            <a:r>
              <a:rPr lang="fi-FI" dirty="0"/>
              <a:t>vertailtuna erittäin korkeatasoista ja tasapuolisesti kaikkien </a:t>
            </a:r>
            <a:r>
              <a:rPr lang="fi-FI" dirty="0" smtClean="0"/>
              <a:t>saatavilla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713126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smtClean="0"/>
              <a:t>Terve 1: Terveyden perusteet</a:t>
            </a:r>
            <a:endParaRPr lang="fi-FI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 dirty="0" smtClean="0"/>
              <a:t>Luku 16: Allergia ja astma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9174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Allergia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6110" indent="-285750">
              <a:buClr>
                <a:srgbClr val="000000"/>
              </a:buClr>
            </a:pPr>
            <a:r>
              <a:rPr lang="fi-FI" sz="2400" dirty="0" smtClean="0"/>
              <a:t>tarkoittaa </a:t>
            </a:r>
            <a:r>
              <a:rPr lang="fi-FI" sz="2400" dirty="0"/>
              <a:t>yksinkertaistettuna </a:t>
            </a:r>
            <a:r>
              <a:rPr lang="fi-FI" sz="2400" dirty="0" smtClean="0"/>
              <a:t>yliherkkyyttä</a:t>
            </a:r>
          </a:p>
          <a:p>
            <a:pPr marL="286110" indent="-285750">
              <a:buClr>
                <a:srgbClr val="000000"/>
              </a:buClr>
            </a:pPr>
            <a:r>
              <a:rPr lang="fi-FI" sz="2400" dirty="0" smtClean="0"/>
              <a:t>Suomessa </a:t>
            </a:r>
            <a:r>
              <a:rPr lang="fi-FI" sz="2400" dirty="0"/>
              <a:t>ja muissa kehittyneissä maissa hyvin </a:t>
            </a:r>
            <a:r>
              <a:rPr lang="fi-FI" sz="2400" dirty="0" smtClean="0"/>
              <a:t>yleisiä sairauksia – esiintyy </a:t>
            </a:r>
            <a:r>
              <a:rPr lang="fi-FI" sz="2400" dirty="0"/>
              <a:t>myös </a:t>
            </a:r>
            <a:r>
              <a:rPr lang="fi-FI" sz="2400" dirty="0" smtClean="0"/>
              <a:t>kehitysmaissa</a:t>
            </a:r>
          </a:p>
          <a:p>
            <a:pPr marL="286110" indent="-285750">
              <a:buClr>
                <a:srgbClr val="000000"/>
              </a:buClr>
            </a:pPr>
            <a:r>
              <a:rPr lang="fi-FI" sz="2400" dirty="0"/>
              <a:t>a</a:t>
            </a:r>
            <a:r>
              <a:rPr lang="fi-FI" sz="2400" dirty="0" smtClean="0"/>
              <a:t>rviot yleisyydestä </a:t>
            </a:r>
            <a:r>
              <a:rPr lang="fi-FI" sz="2400" dirty="0"/>
              <a:t>väestötasolla </a:t>
            </a:r>
            <a:r>
              <a:rPr lang="fi-FI" sz="2400" dirty="0" smtClean="0"/>
              <a:t>vaihtelevat </a:t>
            </a:r>
          </a:p>
          <a:p>
            <a:pPr marL="686160" lvl="1">
              <a:buClr>
                <a:srgbClr val="000000"/>
              </a:buClr>
            </a:pPr>
            <a:r>
              <a:rPr lang="fi-FI" sz="1800" dirty="0" smtClean="0"/>
              <a:t>joidenkin </a:t>
            </a:r>
            <a:r>
              <a:rPr lang="fi-FI" sz="1800" dirty="0"/>
              <a:t>arvioiden mukaan </a:t>
            </a:r>
            <a:r>
              <a:rPr lang="fi-FI" sz="1800" dirty="0" smtClean="0"/>
              <a:t>joka </a:t>
            </a:r>
            <a:r>
              <a:rPr lang="fi-FI" sz="1800" dirty="0"/>
              <a:t>toisen suomalaisen arki häiriintyy ainakin ajoittain allergisten </a:t>
            </a:r>
            <a:r>
              <a:rPr lang="fi-FI" sz="1800" dirty="0" smtClean="0"/>
              <a:t>oireiden vuoksi </a:t>
            </a:r>
          </a:p>
          <a:p>
            <a:pPr marL="686160" lvl="1">
              <a:buClr>
                <a:srgbClr val="000000"/>
              </a:buClr>
            </a:pPr>
            <a:r>
              <a:rPr lang="fi-FI" sz="1800" dirty="0" smtClean="0"/>
              <a:t>väestötutkimusten (THL) mukaan </a:t>
            </a:r>
            <a:r>
              <a:rPr lang="fi-FI" sz="1800" dirty="0"/>
              <a:t>aikuisista noin joka neljännellä </a:t>
            </a:r>
            <a:r>
              <a:rPr lang="fi-FI" sz="1800" dirty="0" smtClean="0"/>
              <a:t>allergisia oireita</a:t>
            </a:r>
          </a:p>
          <a:p>
            <a:pPr marL="286110">
              <a:buClr>
                <a:srgbClr val="000000"/>
              </a:buClr>
            </a:pPr>
            <a:r>
              <a:rPr lang="fi-FI" sz="2400" dirty="0" smtClean="0"/>
              <a:t>lasten </a:t>
            </a:r>
            <a:r>
              <a:rPr lang="fi-FI" sz="2400" dirty="0"/>
              <a:t>ja nuorten yleisin pitkäaikaissairaus, </a:t>
            </a:r>
            <a:r>
              <a:rPr lang="fi-FI" sz="2400" dirty="0" smtClean="0"/>
              <a:t>monella oireet lieventyvät </a:t>
            </a:r>
            <a:r>
              <a:rPr lang="fi-FI" sz="2400" dirty="0"/>
              <a:t>ajan </a:t>
            </a:r>
            <a:r>
              <a:rPr lang="fi-FI" sz="2400" dirty="0" smtClean="0"/>
              <a:t>kuluessa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437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Allergian kehittyminen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237" y="1965960"/>
            <a:ext cx="7404653" cy="4038600"/>
          </a:xfrm>
        </p:spPr>
        <p:txBody>
          <a:bodyPr>
            <a:noAutofit/>
          </a:bodyPr>
          <a:lstStyle/>
          <a:p>
            <a:r>
              <a:rPr lang="fi-FI" dirty="0" smtClean="0"/>
              <a:t>monimutkainen yhdistelmä </a:t>
            </a:r>
            <a:r>
              <a:rPr lang="fi-FI" dirty="0"/>
              <a:t>elimistön sisäisiä ja ulkoisia tekijöitä, </a:t>
            </a:r>
            <a:r>
              <a:rPr lang="fi-FI" dirty="0" smtClean="0"/>
              <a:t>ei yksinkertaista syy-seuraussuhdetta</a:t>
            </a:r>
          </a:p>
          <a:p>
            <a:r>
              <a:rPr lang="fi-FI" dirty="0" smtClean="0"/>
              <a:t>määritellään </a:t>
            </a:r>
            <a:r>
              <a:rPr lang="fi-FI" dirty="0"/>
              <a:t>elimistön </a:t>
            </a:r>
            <a:r>
              <a:rPr lang="fi-FI" b="1" dirty="0" smtClean="0"/>
              <a:t>immunologisten</a:t>
            </a:r>
            <a:r>
              <a:rPr lang="fi-FI" dirty="0" smtClean="0"/>
              <a:t> </a:t>
            </a:r>
            <a:r>
              <a:rPr lang="fi-FI" dirty="0"/>
              <a:t>eli </a:t>
            </a:r>
            <a:r>
              <a:rPr lang="fi-FI" dirty="0" smtClean="0"/>
              <a:t>ihmisen puolustusjärjestelmään </a:t>
            </a:r>
            <a:r>
              <a:rPr lang="fi-FI" dirty="0"/>
              <a:t>liittyvien mekanismien </a:t>
            </a:r>
            <a:r>
              <a:rPr lang="fi-FI" dirty="0" smtClean="0"/>
              <a:t>aiheuttamaksi </a:t>
            </a:r>
            <a:r>
              <a:rPr lang="fi-FI" dirty="0"/>
              <a:t>haitalliseksi </a:t>
            </a:r>
            <a:r>
              <a:rPr lang="fi-FI" dirty="0" smtClean="0"/>
              <a:t>tapahtumaksi</a:t>
            </a:r>
          </a:p>
          <a:p>
            <a:pPr lvl="1"/>
            <a:r>
              <a:rPr lang="fi-FI" dirty="0" smtClean="0"/>
              <a:t>allergisen elimistön poikkeava </a:t>
            </a:r>
            <a:r>
              <a:rPr lang="fi-FI" dirty="0"/>
              <a:t>ja liian </a:t>
            </a:r>
            <a:r>
              <a:rPr lang="fi-FI" dirty="0" smtClean="0"/>
              <a:t>voimakas </a:t>
            </a:r>
            <a:r>
              <a:rPr lang="fi-FI" dirty="0"/>
              <a:t>tai </a:t>
            </a:r>
            <a:r>
              <a:rPr lang="fi-FI" dirty="0" smtClean="0"/>
              <a:t>epätarkoituksenmukainen tapa </a:t>
            </a:r>
            <a:r>
              <a:rPr lang="fi-FI" dirty="0"/>
              <a:t>reagoida ihmisen elinympäristössä oleviin aivan tavallisiin, </a:t>
            </a:r>
            <a:r>
              <a:rPr lang="fi-FI" dirty="0" smtClean="0"/>
              <a:t>vaarattomiin aineisiin </a:t>
            </a:r>
            <a:br>
              <a:rPr lang="fi-FI" dirty="0" smtClean="0"/>
            </a:br>
            <a:r>
              <a:rPr lang="fi-FI" dirty="0" smtClean="0"/>
              <a:t>(esim. puiden </a:t>
            </a:r>
            <a:r>
              <a:rPr lang="fi-FI" dirty="0"/>
              <a:t>ja heinien </a:t>
            </a:r>
            <a:r>
              <a:rPr lang="fi-FI" dirty="0" smtClean="0"/>
              <a:t>siitepöly)</a:t>
            </a:r>
          </a:p>
          <a:p>
            <a:pPr lvl="1"/>
            <a:r>
              <a:rPr lang="fi-FI" dirty="0" smtClean="0"/>
              <a:t>allergikon </a:t>
            </a:r>
            <a:r>
              <a:rPr lang="fi-FI" dirty="0"/>
              <a:t>elimistössä virheellisen hälytystilan käynnistäviä aineita </a:t>
            </a:r>
            <a:r>
              <a:rPr lang="fi-FI" dirty="0" smtClean="0"/>
              <a:t>kutsutaan </a:t>
            </a:r>
            <a:r>
              <a:rPr lang="fi-FI" b="1" dirty="0"/>
              <a:t>allergeeneiksi </a:t>
            </a:r>
            <a:r>
              <a:rPr lang="fi-FI" dirty="0" smtClean="0"/>
              <a:t>(pääsevät </a:t>
            </a:r>
            <a:r>
              <a:rPr lang="fi-FI" dirty="0"/>
              <a:t>kehoon limakalvojen, suun tai ihon </a:t>
            </a:r>
            <a:r>
              <a:rPr lang="fi-FI" dirty="0" smtClean="0"/>
              <a:t>kautta) </a:t>
            </a:r>
            <a:r>
              <a:rPr lang="fi-FI" dirty="0" smtClean="0">
                <a:sym typeface="Wingdings" panose="05000000000000000000" pitchFamily="2" charset="2"/>
              </a:rPr>
              <a:t> herkistyminen  jatkossa reaktio etenee, koska elimistö on jo herkistynyt</a:t>
            </a:r>
          </a:p>
          <a:p>
            <a:r>
              <a:rPr lang="fi-FI" dirty="0">
                <a:sym typeface="Wingdings" panose="05000000000000000000" pitchFamily="2" charset="2"/>
              </a:rPr>
              <a:t>a</a:t>
            </a:r>
            <a:r>
              <a:rPr lang="fi-FI" dirty="0" smtClean="0">
                <a:sym typeface="Wingdings" panose="05000000000000000000" pitchFamily="2" charset="2"/>
              </a:rPr>
              <a:t>llergiset reaktiot (</a:t>
            </a:r>
            <a:r>
              <a:rPr lang="fi-FI" b="1" dirty="0" smtClean="0">
                <a:sym typeface="Wingdings" panose="05000000000000000000" pitchFamily="2" charset="2"/>
              </a:rPr>
              <a:t>histamiini</a:t>
            </a:r>
            <a:r>
              <a:rPr lang="fi-FI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nopeat (</a:t>
            </a:r>
            <a:r>
              <a:rPr lang="fi-FI" b="1" dirty="0" err="1" smtClean="0">
                <a:sym typeface="Wingdings" panose="05000000000000000000" pitchFamily="2" charset="2"/>
              </a:rPr>
              <a:t>IgE</a:t>
            </a:r>
            <a:r>
              <a:rPr lang="fi-FI" b="1" dirty="0" smtClean="0">
                <a:sym typeface="Wingdings" panose="05000000000000000000" pitchFamily="2" charset="2"/>
              </a:rPr>
              <a:t> eli E-luokan </a:t>
            </a:r>
            <a:r>
              <a:rPr lang="fi-FI" b="1" dirty="0" err="1" smtClean="0">
                <a:sym typeface="Wingdings" panose="05000000000000000000" pitchFamily="2" charset="2"/>
              </a:rPr>
              <a:t>immunoglobuliini</a:t>
            </a:r>
            <a:r>
              <a:rPr lang="fi-FI" dirty="0" smtClean="0">
                <a:sym typeface="Wingdings" panose="05000000000000000000" pitchFamily="2" charset="2"/>
              </a:rPr>
              <a:t>)</a:t>
            </a:r>
            <a:endParaRPr lang="fi-FI" dirty="0">
              <a:sym typeface="Wingdings" panose="05000000000000000000" pitchFamily="2" charset="2"/>
            </a:endParaRP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hitaat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9680499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Allergian oireet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allergisen ihottuman syyn selvittäminen </a:t>
            </a:r>
            <a:r>
              <a:rPr lang="fi-FI" dirty="0" smtClean="0"/>
              <a:t>voi olla </a:t>
            </a:r>
            <a:r>
              <a:rPr lang="fi-FI" dirty="0"/>
              <a:t>erittäin </a:t>
            </a:r>
            <a:r>
              <a:rPr lang="fi-FI" dirty="0" smtClean="0"/>
              <a:t>hankalaa, koska allergeeneja olemassa paljon</a:t>
            </a:r>
          </a:p>
          <a:p>
            <a:r>
              <a:rPr lang="fi-FI" dirty="0"/>
              <a:t>o</a:t>
            </a:r>
            <a:r>
              <a:rPr lang="fi-FI" dirty="0" smtClean="0"/>
              <a:t>ireet jaetaan </a:t>
            </a:r>
            <a:r>
              <a:rPr lang="fi-FI" dirty="0"/>
              <a:t>usein </a:t>
            </a:r>
            <a:r>
              <a:rPr lang="fi-FI" dirty="0" smtClean="0"/>
              <a:t>sen </a:t>
            </a:r>
            <a:r>
              <a:rPr lang="fi-FI" dirty="0"/>
              <a:t>mukaan, missä päin </a:t>
            </a:r>
            <a:r>
              <a:rPr lang="fi-FI" dirty="0" smtClean="0"/>
              <a:t>elimistöä </a:t>
            </a:r>
            <a:r>
              <a:rPr lang="fi-FI" dirty="0"/>
              <a:t>ne esiintyvät tai aiheuttavat </a:t>
            </a:r>
            <a:r>
              <a:rPr lang="fi-FI" dirty="0" smtClean="0"/>
              <a:t>vaivoja</a:t>
            </a:r>
          </a:p>
          <a:p>
            <a:r>
              <a:rPr lang="fi-FI" dirty="0" smtClean="0"/>
              <a:t>usein </a:t>
            </a:r>
            <a:r>
              <a:rPr lang="fi-FI" dirty="0"/>
              <a:t>erilaisia allergisia oireita yhtä </a:t>
            </a:r>
            <a:r>
              <a:rPr lang="fi-FI" dirty="0" smtClean="0"/>
              <a:t>aikaa</a:t>
            </a:r>
            <a:endParaRPr lang="fi-FI" dirty="0"/>
          </a:p>
          <a:p>
            <a:r>
              <a:rPr lang="fi-FI" dirty="0" smtClean="0"/>
              <a:t>siitepölyallergiaan </a:t>
            </a:r>
            <a:r>
              <a:rPr lang="fi-FI" dirty="0"/>
              <a:t>liittyy </a:t>
            </a:r>
            <a:r>
              <a:rPr lang="fi-FI" dirty="0" smtClean="0"/>
              <a:t>joskus </a:t>
            </a:r>
            <a:r>
              <a:rPr lang="fi-FI" b="1" dirty="0"/>
              <a:t>ristiallergiaa</a:t>
            </a:r>
            <a:r>
              <a:rPr lang="fi-FI" dirty="0"/>
              <a:t>, jolloin voi olla allerginen myös tietyille </a:t>
            </a:r>
            <a:r>
              <a:rPr lang="fi-FI" dirty="0" smtClean="0"/>
              <a:t>juureksille</a:t>
            </a:r>
            <a:r>
              <a:rPr lang="fi-FI" dirty="0"/>
              <a:t>, hedelmille ja </a:t>
            </a:r>
            <a:r>
              <a:rPr lang="fi-FI" dirty="0" smtClean="0"/>
              <a:t>mausteille</a:t>
            </a:r>
          </a:p>
          <a:p>
            <a:r>
              <a:rPr lang="fi-FI" b="1" dirty="0" smtClean="0"/>
              <a:t>atopialla</a:t>
            </a:r>
            <a:r>
              <a:rPr lang="fi-FI" dirty="0" smtClean="0"/>
              <a:t> </a:t>
            </a:r>
            <a:r>
              <a:rPr lang="fi-FI" dirty="0"/>
              <a:t>tarkoitetaan geneettistä eli perinnöllistä taipumusta </a:t>
            </a:r>
            <a:r>
              <a:rPr lang="fi-FI" dirty="0" smtClean="0"/>
              <a:t>herkistyä </a:t>
            </a:r>
            <a:r>
              <a:rPr lang="fi-FI" dirty="0"/>
              <a:t>jollekin </a:t>
            </a:r>
            <a:r>
              <a:rPr lang="fi-FI" dirty="0" smtClean="0"/>
              <a:t>allergeenille (oireita esim. allerginen </a:t>
            </a:r>
            <a:r>
              <a:rPr lang="fi-FI" dirty="0"/>
              <a:t>nuha, atooppinen </a:t>
            </a:r>
            <a:r>
              <a:rPr lang="fi-FI" dirty="0" smtClean="0"/>
              <a:t>ihottuma</a:t>
            </a:r>
            <a:r>
              <a:rPr lang="fi-FI" dirty="0"/>
              <a:t>, silmän allerginen sidekalvon </a:t>
            </a:r>
            <a:r>
              <a:rPr lang="fi-FI" dirty="0" smtClean="0"/>
              <a:t>tulehdus, allerginen astma</a:t>
            </a:r>
            <a:r>
              <a:rPr lang="fi-FI" dirty="0"/>
              <a:t>)</a:t>
            </a: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7317750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Allergian ilmenemismuotoja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b="1" dirty="0" smtClean="0"/>
              <a:t>atooppinen </a:t>
            </a:r>
            <a:r>
              <a:rPr lang="fi-FI" b="1" dirty="0"/>
              <a:t>ihottuma </a:t>
            </a:r>
            <a:r>
              <a:rPr lang="fi-FI" dirty="0" smtClean="0"/>
              <a:t>hyvin </a:t>
            </a:r>
            <a:r>
              <a:rPr lang="fi-FI" dirty="0"/>
              <a:t>yleinen </a:t>
            </a:r>
            <a:r>
              <a:rPr lang="fi-FI" dirty="0" smtClean="0"/>
              <a:t>tulehduksellinen </a:t>
            </a:r>
            <a:r>
              <a:rPr lang="fi-FI" dirty="0"/>
              <a:t>pitkäaikainen tai uusiutuva </a:t>
            </a:r>
            <a:r>
              <a:rPr lang="fi-FI" dirty="0" smtClean="0"/>
              <a:t>ihosairaus</a:t>
            </a:r>
          </a:p>
          <a:p>
            <a:r>
              <a:rPr lang="fi-FI" b="1" dirty="0" smtClean="0"/>
              <a:t>kosketusihottumareaktio</a:t>
            </a:r>
            <a:endParaRPr lang="fi-FI" dirty="0"/>
          </a:p>
          <a:p>
            <a:pPr lvl="1"/>
            <a:r>
              <a:rPr lang="fi-FI" u="sng" dirty="0" smtClean="0"/>
              <a:t>nopea </a:t>
            </a:r>
            <a:r>
              <a:rPr lang="fi-FI" u="sng" dirty="0"/>
              <a:t>allerginen ihoreaktio</a:t>
            </a:r>
            <a:r>
              <a:rPr lang="fi-FI" dirty="0"/>
              <a:t> </a:t>
            </a:r>
            <a:r>
              <a:rPr lang="fi-FI" dirty="0" smtClean="0"/>
              <a:t>esimerkiksi ruoka-aineista </a:t>
            </a:r>
            <a:r>
              <a:rPr lang="fi-FI" dirty="0"/>
              <a:t>tai </a:t>
            </a:r>
            <a:r>
              <a:rPr lang="fi-FI" dirty="0" smtClean="0"/>
              <a:t>eläimistä</a:t>
            </a:r>
          </a:p>
          <a:p>
            <a:pPr lvl="1"/>
            <a:r>
              <a:rPr lang="fi-FI" u="sng" dirty="0"/>
              <a:t>h</a:t>
            </a:r>
            <a:r>
              <a:rPr lang="fi-FI" u="sng" dirty="0" smtClean="0"/>
              <a:t>idas </a:t>
            </a:r>
            <a:r>
              <a:rPr lang="fi-FI" u="sng" dirty="0"/>
              <a:t>kosketusallergia</a:t>
            </a:r>
            <a:r>
              <a:rPr lang="fi-FI" dirty="0"/>
              <a:t> kehittyy yleensä pitkäaikaisen viikkojen </a:t>
            </a:r>
            <a:r>
              <a:rPr lang="fi-FI" dirty="0" smtClean="0"/>
              <a:t>tai </a:t>
            </a:r>
            <a:r>
              <a:rPr lang="fi-FI" dirty="0"/>
              <a:t>jopa vuosien altistuksen tuloksena </a:t>
            </a:r>
            <a:r>
              <a:rPr lang="fi-FI" dirty="0" smtClean="0"/>
              <a:t>(yleisin </a:t>
            </a:r>
            <a:r>
              <a:rPr lang="fi-FI" dirty="0"/>
              <a:t>aiheuttaja on nikkelikorut tai nikkeliä </a:t>
            </a:r>
            <a:r>
              <a:rPr lang="fi-FI" dirty="0" smtClean="0"/>
              <a:t>sisältävät käyttöesineet)</a:t>
            </a:r>
          </a:p>
          <a:p>
            <a:r>
              <a:rPr lang="fi-FI" b="1" dirty="0" smtClean="0"/>
              <a:t>allerginen nuha </a:t>
            </a:r>
            <a:br>
              <a:rPr lang="fi-FI" b="1" dirty="0" smtClean="0"/>
            </a:br>
            <a:r>
              <a:rPr lang="fi-FI" dirty="0" smtClean="0"/>
              <a:t>(esim. tuulipölytteisten kasvien siitepölyt </a:t>
            </a:r>
            <a:r>
              <a:rPr lang="fi-FI" dirty="0"/>
              <a:t>sekä </a:t>
            </a:r>
            <a:r>
              <a:rPr lang="fi-FI" dirty="0" smtClean="0"/>
              <a:t>eläinallergeenit, monet pölyt)</a:t>
            </a:r>
          </a:p>
          <a:p>
            <a:r>
              <a:rPr lang="fi-FI" b="1" dirty="0" smtClean="0"/>
              <a:t>allergiset </a:t>
            </a:r>
            <a:r>
              <a:rPr lang="fi-FI" b="1" dirty="0"/>
              <a:t>silmäoireet </a:t>
            </a:r>
            <a:r>
              <a:rPr lang="fi-FI" dirty="0"/>
              <a:t>= </a:t>
            </a:r>
            <a:r>
              <a:rPr lang="fi-FI" u="sng" dirty="0" smtClean="0"/>
              <a:t>silmän sidekalvon tulehdus </a:t>
            </a:r>
            <a:r>
              <a:rPr lang="fi-FI" dirty="0" smtClean="0"/>
              <a:t>harvoin </a:t>
            </a:r>
            <a:r>
              <a:rPr lang="fi-FI" dirty="0"/>
              <a:t>ainoa allergian </a:t>
            </a:r>
            <a:r>
              <a:rPr lang="fi-FI" dirty="0" smtClean="0"/>
              <a:t>muoto</a:t>
            </a:r>
          </a:p>
          <a:p>
            <a:r>
              <a:rPr lang="fi-FI" b="1" dirty="0" smtClean="0"/>
              <a:t>ruoka-aineallergioita</a:t>
            </a:r>
            <a:r>
              <a:rPr lang="fi-FI" dirty="0" smtClean="0"/>
              <a:t> enemmän </a:t>
            </a:r>
            <a:r>
              <a:rPr lang="fi-FI" dirty="0"/>
              <a:t>lapsilla kuin </a:t>
            </a:r>
            <a:r>
              <a:rPr lang="fi-FI" dirty="0" smtClean="0"/>
              <a:t>aikuisilla</a:t>
            </a:r>
            <a:r>
              <a:rPr lang="fi-FI" dirty="0"/>
              <a:t>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(noin </a:t>
            </a:r>
            <a:r>
              <a:rPr lang="fi-FI" dirty="0"/>
              <a:t>90 % </a:t>
            </a:r>
            <a:r>
              <a:rPr lang="fi-FI" dirty="0" smtClean="0"/>
              <a:t>helpottuu </a:t>
            </a:r>
            <a:r>
              <a:rPr lang="fi-FI" dirty="0"/>
              <a:t>kouluikään </a:t>
            </a:r>
            <a:r>
              <a:rPr lang="fi-FI" dirty="0" smtClean="0"/>
              <a:t>mennessä)</a:t>
            </a:r>
          </a:p>
          <a:p>
            <a:r>
              <a:rPr lang="fi-FI" b="1" dirty="0" smtClean="0"/>
              <a:t>lääkeallergia</a:t>
            </a:r>
            <a:r>
              <a:rPr lang="fi-FI" dirty="0" smtClean="0"/>
              <a:t> yhtä </a:t>
            </a:r>
            <a:r>
              <a:rPr lang="fi-FI" dirty="0"/>
              <a:t>tai useampaa eri lääkettä </a:t>
            </a:r>
            <a:r>
              <a:rPr lang="fi-FI" dirty="0" smtClean="0"/>
              <a:t>kohtaan (esim. penisilliini</a:t>
            </a:r>
            <a:r>
              <a:rPr lang="fi-FI" dirty="0"/>
              <a:t>, </a:t>
            </a:r>
            <a:r>
              <a:rPr lang="fi-FI" dirty="0" smtClean="0"/>
              <a:t>sulfa, kuume- </a:t>
            </a:r>
            <a:r>
              <a:rPr lang="fi-FI" dirty="0"/>
              <a:t>ja kipulääkkeenä </a:t>
            </a:r>
            <a:r>
              <a:rPr lang="fi-FI" dirty="0" smtClean="0"/>
              <a:t>käytetty asetyylisalisyylihappo)</a:t>
            </a:r>
          </a:p>
          <a:p>
            <a:r>
              <a:rPr lang="fi-FI" b="1" dirty="0" err="1" smtClean="0"/>
              <a:t>anafylaktinen</a:t>
            </a:r>
            <a:r>
              <a:rPr lang="fi-FI" b="1" dirty="0" smtClean="0"/>
              <a:t> sokki: </a:t>
            </a:r>
            <a:r>
              <a:rPr lang="fi-FI" dirty="0" smtClean="0"/>
              <a:t>voimakas, vakava, äkillinen kehon yliherkkyysreaktio </a:t>
            </a:r>
            <a:br>
              <a:rPr lang="fi-FI" dirty="0" smtClean="0"/>
            </a:br>
            <a:r>
              <a:rPr lang="fi-FI" dirty="0" smtClean="0"/>
              <a:t>(esim. mehiläisen </a:t>
            </a:r>
            <a:r>
              <a:rPr lang="fi-FI" dirty="0"/>
              <a:t>tai ampiaisen </a:t>
            </a:r>
            <a:r>
              <a:rPr lang="fi-FI" dirty="0" smtClean="0"/>
              <a:t>pisto, tietyt </a:t>
            </a:r>
            <a:r>
              <a:rPr lang="fi-FI" dirty="0"/>
              <a:t>ruoka-aineet, kuten </a:t>
            </a:r>
            <a:r>
              <a:rPr lang="fi-FI" dirty="0" smtClean="0"/>
              <a:t>maapähkinä) </a:t>
            </a:r>
          </a:p>
          <a:p>
            <a:pPr lvl="1"/>
            <a:r>
              <a:rPr lang="fi-FI" dirty="0"/>
              <a:t>k</a:t>
            </a:r>
            <a:r>
              <a:rPr lang="fi-FI" dirty="0" smtClean="0"/>
              <a:t>iireellinen ensihoito</a:t>
            </a:r>
          </a:p>
          <a:p>
            <a:pPr lvl="1"/>
            <a:r>
              <a:rPr lang="fi-FI" dirty="0" err="1" smtClean="0"/>
              <a:t>adrenaalikynäruisku</a:t>
            </a:r>
            <a:r>
              <a:rPr lang="fi-FI" dirty="0" smtClean="0"/>
              <a:t> 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0791158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Allergian hoito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u</a:t>
            </a:r>
            <a:r>
              <a:rPr lang="fi-FI" dirty="0" smtClean="0"/>
              <a:t>sein </a:t>
            </a:r>
            <a:r>
              <a:rPr lang="fi-FI" dirty="0"/>
              <a:t>oireiden aiheuttajan selvittämiseksi </a:t>
            </a:r>
            <a:r>
              <a:rPr lang="fi-FI" dirty="0" smtClean="0"/>
              <a:t>(</a:t>
            </a:r>
            <a:r>
              <a:rPr lang="fi-FI" b="1" dirty="0" smtClean="0"/>
              <a:t>allergiadiagnoosi</a:t>
            </a:r>
            <a:r>
              <a:rPr lang="fi-FI" dirty="0" smtClean="0"/>
              <a:t>) tarvitaan laboratoriotestejä </a:t>
            </a:r>
          </a:p>
          <a:p>
            <a:pPr lvl="1"/>
            <a:r>
              <a:rPr lang="fi-FI" dirty="0" smtClean="0"/>
              <a:t>verikoe: spesifinen </a:t>
            </a:r>
            <a:r>
              <a:rPr lang="fi-FI" dirty="0" err="1" smtClean="0"/>
              <a:t>IgE-vasta-aine</a:t>
            </a:r>
            <a:r>
              <a:rPr lang="fi-FI" dirty="0" smtClean="0"/>
              <a:t> </a:t>
            </a:r>
            <a:r>
              <a:rPr lang="fi-FI" dirty="0"/>
              <a:t>jollekin </a:t>
            </a:r>
            <a:r>
              <a:rPr lang="fi-FI" dirty="0" smtClean="0"/>
              <a:t>allergeenille</a:t>
            </a:r>
          </a:p>
          <a:p>
            <a:pPr lvl="1"/>
            <a:r>
              <a:rPr lang="fi-FI" b="1" dirty="0"/>
              <a:t>i</a:t>
            </a:r>
            <a:r>
              <a:rPr lang="fi-FI" b="1" dirty="0" smtClean="0"/>
              <a:t>hopistokoe eli </a:t>
            </a:r>
            <a:r>
              <a:rPr lang="fi-FI" b="1" dirty="0" err="1" smtClean="0"/>
              <a:t>Prick-testi</a:t>
            </a:r>
            <a:endParaRPr lang="fi-FI" b="1" dirty="0" smtClean="0"/>
          </a:p>
          <a:p>
            <a:r>
              <a:rPr lang="fi-FI" b="1" dirty="0" smtClean="0"/>
              <a:t>allergiaterveysajattelu</a:t>
            </a:r>
            <a:r>
              <a:rPr lang="fi-FI" dirty="0" smtClean="0"/>
              <a:t> </a:t>
            </a:r>
            <a:r>
              <a:rPr lang="fi-FI" dirty="0"/>
              <a:t>tarkoittaa hyvää arkea allergiasta </a:t>
            </a:r>
            <a:r>
              <a:rPr lang="fi-FI" dirty="0" smtClean="0"/>
              <a:t>huolimatta </a:t>
            </a:r>
            <a:r>
              <a:rPr lang="fi-FI" dirty="0"/>
              <a:t>ja sen </a:t>
            </a:r>
            <a:r>
              <a:rPr lang="fi-FI" dirty="0" smtClean="0"/>
              <a:t>kanssa</a:t>
            </a:r>
          </a:p>
          <a:p>
            <a:r>
              <a:rPr lang="fi-FI" dirty="0" smtClean="0"/>
              <a:t>oireita </a:t>
            </a:r>
            <a:r>
              <a:rPr lang="fi-FI" dirty="0"/>
              <a:t>voidaan tehokkaasti helpottaa ja hoitaa </a:t>
            </a:r>
            <a:r>
              <a:rPr lang="fi-FI" dirty="0" smtClean="0"/>
              <a:t>esim. antihistamiinilääkityksellä</a:t>
            </a:r>
          </a:p>
          <a:p>
            <a:r>
              <a:rPr lang="fi-FI" b="1" dirty="0"/>
              <a:t>s</a:t>
            </a:r>
            <a:r>
              <a:rPr lang="fi-FI" b="1" dirty="0" smtClean="0"/>
              <a:t>iedätyshoito</a:t>
            </a:r>
          </a:p>
          <a:p>
            <a:pPr lvl="1"/>
            <a:r>
              <a:rPr lang="fi-FI" dirty="0" smtClean="0"/>
              <a:t>erityisen </a:t>
            </a:r>
            <a:r>
              <a:rPr lang="fi-FI" dirty="0"/>
              <a:t>tehokas, </a:t>
            </a:r>
            <a:r>
              <a:rPr lang="fi-FI" dirty="0" smtClean="0"/>
              <a:t>pitkäaikainen hoitomuoto </a:t>
            </a:r>
            <a:br>
              <a:rPr lang="fi-FI" dirty="0" smtClean="0"/>
            </a:br>
            <a:r>
              <a:rPr lang="fi-FI" dirty="0" smtClean="0"/>
              <a:t>(kestää </a:t>
            </a:r>
            <a:r>
              <a:rPr lang="fi-FI" dirty="0"/>
              <a:t>3–5 vuotta, </a:t>
            </a:r>
            <a:r>
              <a:rPr lang="fi-FI" dirty="0" smtClean="0"/>
              <a:t>teho säilyy </a:t>
            </a:r>
            <a:r>
              <a:rPr lang="fi-FI" dirty="0"/>
              <a:t>monilla vuosia, jopa </a:t>
            </a:r>
            <a:r>
              <a:rPr lang="fi-FI" dirty="0" smtClean="0"/>
              <a:t>loppuelämän)</a:t>
            </a:r>
          </a:p>
          <a:p>
            <a:pPr lvl="1"/>
            <a:r>
              <a:rPr lang="fi-FI" dirty="0" smtClean="0"/>
              <a:t>Suomessa yleisesti  käytössä pistoshoito</a:t>
            </a:r>
          </a:p>
          <a:p>
            <a:pPr lvl="1"/>
            <a:r>
              <a:rPr lang="fi-FI" dirty="0" smtClean="0"/>
              <a:t>usein </a:t>
            </a:r>
            <a:r>
              <a:rPr lang="fi-FI" dirty="0"/>
              <a:t>puiden </a:t>
            </a:r>
            <a:r>
              <a:rPr lang="fi-FI" dirty="0" smtClean="0"/>
              <a:t>tai </a:t>
            </a:r>
            <a:r>
              <a:rPr lang="fi-FI" dirty="0"/>
              <a:t>heinien siitepölyjä </a:t>
            </a:r>
            <a:r>
              <a:rPr lang="fi-FI" dirty="0" smtClean="0"/>
              <a:t>vastaan</a:t>
            </a:r>
          </a:p>
          <a:p>
            <a:pPr lvl="1"/>
            <a:r>
              <a:rPr lang="fi-FI" dirty="0" smtClean="0"/>
              <a:t>jotkin allergeenit: kielen </a:t>
            </a:r>
            <a:r>
              <a:rPr lang="fi-FI" dirty="0"/>
              <a:t>alle </a:t>
            </a:r>
            <a:r>
              <a:rPr lang="fi-FI" dirty="0" smtClean="0"/>
              <a:t>laitettava hoitouute</a:t>
            </a:r>
          </a:p>
          <a:p>
            <a:pPr lvl="1"/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5377779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Allergiat ja yhteiskunta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kansantauti, </a:t>
            </a:r>
            <a:r>
              <a:rPr lang="fi-FI" dirty="0"/>
              <a:t>koska </a:t>
            </a:r>
            <a:r>
              <a:rPr lang="fi-FI" dirty="0" smtClean="0"/>
              <a:t>allergiat </a:t>
            </a:r>
            <a:r>
              <a:rPr lang="fi-FI" dirty="0"/>
              <a:t>vaikuttavat ainakin </a:t>
            </a:r>
            <a:r>
              <a:rPr lang="fi-FI" dirty="0" smtClean="0"/>
              <a:t>kahden </a:t>
            </a:r>
            <a:r>
              <a:rPr lang="fi-FI" dirty="0"/>
              <a:t>miljoonan suomalaisen </a:t>
            </a:r>
            <a:r>
              <a:rPr lang="fi-FI" dirty="0" smtClean="0"/>
              <a:t>elämään</a:t>
            </a:r>
          </a:p>
          <a:p>
            <a:r>
              <a:rPr lang="fi-FI" dirty="0" smtClean="0"/>
              <a:t>Kela </a:t>
            </a:r>
            <a:r>
              <a:rPr lang="fi-FI" dirty="0"/>
              <a:t>arvioi, että vuonna 2014 allergian ja astman </a:t>
            </a:r>
            <a:r>
              <a:rPr lang="fi-FI" dirty="0" smtClean="0"/>
              <a:t>kokonaiskustannukset </a:t>
            </a:r>
            <a:r>
              <a:rPr lang="fi-FI" dirty="0"/>
              <a:t>olivat 1,5 miljardia </a:t>
            </a:r>
            <a:r>
              <a:rPr lang="fi-FI" dirty="0" smtClean="0"/>
              <a:t>euroa</a:t>
            </a:r>
          </a:p>
          <a:p>
            <a:pPr lvl="1"/>
            <a:r>
              <a:rPr lang="fi-FI" u="sng" dirty="0" smtClean="0"/>
              <a:t>suorat kustannukset </a:t>
            </a:r>
            <a:br>
              <a:rPr lang="fi-FI" u="sng" dirty="0" smtClean="0"/>
            </a:br>
            <a:r>
              <a:rPr lang="fi-FI" dirty="0" smtClean="0"/>
              <a:t>(terveyspalvelut </a:t>
            </a:r>
            <a:r>
              <a:rPr lang="fi-FI" dirty="0"/>
              <a:t>kuten lääkäri- tai </a:t>
            </a:r>
            <a:r>
              <a:rPr lang="fi-FI" dirty="0" smtClean="0"/>
              <a:t>sairaanhoitajakäynnit </a:t>
            </a:r>
            <a:r>
              <a:rPr lang="fi-FI" dirty="0"/>
              <a:t>sekä </a:t>
            </a:r>
            <a:r>
              <a:rPr lang="fi-FI" dirty="0" smtClean="0"/>
              <a:t>lääkekorvaukset) </a:t>
            </a:r>
          </a:p>
          <a:p>
            <a:pPr lvl="1"/>
            <a:r>
              <a:rPr lang="fi-FI" u="sng" dirty="0"/>
              <a:t>e</a:t>
            </a:r>
            <a:r>
              <a:rPr lang="fi-FI" u="sng" dirty="0" smtClean="0"/>
              <a:t>päsuorat kustannukset</a:t>
            </a:r>
            <a:br>
              <a:rPr lang="fi-FI" u="sng" dirty="0" smtClean="0"/>
            </a:br>
            <a:r>
              <a:rPr lang="fi-FI" u="sng" dirty="0" smtClean="0"/>
              <a:t>(</a:t>
            </a:r>
            <a:r>
              <a:rPr lang="fi-FI" dirty="0" smtClean="0"/>
              <a:t>työkyvyn </a:t>
            </a:r>
            <a:r>
              <a:rPr lang="fi-FI" dirty="0"/>
              <a:t>heikkenemisen aiheuttama työn tuottavuuden </a:t>
            </a:r>
            <a:r>
              <a:rPr lang="fi-FI" dirty="0" smtClean="0"/>
              <a:t>lasku, sairauspoissaolojen </a:t>
            </a:r>
            <a:r>
              <a:rPr lang="fi-FI" dirty="0"/>
              <a:t>ja ennenaikaisten </a:t>
            </a:r>
            <a:r>
              <a:rPr lang="fi-FI" dirty="0" smtClean="0"/>
              <a:t>työkyvyttömyyseläkkeiden kustannukset)</a:t>
            </a:r>
          </a:p>
        </p:txBody>
      </p:sp>
    </p:spTree>
    <p:extLst>
      <p:ext uri="{BB962C8B-B14F-4D97-AF65-F5344CB8AC3E}">
        <p14:creationId xmlns:p14="http://schemas.microsoft.com/office/powerpoint/2010/main" val="852609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3. Itsetuntemus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t</a:t>
            </a:r>
            <a:r>
              <a:rPr lang="fi-FI" dirty="0" smtClean="0"/>
              <a:t>arkoittaa, että henkilö pystyy ohjaamaan käyttäytymistään (itsestään) tekemiensä havaintojen ja tietojen avulla</a:t>
            </a:r>
          </a:p>
          <a:p>
            <a:pPr lvl="1"/>
            <a:r>
              <a:rPr lang="fi-FI" dirty="0" smtClean="0"/>
              <a:t>millainen on</a:t>
            </a:r>
          </a:p>
          <a:p>
            <a:pPr lvl="1"/>
            <a:r>
              <a:rPr lang="fi-FI" dirty="0" smtClean="0"/>
              <a:t>mihin haluaa aikansa käyttää</a:t>
            </a:r>
          </a:p>
          <a:p>
            <a:pPr lvl="1"/>
            <a:r>
              <a:rPr lang="fi-FI" dirty="0" smtClean="0"/>
              <a:t>millaisia vahvuuksia itsessään haluaa kehittää</a:t>
            </a:r>
          </a:p>
          <a:p>
            <a:pPr lvl="1"/>
            <a:r>
              <a:rPr lang="fi-FI" dirty="0" smtClean="0"/>
              <a:t>keiden kanssa haluaa olla</a:t>
            </a:r>
          </a:p>
          <a:p>
            <a:pPr lvl="1"/>
            <a:r>
              <a:rPr lang="fi-FI" dirty="0" smtClean="0"/>
              <a:t>kokemus omasta itsestä yleensä ja eri rooleissa </a:t>
            </a:r>
            <a:br>
              <a:rPr lang="fi-FI" dirty="0" smtClean="0"/>
            </a:br>
            <a:r>
              <a:rPr lang="fi-FI" dirty="0" smtClean="0"/>
              <a:t>(esim. oppijana, perheenjäsenenä, ystävänä)</a:t>
            </a:r>
          </a:p>
          <a:p>
            <a:pPr marL="457200" lvl="1" indent="0">
              <a:buNone/>
            </a:pPr>
            <a:endParaRPr lang="fi-FI" dirty="0" smtClean="0"/>
          </a:p>
          <a:p>
            <a:r>
              <a:rPr lang="fi-FI" b="1" dirty="0"/>
              <a:t>i</a:t>
            </a:r>
            <a:r>
              <a:rPr lang="fi-FI" b="1" dirty="0" smtClean="0"/>
              <a:t>tsetunto</a:t>
            </a:r>
            <a:r>
              <a:rPr lang="fi-FI" dirty="0" smtClean="0"/>
              <a:t> on osa itsetuntemusta ja itsensä hyväksymistä,  omien vahvuuksien tunnistamista, tietoisuutta omista haluista, tarpeista, kokemuksista, arvoista ja asenteista</a:t>
            </a:r>
          </a:p>
        </p:txBody>
      </p:sp>
    </p:spTree>
    <p:extLst>
      <p:ext uri="{BB962C8B-B14F-4D97-AF65-F5344CB8AC3E}">
        <p14:creationId xmlns:p14="http://schemas.microsoft.com/office/powerpoint/2010/main" val="1469600365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Allergian ennaltaehkäisy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suurelta osin </a:t>
            </a:r>
            <a:r>
              <a:rPr lang="fi-FI" u="sng" dirty="0" smtClean="0"/>
              <a:t>elintasosairauksia</a:t>
            </a:r>
            <a:r>
              <a:rPr lang="fi-FI" dirty="0" smtClean="0"/>
              <a:t> (ympäristötekijät)</a:t>
            </a:r>
          </a:p>
          <a:p>
            <a:pPr lvl="1"/>
            <a:r>
              <a:rPr lang="fi-FI" b="1" dirty="0" smtClean="0"/>
              <a:t>hygieniahypoteesi</a:t>
            </a:r>
            <a:r>
              <a:rPr lang="fi-FI" dirty="0" smtClean="0"/>
              <a:t>: ylipuhdas elinympäristö ja infektiotautien väheneminen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/>
              <a:t>lasten immuunipuolustus kehittyy virheellisesti ja alkaa reagoida vaarattomiin ympäristössä oleviin proteiineihin, kuten siitepölyhiukkasiin, siitepölyallergiana</a:t>
            </a:r>
          </a:p>
          <a:p>
            <a:pPr lvl="1"/>
            <a:r>
              <a:rPr lang="fi-FI" dirty="0" smtClean="0"/>
              <a:t>raskausajan ja varhaislapsuuden liian vähäinen </a:t>
            </a:r>
            <a:r>
              <a:rPr lang="fi-FI" b="1" dirty="0" smtClean="0"/>
              <a:t>mikrobialtistus</a:t>
            </a:r>
            <a:r>
              <a:rPr lang="fi-FI" dirty="0" smtClean="0"/>
              <a:t> lisää riskiä sairastua allergiaan myöhemmin</a:t>
            </a:r>
          </a:p>
          <a:p>
            <a:pPr lvl="1"/>
            <a:r>
              <a:rPr lang="fi-FI" dirty="0" smtClean="0"/>
              <a:t>suoliston </a:t>
            </a:r>
            <a:r>
              <a:rPr lang="fi-FI" b="1" dirty="0" smtClean="0"/>
              <a:t>normaalifloora</a:t>
            </a:r>
            <a:r>
              <a:rPr lang="fi-FI" dirty="0" smtClean="0"/>
              <a:t> suojaa allergialta </a:t>
            </a:r>
            <a:br>
              <a:rPr lang="fi-FI" dirty="0" smtClean="0"/>
            </a:br>
            <a:r>
              <a:rPr lang="fi-FI" dirty="0" smtClean="0"/>
              <a:t>(toistuvat antibioottikuurit vs. kuitupitoinen ravinto)</a:t>
            </a:r>
          </a:p>
          <a:p>
            <a:r>
              <a:rPr lang="fi-FI" b="1" dirty="0" smtClean="0"/>
              <a:t>Kansallinen allergiaohjelma </a:t>
            </a:r>
            <a:r>
              <a:rPr lang="fi-FI" dirty="0" smtClean="0"/>
              <a:t>v. 2008</a:t>
            </a:r>
          </a:p>
          <a:p>
            <a:pPr lvl="1"/>
            <a:r>
              <a:rPr lang="fi-FI" dirty="0"/>
              <a:t>p</a:t>
            </a:r>
            <a:r>
              <a:rPr lang="fi-FI" dirty="0" smtClean="0"/>
              <a:t>ainopiste </a:t>
            </a:r>
            <a:r>
              <a:rPr lang="fi-FI" dirty="0"/>
              <a:t>allergian hoidosta </a:t>
            </a:r>
            <a:r>
              <a:rPr lang="fi-FI" dirty="0" smtClean="0"/>
              <a:t>ehkäisyn </a:t>
            </a:r>
            <a:r>
              <a:rPr lang="fi-FI" dirty="0"/>
              <a:t>ja ehkäisevän hoidon </a:t>
            </a:r>
            <a:r>
              <a:rPr lang="fi-FI" dirty="0" smtClean="0"/>
              <a:t>suuntaan</a:t>
            </a:r>
          </a:p>
          <a:p>
            <a:pPr lvl="1"/>
            <a:r>
              <a:rPr lang="fi-FI" dirty="0" smtClean="0"/>
              <a:t>immuniteetin vahvistaminen </a:t>
            </a:r>
            <a:r>
              <a:rPr lang="fi-FI" dirty="0"/>
              <a:t>ja </a:t>
            </a:r>
            <a:r>
              <a:rPr lang="fi-FI" dirty="0" smtClean="0"/>
              <a:t>allergiaoireilun </a:t>
            </a:r>
            <a:r>
              <a:rPr lang="fi-FI" dirty="0"/>
              <a:t>pahenemisvaiheiden </a:t>
            </a:r>
            <a:r>
              <a:rPr lang="fi-FI" dirty="0" smtClean="0"/>
              <a:t>estäminen</a:t>
            </a:r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8776709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Astma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keuhkoputkien </a:t>
            </a:r>
            <a:r>
              <a:rPr lang="fi-FI" dirty="0"/>
              <a:t>limakalvojen tulehdussairaus, johon </a:t>
            </a:r>
            <a:r>
              <a:rPr lang="fi-FI" dirty="0" smtClean="0"/>
              <a:t>liittyy </a:t>
            </a:r>
            <a:r>
              <a:rPr lang="fi-FI" dirty="0"/>
              <a:t>keuhkoputkien ahtautumista ja keuhkojen toiminnan </a:t>
            </a:r>
            <a:r>
              <a:rPr lang="fi-FI" dirty="0" smtClean="0"/>
              <a:t>muutoksia (kaikissa </a:t>
            </a:r>
            <a:r>
              <a:rPr lang="fi-FI" dirty="0"/>
              <a:t>astmatapauksissa ei </a:t>
            </a:r>
            <a:r>
              <a:rPr lang="fi-FI" dirty="0" smtClean="0"/>
              <a:t>tulehdusta)</a:t>
            </a:r>
          </a:p>
          <a:p>
            <a:r>
              <a:rPr lang="fi-FI" dirty="0"/>
              <a:t>l</a:t>
            </a:r>
            <a:r>
              <a:rPr lang="fi-FI" dirty="0" smtClean="0"/>
              <a:t>apsella suurentunut perinnöllinen </a:t>
            </a:r>
            <a:r>
              <a:rPr lang="fi-FI" dirty="0"/>
              <a:t>riski </a:t>
            </a:r>
            <a:r>
              <a:rPr lang="fi-FI" dirty="0" smtClean="0"/>
              <a:t>sairastua, </a:t>
            </a:r>
            <a:r>
              <a:rPr lang="fi-FI" dirty="0"/>
              <a:t>jos vanhemmalla </a:t>
            </a:r>
            <a:r>
              <a:rPr lang="fi-FI" dirty="0" smtClean="0"/>
              <a:t>astma</a:t>
            </a:r>
            <a:endParaRPr lang="fi-FI" dirty="0"/>
          </a:p>
          <a:p>
            <a:r>
              <a:rPr lang="fi-FI" dirty="0" smtClean="0"/>
              <a:t>allergiat</a:t>
            </a:r>
            <a:r>
              <a:rPr lang="fi-FI" dirty="0"/>
              <a:t>, sisä- ja ulkoilman pölyt ja saasteet sekä tietyt </a:t>
            </a:r>
            <a:r>
              <a:rPr lang="fi-FI" dirty="0" smtClean="0"/>
              <a:t>elintavat (esim. tupakointi) </a:t>
            </a:r>
            <a:r>
              <a:rPr lang="fi-FI" dirty="0"/>
              <a:t>lisäävät riskiä </a:t>
            </a:r>
            <a:r>
              <a:rPr lang="fi-FI" dirty="0" smtClean="0"/>
              <a:t>ja </a:t>
            </a:r>
            <a:r>
              <a:rPr lang="fi-FI" dirty="0"/>
              <a:t>pahentavat </a:t>
            </a:r>
            <a:r>
              <a:rPr lang="fi-FI" dirty="0" smtClean="0"/>
              <a:t>oireita</a:t>
            </a:r>
          </a:p>
          <a:p>
            <a:r>
              <a:rPr lang="fi-FI" dirty="0" smtClean="0"/>
              <a:t>noin </a:t>
            </a:r>
            <a:r>
              <a:rPr lang="fi-FI" dirty="0"/>
              <a:t>7–10 </a:t>
            </a:r>
            <a:r>
              <a:rPr lang="fi-FI" dirty="0" smtClean="0"/>
              <a:t>% väestöstä</a:t>
            </a:r>
            <a:r>
              <a:rPr lang="fi-FI" dirty="0"/>
              <a:t>, </a:t>
            </a:r>
            <a:r>
              <a:rPr lang="fi-FI" dirty="0" smtClean="0"/>
              <a:t>noin </a:t>
            </a:r>
            <a:r>
              <a:rPr lang="fi-FI" dirty="0"/>
              <a:t>5 </a:t>
            </a:r>
            <a:r>
              <a:rPr lang="fi-FI" dirty="0" smtClean="0"/>
              <a:t>% astmaoireilua </a:t>
            </a:r>
          </a:p>
          <a:p>
            <a:r>
              <a:rPr lang="fi-FI" dirty="0" smtClean="0"/>
              <a:t>voi </a:t>
            </a:r>
            <a:r>
              <a:rPr lang="fi-FI" dirty="0"/>
              <a:t>sairastua </a:t>
            </a:r>
            <a:r>
              <a:rPr lang="fi-FI" dirty="0" smtClean="0"/>
              <a:t>minkä </a:t>
            </a:r>
            <a:r>
              <a:rPr lang="fi-FI" dirty="0"/>
              <a:t>ikäisenä </a:t>
            </a:r>
            <a:r>
              <a:rPr lang="fi-FI" dirty="0" smtClean="0"/>
              <a:t>tahansa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3676243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Astman oireet ja hoito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fi-FI" sz="3400" dirty="0"/>
              <a:t>o</a:t>
            </a:r>
            <a:r>
              <a:rPr lang="fi-FI" sz="3400" dirty="0" smtClean="0"/>
              <a:t>ireet vaihtelevat</a:t>
            </a:r>
          </a:p>
          <a:p>
            <a:pPr lvl="1"/>
            <a:r>
              <a:rPr lang="fi-FI" dirty="0" smtClean="0"/>
              <a:t>hiljalleen </a:t>
            </a:r>
            <a:r>
              <a:rPr lang="fi-FI" dirty="0"/>
              <a:t>ajan </a:t>
            </a:r>
            <a:r>
              <a:rPr lang="fi-FI" dirty="0" smtClean="0"/>
              <a:t>kuluessa</a:t>
            </a:r>
          </a:p>
          <a:p>
            <a:pPr lvl="1"/>
            <a:r>
              <a:rPr lang="fi-FI" dirty="0" smtClean="0"/>
              <a:t>yllättäen astmakohtauksena</a:t>
            </a:r>
          </a:p>
          <a:p>
            <a:r>
              <a:rPr lang="fi-FI" sz="3400" dirty="0" smtClean="0"/>
              <a:t>vaatii </a:t>
            </a:r>
            <a:r>
              <a:rPr lang="fi-FI" sz="3400" dirty="0"/>
              <a:t>aina huolellisen </a:t>
            </a:r>
            <a:r>
              <a:rPr lang="fi-FI" sz="3400" dirty="0" smtClean="0"/>
              <a:t>lääkärintutkimuksen </a:t>
            </a:r>
            <a:r>
              <a:rPr lang="fi-FI" sz="3400" dirty="0"/>
              <a:t>ja keuhkojen </a:t>
            </a:r>
            <a:r>
              <a:rPr lang="fi-FI" sz="3400" dirty="0" smtClean="0"/>
              <a:t>toimintakokeita</a:t>
            </a:r>
          </a:p>
          <a:p>
            <a:r>
              <a:rPr lang="fi-FI" sz="3400" dirty="0" smtClean="0"/>
              <a:t>hoitotasapaino </a:t>
            </a:r>
            <a:r>
              <a:rPr lang="fi-FI" sz="3400" dirty="0"/>
              <a:t>eli </a:t>
            </a:r>
            <a:r>
              <a:rPr lang="fi-FI" sz="3400" dirty="0" smtClean="0"/>
              <a:t>lääkitys</a:t>
            </a:r>
          </a:p>
          <a:p>
            <a:pPr lvl="1"/>
            <a:r>
              <a:rPr lang="fi-FI" u="sng" dirty="0"/>
              <a:t>t</a:t>
            </a:r>
            <a:r>
              <a:rPr lang="fi-FI" u="sng" dirty="0" smtClean="0"/>
              <a:t>ulehdusta hillitsevät lääkkeet</a:t>
            </a:r>
          </a:p>
          <a:p>
            <a:pPr lvl="1"/>
            <a:r>
              <a:rPr lang="fi-FI" dirty="0"/>
              <a:t>t</a:t>
            </a:r>
            <a:r>
              <a:rPr lang="fi-FI" dirty="0" smtClean="0"/>
              <a:t>arvittaessa avaavat lääkkeet</a:t>
            </a:r>
          </a:p>
          <a:p>
            <a:pPr lvl="1"/>
            <a:r>
              <a:rPr lang="fi-FI" dirty="0" smtClean="0"/>
              <a:t>saadaan </a:t>
            </a:r>
            <a:r>
              <a:rPr lang="fi-FI" dirty="0"/>
              <a:t>oireilu mahdollisimman </a:t>
            </a:r>
            <a:r>
              <a:rPr lang="fi-FI" dirty="0" smtClean="0"/>
              <a:t>vähäiseksi</a:t>
            </a:r>
          </a:p>
          <a:p>
            <a:pPr lvl="1"/>
            <a:r>
              <a:rPr lang="fi-FI" dirty="0" smtClean="0"/>
              <a:t>voi olla </a:t>
            </a:r>
            <a:r>
              <a:rPr lang="fi-FI" dirty="0"/>
              <a:t>pitkiä oireettomia </a:t>
            </a:r>
            <a:r>
              <a:rPr lang="fi-FI" dirty="0" smtClean="0"/>
              <a:t>jaksoja</a:t>
            </a:r>
          </a:p>
          <a:p>
            <a:pPr lvl="1"/>
            <a:r>
              <a:rPr lang="fi-FI" dirty="0" smtClean="0"/>
              <a:t>tasapainon </a:t>
            </a:r>
            <a:r>
              <a:rPr lang="fi-FI" dirty="0"/>
              <a:t>järkkyessä tilanne heikkenee, oireet </a:t>
            </a:r>
            <a:r>
              <a:rPr lang="fi-FI" dirty="0" smtClean="0"/>
              <a:t>vähitellen </a:t>
            </a:r>
            <a:r>
              <a:rPr lang="fi-FI" dirty="0"/>
              <a:t>lisääntyvät ja </a:t>
            </a:r>
            <a:r>
              <a:rPr lang="fi-FI" dirty="0" smtClean="0"/>
              <a:t>hengenahdistuskohtauksia </a:t>
            </a:r>
            <a:r>
              <a:rPr lang="fi-FI" dirty="0"/>
              <a:t>tulee </a:t>
            </a:r>
            <a:r>
              <a:rPr lang="fi-FI" dirty="0" smtClean="0"/>
              <a:t>useammin</a:t>
            </a:r>
          </a:p>
          <a:p>
            <a:r>
              <a:rPr lang="fi-FI" sz="3400" dirty="0"/>
              <a:t>hoitoennuste </a:t>
            </a:r>
            <a:r>
              <a:rPr lang="fi-FI" sz="3400" dirty="0" smtClean="0"/>
              <a:t>hyvä</a:t>
            </a:r>
            <a:r>
              <a:rPr lang="fi-FI" sz="3400" dirty="0"/>
              <a:t>: lapsuusiän astma paranee usein </a:t>
            </a:r>
            <a:r>
              <a:rPr lang="fi-FI" sz="3400" dirty="0" smtClean="0"/>
              <a:t>kokonaan</a:t>
            </a:r>
          </a:p>
          <a:p>
            <a:r>
              <a:rPr lang="fi-FI" sz="3400" u="sng" dirty="0" smtClean="0"/>
              <a:t>rasitusastma</a:t>
            </a:r>
            <a:r>
              <a:rPr lang="fi-FI" sz="3400" dirty="0" smtClean="0"/>
              <a:t> </a:t>
            </a:r>
            <a:r>
              <a:rPr lang="fi-FI" sz="3400" dirty="0"/>
              <a:t>ei </a:t>
            </a:r>
            <a:r>
              <a:rPr lang="fi-FI" sz="3400" dirty="0" smtClean="0"/>
              <a:t>erillinen </a:t>
            </a:r>
            <a:r>
              <a:rPr lang="fi-FI" sz="3400" dirty="0"/>
              <a:t>astman muoto vaan merkki siitä, että astman hoito </a:t>
            </a:r>
            <a:r>
              <a:rPr lang="fi-FI" sz="3400" dirty="0" smtClean="0"/>
              <a:t>tai </a:t>
            </a:r>
            <a:r>
              <a:rPr lang="fi-FI" sz="3400" dirty="0"/>
              <a:t>lääkitys ei ole </a:t>
            </a:r>
            <a:r>
              <a:rPr lang="fi-FI" sz="3400" dirty="0" smtClean="0"/>
              <a:t>kohdallaan</a:t>
            </a:r>
          </a:p>
        </p:txBody>
      </p:sp>
    </p:spTree>
    <p:extLst>
      <p:ext uri="{BB962C8B-B14F-4D97-AF65-F5344CB8AC3E}">
        <p14:creationId xmlns:p14="http://schemas.microsoft.com/office/powerpoint/2010/main" val="2178366933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Astman ennaltaehkäisy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pitkittyneet hengitystieinfektiot </a:t>
            </a:r>
            <a:r>
              <a:rPr lang="fi-FI" dirty="0"/>
              <a:t>tulee </a:t>
            </a:r>
            <a:r>
              <a:rPr lang="fi-FI" dirty="0" smtClean="0"/>
              <a:t>hoitaa huolella</a:t>
            </a:r>
          </a:p>
          <a:p>
            <a:r>
              <a:rPr lang="fi-FI" u="sng" dirty="0"/>
              <a:t>psyykkiset </a:t>
            </a:r>
            <a:r>
              <a:rPr lang="fi-FI" u="sng" dirty="0" smtClean="0"/>
              <a:t>syyt</a:t>
            </a:r>
            <a:r>
              <a:rPr lang="fi-FI" dirty="0" smtClean="0"/>
              <a:t> (esim. stressi</a:t>
            </a:r>
            <a:r>
              <a:rPr lang="fi-FI" dirty="0"/>
              <a:t>, </a:t>
            </a:r>
            <a:r>
              <a:rPr lang="fi-FI" dirty="0" smtClean="0"/>
              <a:t>masennus, mielipaha) eivät </a:t>
            </a:r>
            <a:r>
              <a:rPr lang="fi-FI" dirty="0"/>
              <a:t>aiheuta astmaa, </a:t>
            </a:r>
            <a:r>
              <a:rPr lang="fi-FI" dirty="0" smtClean="0"/>
              <a:t>mutta merkitystä astmaoireiden esiintymiselle</a:t>
            </a:r>
          </a:p>
          <a:p>
            <a:r>
              <a:rPr lang="fi-FI" dirty="0" smtClean="0"/>
              <a:t>työpaikalla </a:t>
            </a:r>
            <a:r>
              <a:rPr lang="fi-FI" dirty="0"/>
              <a:t>ilman epäpuhtaudet, kemikaalit ja työhön liittyvät pölyt </a:t>
            </a:r>
            <a:r>
              <a:rPr lang="fi-FI" dirty="0" smtClean="0"/>
              <a:t>voivat </a:t>
            </a:r>
            <a:r>
              <a:rPr lang="fi-FI" dirty="0"/>
              <a:t>herkistää </a:t>
            </a:r>
            <a:r>
              <a:rPr lang="fi-FI" dirty="0" smtClean="0"/>
              <a:t>työntekijää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u="sng" dirty="0" smtClean="0"/>
              <a:t>työperäinen astma </a:t>
            </a:r>
            <a:r>
              <a:rPr lang="fi-FI" dirty="0" smtClean="0"/>
              <a:t>(ammattitauti)</a:t>
            </a:r>
          </a:p>
          <a:p>
            <a:r>
              <a:rPr lang="fi-FI" u="sng" dirty="0" smtClean="0"/>
              <a:t>rakennusten </a:t>
            </a:r>
            <a:r>
              <a:rPr lang="fi-FI" u="sng" dirty="0"/>
              <a:t>kosteusvauriot </a:t>
            </a:r>
            <a:r>
              <a:rPr lang="fi-FI" dirty="0" smtClean="0"/>
              <a:t>yhteydessä varsinkin </a:t>
            </a:r>
            <a:r>
              <a:rPr lang="fi-FI" dirty="0"/>
              <a:t>lasten astman kehittymiseen ja oireiden </a:t>
            </a:r>
            <a:r>
              <a:rPr lang="fi-FI" dirty="0" smtClean="0"/>
              <a:t>pahentumiseen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4039568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smtClean="0"/>
              <a:t>Terve 1: Terveyden perusteet</a:t>
            </a:r>
            <a:endParaRPr lang="fi-FI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 dirty="0" smtClean="0"/>
              <a:t>Luku 17: Tuki- ja liikuntaelinten sairaudet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4862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Tules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6110" indent="-285750">
              <a:buClr>
                <a:srgbClr val="000000"/>
              </a:buClr>
            </a:pPr>
            <a:r>
              <a:rPr lang="fi-FI" dirty="0"/>
              <a:t>m</a:t>
            </a:r>
            <a:r>
              <a:rPr lang="fi-FI" dirty="0" smtClean="0"/>
              <a:t>onimuotoinen kansantautiryhmä</a:t>
            </a:r>
          </a:p>
          <a:p>
            <a:pPr marL="857610" lvl="1" indent="-457200">
              <a:buClr>
                <a:srgbClr val="000000"/>
              </a:buClr>
              <a:buFont typeface="+mj-lt"/>
              <a:buAutoNum type="arabicPeriod"/>
            </a:pPr>
            <a:r>
              <a:rPr lang="fi-FI" u="sng" dirty="0" smtClean="0"/>
              <a:t>lyhytaikaisia vaivoja</a:t>
            </a:r>
            <a:r>
              <a:rPr lang="fi-FI" dirty="0" smtClean="0"/>
              <a:t> (esim. niska-hartiaseudun kiputilat)</a:t>
            </a:r>
          </a:p>
          <a:p>
            <a:pPr marL="857610" lvl="1" indent="-457200">
              <a:buClr>
                <a:srgbClr val="000000"/>
              </a:buClr>
              <a:buFont typeface="+mj-lt"/>
              <a:buAutoNum type="arabicPeriod"/>
            </a:pPr>
            <a:r>
              <a:rPr lang="fi-FI" u="sng" dirty="0" smtClean="0"/>
              <a:t>pitkäaikaisia sairauksia</a:t>
            </a:r>
            <a:r>
              <a:rPr lang="fi-FI" dirty="0" smtClean="0"/>
              <a:t> (esim. nivelrikko</a:t>
            </a:r>
            <a:r>
              <a:rPr lang="fi-FI" dirty="0"/>
              <a:t>, </a:t>
            </a:r>
            <a:r>
              <a:rPr lang="fi-FI" dirty="0" smtClean="0"/>
              <a:t>reuma, osteoporoosi)</a:t>
            </a:r>
          </a:p>
          <a:p>
            <a:pPr marL="857610" lvl="1" indent="-457200">
              <a:buClr>
                <a:srgbClr val="000000"/>
              </a:buClr>
              <a:buFont typeface="+mj-lt"/>
              <a:buAutoNum type="arabicPeriod"/>
            </a:pPr>
            <a:r>
              <a:rPr lang="fi-FI" u="sng" dirty="0" smtClean="0"/>
              <a:t>tapaturmien </a:t>
            </a:r>
            <a:r>
              <a:rPr lang="fi-FI" u="sng" dirty="0"/>
              <a:t>aiheuttamia </a:t>
            </a:r>
            <a:r>
              <a:rPr lang="fi-FI" u="sng" dirty="0" smtClean="0"/>
              <a:t>vammoja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smtClean="0"/>
              <a:t>(esim. luunmurtumat</a:t>
            </a:r>
            <a:r>
              <a:rPr lang="fi-FI" dirty="0"/>
              <a:t>, nivelsiteiden ja jänteiden </a:t>
            </a:r>
            <a:r>
              <a:rPr lang="fi-FI" dirty="0" smtClean="0"/>
              <a:t>repeämiset)</a:t>
            </a:r>
          </a:p>
          <a:p>
            <a:pPr marL="457560" indent="-457200">
              <a:buClr>
                <a:srgbClr val="000000"/>
              </a:buClr>
            </a:pPr>
            <a:r>
              <a:rPr lang="fi-FI" dirty="0"/>
              <a:t>harvoin hengenvaarallisia </a:t>
            </a:r>
            <a:r>
              <a:rPr lang="fi-FI" dirty="0" smtClean="0"/>
              <a:t>– </a:t>
            </a:r>
            <a:r>
              <a:rPr lang="fi-FI" dirty="0"/>
              <a:t>kuitenkin kipua, elämänlaadun ja toimintakyvyn heikkenemistä sekä hoidon ja avun tarvetta useammin kuin mikään muu sairausryhmä</a:t>
            </a:r>
          </a:p>
          <a:p>
            <a:pPr marL="457560" indent="-457200">
              <a:buClr>
                <a:srgbClr val="000000"/>
              </a:buClr>
            </a:pPr>
            <a:r>
              <a:rPr lang="fi-FI" dirty="0" smtClean="0"/>
              <a:t>yli </a:t>
            </a:r>
            <a:r>
              <a:rPr lang="fi-FI" dirty="0"/>
              <a:t>miljoonalla suomalaisella </a:t>
            </a:r>
            <a:r>
              <a:rPr lang="fi-FI" dirty="0" smtClean="0"/>
              <a:t>jokin pitkäaikainen </a:t>
            </a:r>
            <a:r>
              <a:rPr lang="fi-FI" dirty="0" err="1" smtClean="0"/>
              <a:t>tule-sairaus</a:t>
            </a:r>
            <a:r>
              <a:rPr lang="fi-FI" dirty="0" smtClean="0"/>
              <a:t> </a:t>
            </a:r>
            <a:r>
              <a:rPr lang="fi-FI" dirty="0"/>
              <a:t>tai -vamma, </a:t>
            </a:r>
            <a:r>
              <a:rPr lang="fi-FI" dirty="0" smtClean="0"/>
              <a:t>lähes </a:t>
            </a:r>
            <a:r>
              <a:rPr lang="fi-FI" dirty="0"/>
              <a:t>jokaisella </a:t>
            </a:r>
            <a:r>
              <a:rPr lang="fi-FI" dirty="0" smtClean="0"/>
              <a:t>joskus </a:t>
            </a:r>
            <a:r>
              <a:rPr lang="fi-FI" dirty="0" err="1" smtClean="0"/>
              <a:t>tule-oireita</a:t>
            </a:r>
            <a:endParaRPr lang="fi-FI" dirty="0" smtClean="0"/>
          </a:p>
          <a:p>
            <a:pPr marL="457560" indent="-457200">
              <a:buClr>
                <a:srgbClr val="000000"/>
              </a:buClr>
            </a:pPr>
            <a:r>
              <a:rPr lang="fi-FI" dirty="0" smtClean="0"/>
              <a:t>noin </a:t>
            </a:r>
            <a:r>
              <a:rPr lang="fi-FI" dirty="0"/>
              <a:t>joka kuudes lääkärissäkäynti </a:t>
            </a:r>
            <a:r>
              <a:rPr lang="fi-FI" dirty="0" smtClean="0"/>
              <a:t>liittyy </a:t>
            </a:r>
            <a:r>
              <a:rPr lang="fi-FI" dirty="0"/>
              <a:t>tule-vaivoihin</a:t>
            </a:r>
            <a:r>
              <a:rPr lang="fi-FI" dirty="0" smtClean="0"/>
              <a:t>, </a:t>
            </a:r>
            <a:r>
              <a:rPr lang="fi-FI" dirty="0"/>
              <a:t>tule-sairaudet </a:t>
            </a:r>
            <a:r>
              <a:rPr lang="fi-FI" dirty="0" smtClean="0"/>
              <a:t>toiseksi </a:t>
            </a:r>
            <a:r>
              <a:rPr lang="fi-FI" dirty="0"/>
              <a:t>yleisin </a:t>
            </a:r>
            <a:r>
              <a:rPr lang="fi-FI" dirty="0" smtClean="0"/>
              <a:t>työkyvyttömyyden syy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328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/>
              <a:t>Tule-vaivojen</a:t>
            </a:r>
            <a:r>
              <a:rPr lang="fi-FI" b="1" dirty="0" smtClean="0"/>
              <a:t> syitä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628800"/>
            <a:ext cx="7404653" cy="4038600"/>
          </a:xfrm>
        </p:spPr>
        <p:txBody>
          <a:bodyPr>
            <a:noAutofit/>
          </a:bodyPr>
          <a:lstStyle/>
          <a:p>
            <a:r>
              <a:rPr lang="fi-FI" sz="1800" dirty="0"/>
              <a:t>oma </a:t>
            </a:r>
            <a:r>
              <a:rPr lang="fi-FI" sz="1800" u="sng" dirty="0"/>
              <a:t>kehotietoisuus</a:t>
            </a:r>
            <a:r>
              <a:rPr lang="fi-FI" sz="1800" dirty="0"/>
              <a:t> on </a:t>
            </a:r>
            <a:r>
              <a:rPr lang="fi-FI" sz="1800" dirty="0" smtClean="0"/>
              <a:t>vähentynyt</a:t>
            </a:r>
          </a:p>
          <a:p>
            <a:pPr lvl="1"/>
            <a:r>
              <a:rPr lang="fi-FI" sz="1600" dirty="0"/>
              <a:t>k</a:t>
            </a:r>
            <a:r>
              <a:rPr lang="fi-FI" sz="1600" dirty="0" smtClean="0"/>
              <a:t>ehon </a:t>
            </a:r>
            <a:r>
              <a:rPr lang="fi-FI" sz="1600" dirty="0"/>
              <a:t>hermopäätteet lähettävät signaaleja epämukavasta </a:t>
            </a:r>
            <a:r>
              <a:rPr lang="fi-FI" sz="1600" dirty="0" smtClean="0"/>
              <a:t>asennosta </a:t>
            </a:r>
            <a:r>
              <a:rPr lang="fi-FI" sz="1600" dirty="0" smtClean="0">
                <a:sym typeface="Wingdings" panose="05000000000000000000" pitchFamily="2" charset="2"/>
              </a:rPr>
              <a:t> </a:t>
            </a:r>
            <a:r>
              <a:rPr lang="fi-FI" sz="1600" dirty="0" smtClean="0"/>
              <a:t>kehoaan </a:t>
            </a:r>
            <a:r>
              <a:rPr lang="fi-FI" sz="1600" dirty="0"/>
              <a:t>ei </a:t>
            </a:r>
            <a:r>
              <a:rPr lang="fi-FI" sz="1600" dirty="0" smtClean="0"/>
              <a:t>malta kuunnella </a:t>
            </a:r>
            <a:r>
              <a:rPr lang="fi-FI" sz="1600" dirty="0" smtClean="0">
                <a:sym typeface="Wingdings" panose="05000000000000000000" pitchFamily="2" charset="2"/>
              </a:rPr>
              <a:t> l</a:t>
            </a:r>
            <a:r>
              <a:rPr lang="fi-FI" sz="1600" dirty="0" smtClean="0"/>
              <a:t>ihakset </a:t>
            </a:r>
            <a:r>
              <a:rPr lang="fi-FI" sz="1600" dirty="0"/>
              <a:t>ja hermosto voivat sopeutua toimimaan epämukavissa </a:t>
            </a:r>
            <a:r>
              <a:rPr lang="fi-FI" sz="1600" dirty="0" smtClean="0"/>
              <a:t>asennoissa</a:t>
            </a:r>
          </a:p>
          <a:p>
            <a:pPr lvl="1"/>
            <a:r>
              <a:rPr lang="fi-FI" sz="1600" dirty="0"/>
              <a:t>e</a:t>
            </a:r>
            <a:r>
              <a:rPr lang="fi-FI" sz="1600" dirty="0" smtClean="0"/>
              <a:t>sim. </a:t>
            </a:r>
            <a:r>
              <a:rPr lang="fi-FI" sz="1600" dirty="0"/>
              <a:t>niska-hartiaoireet </a:t>
            </a:r>
            <a:r>
              <a:rPr lang="fi-FI" sz="1600" dirty="0" smtClean="0"/>
              <a:t>tiedostaa </a:t>
            </a:r>
            <a:r>
              <a:rPr lang="fi-FI" sz="1600" dirty="0"/>
              <a:t>vasta kun ne </a:t>
            </a:r>
            <a:r>
              <a:rPr lang="fi-FI" sz="1600" dirty="0" smtClean="0"/>
              <a:t>aiheuttavat päänsärkyä</a:t>
            </a:r>
            <a:endParaRPr lang="fi-FI" sz="1600" dirty="0"/>
          </a:p>
          <a:p>
            <a:r>
              <a:rPr lang="fi-FI" sz="1800" dirty="0" smtClean="0"/>
              <a:t>ihminen </a:t>
            </a:r>
            <a:r>
              <a:rPr lang="fi-FI" sz="1800" dirty="0"/>
              <a:t>voi </a:t>
            </a:r>
            <a:r>
              <a:rPr lang="fi-FI" sz="1800" u="sng" dirty="0"/>
              <a:t>sopeuttaa liikkumistaan </a:t>
            </a:r>
            <a:r>
              <a:rPr lang="fi-FI" sz="1800" dirty="0"/>
              <a:t>kehon kipusignaalien perusteella siten, että kipeä kehon osa kuormittuu vähemmän</a:t>
            </a:r>
          </a:p>
          <a:p>
            <a:pPr lvl="1"/>
            <a:r>
              <a:rPr lang="fi-FI" sz="1600" dirty="0"/>
              <a:t>liikkuminen muuttuu </a:t>
            </a:r>
            <a:r>
              <a:rPr lang="fi-FI" sz="1600" dirty="0">
                <a:sym typeface="Wingdings" panose="05000000000000000000" pitchFamily="2" charset="2"/>
              </a:rPr>
              <a:t> </a:t>
            </a:r>
            <a:r>
              <a:rPr lang="fi-FI" sz="1600" dirty="0"/>
              <a:t>ongelmia jossakin toisessa </a:t>
            </a:r>
            <a:r>
              <a:rPr lang="fi-FI" sz="1600" dirty="0" smtClean="0"/>
              <a:t>tuki- </a:t>
            </a:r>
            <a:r>
              <a:rPr lang="fi-FI" sz="1600" dirty="0"/>
              <a:t>ja liikuntaelimistön </a:t>
            </a:r>
            <a:r>
              <a:rPr lang="fi-FI" sz="1600" dirty="0" smtClean="0"/>
              <a:t>kohdassa</a:t>
            </a:r>
          </a:p>
          <a:p>
            <a:pPr lvl="1"/>
            <a:r>
              <a:rPr lang="fi-FI" sz="1600" dirty="0"/>
              <a:t>e</a:t>
            </a:r>
            <a:r>
              <a:rPr lang="fi-FI" sz="1600" dirty="0" smtClean="0"/>
              <a:t>sim. </a:t>
            </a:r>
            <a:r>
              <a:rPr lang="fi-FI" sz="1600" dirty="0"/>
              <a:t>kipu lonkkanivelessä </a:t>
            </a:r>
            <a:r>
              <a:rPr lang="fi-FI" sz="1600" dirty="0" smtClean="0"/>
              <a:t>voi </a:t>
            </a:r>
            <a:r>
              <a:rPr lang="fi-FI" sz="1600" dirty="0"/>
              <a:t>näennäisesti parantua mutta tulla esille selkäkipuina muuttuneen </a:t>
            </a:r>
            <a:r>
              <a:rPr lang="fi-FI" sz="1600" dirty="0" smtClean="0"/>
              <a:t>liikeasennon seurauksena</a:t>
            </a:r>
            <a:endParaRPr lang="fi-FI" sz="1600" dirty="0"/>
          </a:p>
          <a:p>
            <a:r>
              <a:rPr lang="fi-FI" sz="1800" u="sng" dirty="0"/>
              <a:t>t</a:t>
            </a:r>
            <a:r>
              <a:rPr lang="fi-FI" sz="1800" u="sng" dirty="0" smtClean="0"/>
              <a:t>ulehdusreaktion </a:t>
            </a:r>
            <a:r>
              <a:rPr lang="fi-FI" sz="1800" dirty="0" smtClean="0"/>
              <a:t>seurauksia</a:t>
            </a:r>
            <a:endParaRPr lang="fi-FI" sz="1800" dirty="0"/>
          </a:p>
          <a:p>
            <a:pPr lvl="1"/>
            <a:r>
              <a:rPr lang="fi-FI" sz="1600" dirty="0"/>
              <a:t>t</a:t>
            </a:r>
            <a:r>
              <a:rPr lang="fi-FI" sz="1600" dirty="0" smtClean="0"/>
              <a:t>ulehtuneelle alueelle </a:t>
            </a:r>
            <a:r>
              <a:rPr lang="fi-FI" sz="1600" dirty="0"/>
              <a:t>kertyy veren ja tulehdussolujen lisäksi </a:t>
            </a:r>
            <a:r>
              <a:rPr lang="fi-FI" sz="1600" dirty="0" smtClean="0"/>
              <a:t>kudosnestettä </a:t>
            </a:r>
            <a:br>
              <a:rPr lang="fi-FI" sz="1600" dirty="0" smtClean="0"/>
            </a:br>
            <a:r>
              <a:rPr lang="fi-FI" sz="1600" dirty="0" smtClean="0">
                <a:sym typeface="Wingdings" panose="05000000000000000000" pitchFamily="2" charset="2"/>
              </a:rPr>
              <a:t> </a:t>
            </a:r>
            <a:r>
              <a:rPr lang="fi-FI" sz="1600" dirty="0" smtClean="0"/>
              <a:t>tulehtunut </a:t>
            </a:r>
            <a:r>
              <a:rPr lang="fi-FI" sz="1600" dirty="0"/>
              <a:t>alue </a:t>
            </a:r>
            <a:r>
              <a:rPr lang="fi-FI" sz="1600" dirty="0" smtClean="0"/>
              <a:t>turpoaa </a:t>
            </a:r>
            <a:r>
              <a:rPr lang="fi-FI" sz="1600" dirty="0" smtClean="0">
                <a:sym typeface="Wingdings" panose="05000000000000000000" pitchFamily="2" charset="2"/>
              </a:rPr>
              <a:t> </a:t>
            </a:r>
            <a:r>
              <a:rPr lang="fi-FI" sz="1600" dirty="0" smtClean="0"/>
              <a:t>lisäkudosvaurioita</a:t>
            </a:r>
            <a:r>
              <a:rPr lang="fi-FI" sz="1600" dirty="0"/>
              <a:t>, </a:t>
            </a:r>
            <a:r>
              <a:rPr lang="fi-FI" sz="1600" dirty="0" smtClean="0"/>
              <a:t>kipua, pitkittyneitä vaivoja</a:t>
            </a:r>
            <a:endParaRPr lang="fi-FI" sz="1600" dirty="0"/>
          </a:p>
          <a:p>
            <a:r>
              <a:rPr lang="fi-FI" sz="1800" dirty="0" smtClean="0"/>
              <a:t>vanheneminen </a:t>
            </a:r>
            <a:r>
              <a:rPr lang="fi-FI" sz="1800" dirty="0"/>
              <a:t>muuttaa kudosten rakenteita ja </a:t>
            </a:r>
            <a:r>
              <a:rPr lang="fi-FI" sz="1800" dirty="0" smtClean="0"/>
              <a:t>toimintaa</a:t>
            </a:r>
          </a:p>
          <a:p>
            <a:pPr lvl="1"/>
            <a:r>
              <a:rPr lang="fi-FI" sz="1600" dirty="0" smtClean="0"/>
              <a:t>keho rappeutuu</a:t>
            </a:r>
            <a:r>
              <a:rPr lang="fi-FI" sz="1600" dirty="0"/>
              <a:t>, </a:t>
            </a:r>
            <a:r>
              <a:rPr lang="fi-FI" sz="1600" dirty="0" smtClean="0"/>
              <a:t>kudokset </a:t>
            </a:r>
            <a:r>
              <a:rPr lang="fi-FI" sz="1600" dirty="0"/>
              <a:t>eivät korjaudu samoin kuin </a:t>
            </a:r>
            <a:r>
              <a:rPr lang="fi-FI" sz="1600" dirty="0" smtClean="0"/>
              <a:t>nuorella</a:t>
            </a:r>
            <a:endParaRPr lang="fi-FI" sz="1600" dirty="0"/>
          </a:p>
          <a:p>
            <a:pPr lvl="1"/>
            <a:r>
              <a:rPr lang="fi-FI" sz="1600" dirty="0"/>
              <a:t>t</a:t>
            </a:r>
            <a:r>
              <a:rPr lang="fi-FI" sz="1600" dirty="0" smtClean="0"/>
              <a:t>ähän </a:t>
            </a:r>
            <a:r>
              <a:rPr lang="fi-FI" sz="1600" dirty="0"/>
              <a:t>vanhenemiseen liittyvään </a:t>
            </a:r>
            <a:r>
              <a:rPr lang="fi-FI" sz="1600" u="sng" dirty="0"/>
              <a:t>degeneraatioon</a:t>
            </a:r>
            <a:r>
              <a:rPr lang="fi-FI" sz="1600" dirty="0"/>
              <a:t> voi osittain </a:t>
            </a:r>
            <a:r>
              <a:rPr lang="fi-FI" sz="1600" dirty="0" smtClean="0"/>
              <a:t>vaikuttaa elämäntavoillaan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602125839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Kivun tunne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484784"/>
            <a:ext cx="7404653" cy="4038600"/>
          </a:xfrm>
        </p:spPr>
        <p:txBody>
          <a:bodyPr>
            <a:noAutofit/>
          </a:bodyPr>
          <a:lstStyle/>
          <a:p>
            <a:r>
              <a:rPr lang="fi-FI" dirty="0"/>
              <a:t>s</a:t>
            </a:r>
            <a:r>
              <a:rPr lang="fi-FI" dirty="0" smtClean="0"/>
              <a:t>ubjektiivisesti kipu yksilölle </a:t>
            </a:r>
            <a:r>
              <a:rPr lang="fi-FI" dirty="0"/>
              <a:t>todellista, yksilöllistä ja aitoa, vaikka </a:t>
            </a:r>
            <a:r>
              <a:rPr lang="fi-FI" dirty="0" smtClean="0"/>
              <a:t>kivun </a:t>
            </a:r>
            <a:r>
              <a:rPr lang="fi-FI" dirty="0"/>
              <a:t>syytä ei lääketieteellisesti </a:t>
            </a:r>
            <a:r>
              <a:rPr lang="fi-FI" dirty="0" smtClean="0"/>
              <a:t>(objektiivisesti) aina pystytä selvittämään</a:t>
            </a:r>
          </a:p>
          <a:p>
            <a:r>
              <a:rPr lang="fi-FI" dirty="0"/>
              <a:t>k</a:t>
            </a:r>
            <a:r>
              <a:rPr lang="fi-FI" dirty="0" smtClean="0"/>
              <a:t>iputuntemukset </a:t>
            </a:r>
            <a:r>
              <a:rPr lang="fi-FI" dirty="0"/>
              <a:t>eri puolilla kehoa </a:t>
            </a:r>
            <a:r>
              <a:rPr lang="fi-FI" dirty="0" smtClean="0"/>
              <a:t>melko </a:t>
            </a:r>
            <a:r>
              <a:rPr lang="fi-FI" dirty="0"/>
              <a:t>yleisiä, mutta vain pienessä </a:t>
            </a:r>
            <a:r>
              <a:rPr lang="fi-FI" dirty="0" smtClean="0"/>
              <a:t>osassa </a:t>
            </a:r>
            <a:r>
              <a:rPr lang="fi-FI" dirty="0"/>
              <a:t>taustalla </a:t>
            </a:r>
            <a:r>
              <a:rPr lang="fi-FI" dirty="0" smtClean="0"/>
              <a:t>sairaus</a:t>
            </a:r>
          </a:p>
          <a:p>
            <a:pPr lvl="1"/>
            <a:r>
              <a:rPr lang="fi-FI" dirty="0" smtClean="0"/>
              <a:t>vaikka kudosvaurio </a:t>
            </a:r>
            <a:r>
              <a:rPr lang="fi-FI" dirty="0"/>
              <a:t>olisi jo parantunut, keho saattaa lähettää edelleen signaaleja </a:t>
            </a:r>
            <a:r>
              <a:rPr lang="fi-FI" dirty="0" smtClean="0"/>
              <a:t>kudosvauriosta</a:t>
            </a:r>
          </a:p>
          <a:p>
            <a:pPr lvl="1"/>
            <a:r>
              <a:rPr lang="fi-FI" dirty="0" smtClean="0"/>
              <a:t>mitä </a:t>
            </a:r>
            <a:r>
              <a:rPr lang="fi-FI" dirty="0"/>
              <a:t>enemmän </a:t>
            </a:r>
            <a:r>
              <a:rPr lang="fi-FI" dirty="0" smtClean="0"/>
              <a:t>kivusta </a:t>
            </a:r>
            <a:r>
              <a:rPr lang="fi-FI" dirty="0"/>
              <a:t>puhutaan, kipua tarkkaillaan, kipua tietoisesti korostetaan ja </a:t>
            </a:r>
            <a:r>
              <a:rPr lang="fi-FI" dirty="0" smtClean="0"/>
              <a:t>nostetaan </a:t>
            </a:r>
            <a:r>
              <a:rPr lang="fi-FI" dirty="0"/>
              <a:t>esille, sitä voimakkaammin keho tuottaa </a:t>
            </a:r>
            <a:r>
              <a:rPr lang="fi-FI" dirty="0" smtClean="0"/>
              <a:t>kipusignaaleja</a:t>
            </a:r>
          </a:p>
          <a:p>
            <a:pPr lvl="1"/>
            <a:r>
              <a:rPr lang="fi-FI" dirty="0"/>
              <a:t>k</a:t>
            </a:r>
            <a:r>
              <a:rPr lang="fi-FI" dirty="0" smtClean="0"/>
              <a:t>eskushermosto </a:t>
            </a:r>
            <a:r>
              <a:rPr lang="fi-FI" dirty="0"/>
              <a:t>voi herkistyä </a:t>
            </a:r>
            <a:r>
              <a:rPr lang="fi-FI" dirty="0" smtClean="0"/>
              <a:t>kipusignaaleille </a:t>
            </a:r>
            <a:r>
              <a:rPr lang="fi-FI" dirty="0"/>
              <a:t>ja kivusta voi tulla </a:t>
            </a:r>
            <a:r>
              <a:rPr lang="fi-FI" dirty="0" smtClean="0"/>
              <a:t>kroonista (esim. amputoidun </a:t>
            </a:r>
            <a:r>
              <a:rPr lang="fi-FI" dirty="0"/>
              <a:t>raajan </a:t>
            </a:r>
            <a:r>
              <a:rPr lang="fi-FI" dirty="0" smtClean="0"/>
              <a:t>haamusärky</a:t>
            </a:r>
            <a:r>
              <a:rPr lang="fi-FI" dirty="0"/>
              <a:t>)</a:t>
            </a:r>
          </a:p>
          <a:p>
            <a:r>
              <a:rPr lang="fi-FI" dirty="0" smtClean="0"/>
              <a:t>tärkeää </a:t>
            </a:r>
            <a:r>
              <a:rPr lang="fi-FI" dirty="0"/>
              <a:t>onnistua akuutin kivun hoidossa nopeasti, sillä kipu </a:t>
            </a:r>
            <a:r>
              <a:rPr lang="fi-FI" dirty="0" smtClean="0"/>
              <a:t>voi </a:t>
            </a:r>
            <a:r>
              <a:rPr lang="fi-FI" dirty="0"/>
              <a:t>kroonistua jo muutamissa </a:t>
            </a:r>
            <a:r>
              <a:rPr lang="fi-FI" dirty="0" smtClean="0"/>
              <a:t>viikoissa</a:t>
            </a:r>
          </a:p>
          <a:p>
            <a:pPr lvl="1"/>
            <a:r>
              <a:rPr lang="fi-FI" dirty="0" smtClean="0"/>
              <a:t>vaikeampi hoitaa</a:t>
            </a:r>
            <a:r>
              <a:rPr lang="fi-FI" dirty="0"/>
              <a:t>, sillä oireiden syynä ei ole enää pelkkä </a:t>
            </a:r>
            <a:r>
              <a:rPr lang="fi-FI" dirty="0" smtClean="0"/>
              <a:t>kudosvaurio</a:t>
            </a:r>
          </a:p>
          <a:p>
            <a:pPr lvl="1"/>
            <a:r>
              <a:rPr lang="fi-FI" dirty="0" smtClean="0"/>
              <a:t>kivun </a:t>
            </a:r>
            <a:r>
              <a:rPr lang="fi-FI" dirty="0"/>
              <a:t>tunteminen lisää entisestään alakuloista mielialaa sekä </a:t>
            </a:r>
            <a:r>
              <a:rPr lang="fi-FI" dirty="0" smtClean="0"/>
              <a:t>pärjäämättömyyden </a:t>
            </a:r>
            <a:r>
              <a:rPr lang="fi-FI" dirty="0"/>
              <a:t>tunnetta ja kivulle herkistyminen lisää herkkyyttä </a:t>
            </a:r>
            <a:r>
              <a:rPr lang="fi-FI" dirty="0" smtClean="0"/>
              <a:t>kaikille </a:t>
            </a:r>
            <a:r>
              <a:rPr lang="fi-FI" dirty="0"/>
              <a:t>muille negatiivisille </a:t>
            </a:r>
            <a:r>
              <a:rPr lang="fi-FI" dirty="0" smtClean="0"/>
              <a:t>ärsykkeille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9372112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Tules eri ikäryhmissä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u="sng" dirty="0"/>
              <a:t>l</a:t>
            </a:r>
            <a:r>
              <a:rPr lang="fi-FI" u="sng" dirty="0" smtClean="0"/>
              <a:t>apset ja nuoret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(tietotekniikka </a:t>
            </a:r>
            <a:r>
              <a:rPr lang="fi-FI" dirty="0" smtClean="0">
                <a:sym typeface="Wingdings" panose="05000000000000000000" pitchFamily="2" charset="2"/>
              </a:rPr>
              <a:t> istuminen, fyysinen kunto)</a:t>
            </a:r>
            <a:endParaRPr lang="fi-FI" dirty="0" smtClean="0"/>
          </a:p>
          <a:p>
            <a:pPr lvl="1"/>
            <a:r>
              <a:rPr lang="fi-FI" dirty="0" smtClean="0"/>
              <a:t>niska-hartiaseudun </a:t>
            </a:r>
            <a:r>
              <a:rPr lang="fi-FI" dirty="0"/>
              <a:t>tai selän </a:t>
            </a:r>
            <a:r>
              <a:rPr lang="fi-FI" dirty="0" smtClean="0"/>
              <a:t>kipuja</a:t>
            </a:r>
          </a:p>
          <a:p>
            <a:pPr lvl="1"/>
            <a:r>
              <a:rPr lang="fi-FI" dirty="0" smtClean="0"/>
              <a:t>tapaturmat</a:t>
            </a:r>
          </a:p>
          <a:p>
            <a:r>
              <a:rPr lang="fi-FI" u="sng" dirty="0" smtClean="0"/>
              <a:t>työikäiset</a:t>
            </a:r>
            <a:r>
              <a:rPr lang="fi-FI" dirty="0" smtClean="0"/>
              <a:t> (työn luonne, elintavat)</a:t>
            </a:r>
          </a:p>
          <a:p>
            <a:pPr lvl="1"/>
            <a:r>
              <a:rPr lang="fi-FI" dirty="0"/>
              <a:t>niska-hartiaseudun, selän ja alaraajan </a:t>
            </a:r>
            <a:r>
              <a:rPr lang="fi-FI" dirty="0" smtClean="0"/>
              <a:t>kivut</a:t>
            </a:r>
          </a:p>
          <a:p>
            <a:r>
              <a:rPr lang="fi-FI" u="sng" dirty="0" smtClean="0"/>
              <a:t>ikääntyneet</a:t>
            </a:r>
            <a:r>
              <a:rPr lang="fi-FI" dirty="0" smtClean="0"/>
              <a:t> (lihasvoima)</a:t>
            </a:r>
          </a:p>
          <a:p>
            <a:pPr lvl="1"/>
            <a:r>
              <a:rPr lang="fi-FI" dirty="0"/>
              <a:t>pitkäaikaissairaudet, kuten nivelrikko ja </a:t>
            </a:r>
            <a:r>
              <a:rPr lang="fi-FI" dirty="0" smtClean="0"/>
              <a:t>osteoporoosi</a:t>
            </a:r>
          </a:p>
          <a:p>
            <a:pPr lvl="1"/>
            <a:r>
              <a:rPr lang="fi-FI" dirty="0"/>
              <a:t>t</a:t>
            </a:r>
            <a:r>
              <a:rPr lang="fi-FI" dirty="0" smtClean="0"/>
              <a:t>apaturmat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4257422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Vaivoja, hoitoa ja ennaltaehkäisyä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237" y="1772816"/>
            <a:ext cx="7404653" cy="4038600"/>
          </a:xfrm>
        </p:spPr>
        <p:txBody>
          <a:bodyPr>
            <a:noAutofit/>
          </a:bodyPr>
          <a:lstStyle/>
          <a:p>
            <a:r>
              <a:rPr lang="fi-FI" sz="1800" u="sng" dirty="0"/>
              <a:t>n</a:t>
            </a:r>
            <a:r>
              <a:rPr lang="fi-FI" sz="1800" u="sng" dirty="0" smtClean="0"/>
              <a:t>iska-hartiakipu</a:t>
            </a:r>
          </a:p>
          <a:p>
            <a:pPr lvl="1"/>
            <a:r>
              <a:rPr lang="fi-FI" sz="1600" dirty="0"/>
              <a:t>staattinen lihasjännitys, </a:t>
            </a:r>
            <a:r>
              <a:rPr lang="fi-FI" sz="1600" dirty="0" smtClean="0"/>
              <a:t>ryhtivirhe, fyysinen passiivisuus</a:t>
            </a:r>
          </a:p>
          <a:p>
            <a:pPr lvl="1"/>
            <a:r>
              <a:rPr lang="fi-FI" sz="1600" dirty="0" smtClean="0"/>
              <a:t>oikea asento </a:t>
            </a:r>
            <a:r>
              <a:rPr lang="fi-FI" sz="1600" dirty="0"/>
              <a:t>ja </a:t>
            </a:r>
            <a:r>
              <a:rPr lang="fi-FI" sz="1600" dirty="0" smtClean="0"/>
              <a:t>työskentelyvälineet, venyttely, </a:t>
            </a:r>
            <a:r>
              <a:rPr lang="fi-FI" sz="1600" dirty="0"/>
              <a:t>työskentelyn </a:t>
            </a:r>
            <a:r>
              <a:rPr lang="fi-FI" sz="1600" dirty="0" smtClean="0"/>
              <a:t>tauottaminen</a:t>
            </a:r>
          </a:p>
          <a:p>
            <a:r>
              <a:rPr lang="fi-FI" sz="1800" u="sng" dirty="0" smtClean="0"/>
              <a:t>selkäkipu</a:t>
            </a:r>
          </a:p>
          <a:p>
            <a:pPr lvl="1"/>
            <a:r>
              <a:rPr lang="fi-FI" sz="1600" dirty="0" smtClean="0"/>
              <a:t>äkillinen </a:t>
            </a:r>
            <a:r>
              <a:rPr lang="fi-FI" sz="1600" dirty="0"/>
              <a:t>ja hallitsematon liike </a:t>
            </a:r>
            <a:r>
              <a:rPr lang="fi-FI" sz="1600" dirty="0" smtClean="0">
                <a:sym typeface="Wingdings" panose="05000000000000000000" pitchFamily="2" charset="2"/>
              </a:rPr>
              <a:t> </a:t>
            </a:r>
            <a:r>
              <a:rPr lang="fi-FI" sz="1600" u="sng" dirty="0" smtClean="0">
                <a:sym typeface="Wingdings" panose="05000000000000000000" pitchFamily="2" charset="2"/>
              </a:rPr>
              <a:t>noidannuoli</a:t>
            </a:r>
            <a:r>
              <a:rPr lang="fi-FI" sz="1600" dirty="0" smtClean="0">
                <a:sym typeface="Wingdings" panose="05000000000000000000" pitchFamily="2" charset="2"/>
              </a:rPr>
              <a:t> (</a:t>
            </a:r>
            <a:r>
              <a:rPr lang="fi-FI" sz="1600" b="1" dirty="0" err="1" smtClean="0">
                <a:sym typeface="Wingdings" panose="05000000000000000000" pitchFamily="2" charset="2"/>
              </a:rPr>
              <a:t>lumbago</a:t>
            </a:r>
            <a:r>
              <a:rPr lang="fi-FI" sz="1600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fi-FI" sz="1600" b="1" dirty="0">
                <a:sym typeface="Wingdings" panose="05000000000000000000" pitchFamily="2" charset="2"/>
              </a:rPr>
              <a:t>v</a:t>
            </a:r>
            <a:r>
              <a:rPr lang="fi-FI" sz="1600" b="1" dirty="0" smtClean="0">
                <a:sym typeface="Wingdings" panose="05000000000000000000" pitchFamily="2" charset="2"/>
              </a:rPr>
              <a:t>älilevyn pullistuma </a:t>
            </a:r>
            <a:r>
              <a:rPr lang="fi-FI" sz="1600" dirty="0" smtClean="0">
                <a:sym typeface="Wingdings" panose="05000000000000000000" pitchFamily="2" charset="2"/>
              </a:rPr>
              <a:t> </a:t>
            </a:r>
            <a:r>
              <a:rPr lang="fi-FI" sz="1600" b="1" dirty="0" smtClean="0">
                <a:sym typeface="Wingdings" panose="05000000000000000000" pitchFamily="2" charset="2"/>
              </a:rPr>
              <a:t>iskias</a:t>
            </a:r>
          </a:p>
          <a:p>
            <a:pPr lvl="1"/>
            <a:r>
              <a:rPr lang="fi-FI" sz="1600" dirty="0">
                <a:sym typeface="Wingdings" panose="05000000000000000000" pitchFamily="2" charset="2"/>
              </a:rPr>
              <a:t>l</a:t>
            </a:r>
            <a:r>
              <a:rPr lang="fi-FI" sz="1600" dirty="0" smtClean="0">
                <a:sym typeface="Wingdings" panose="05000000000000000000" pitchFamily="2" charset="2"/>
              </a:rPr>
              <a:t>iikkuminen kivun sallimissa rajoissa, lihasten vahvistaminen, ergonomia, ylipainon ja tupakoinnin välttäminen</a:t>
            </a:r>
          </a:p>
          <a:p>
            <a:r>
              <a:rPr lang="fi-FI" sz="1800" u="sng" dirty="0">
                <a:sym typeface="Wingdings" panose="05000000000000000000" pitchFamily="2" charset="2"/>
              </a:rPr>
              <a:t>r</a:t>
            </a:r>
            <a:r>
              <a:rPr lang="fi-FI" sz="1800" u="sng" dirty="0" smtClean="0">
                <a:sym typeface="Wingdings" panose="05000000000000000000" pitchFamily="2" charset="2"/>
              </a:rPr>
              <a:t>asituskivut</a:t>
            </a:r>
          </a:p>
          <a:p>
            <a:pPr lvl="1"/>
            <a:r>
              <a:rPr lang="fi-FI" sz="1600" dirty="0" smtClean="0">
                <a:sym typeface="Wingdings" panose="05000000000000000000" pitchFamily="2" charset="2"/>
              </a:rPr>
              <a:t>jänteen </a:t>
            </a:r>
            <a:r>
              <a:rPr lang="fi-FI" sz="1600" dirty="0">
                <a:sym typeface="Wingdings" panose="05000000000000000000" pitchFamily="2" charset="2"/>
              </a:rPr>
              <a:t>tai nivelen yksipuolinen, toistuva </a:t>
            </a:r>
            <a:r>
              <a:rPr lang="fi-FI" sz="1600" dirty="0" smtClean="0">
                <a:sym typeface="Wingdings" panose="05000000000000000000" pitchFamily="2" charset="2"/>
              </a:rPr>
              <a:t>kuormitus, </a:t>
            </a:r>
            <a:r>
              <a:rPr lang="fi-FI" sz="1600" b="1" dirty="0" smtClean="0">
                <a:sym typeface="Wingdings" panose="05000000000000000000" pitchFamily="2" charset="2"/>
              </a:rPr>
              <a:t>kasvukivut </a:t>
            </a:r>
          </a:p>
          <a:p>
            <a:pPr lvl="1"/>
            <a:r>
              <a:rPr lang="fi-FI" sz="1600" dirty="0">
                <a:sym typeface="Wingdings" panose="05000000000000000000" pitchFamily="2" charset="2"/>
              </a:rPr>
              <a:t>l</a:t>
            </a:r>
            <a:r>
              <a:rPr lang="fi-FI" sz="1600" dirty="0" smtClean="0">
                <a:sym typeface="Wingdings" panose="05000000000000000000" pitchFamily="2" charset="2"/>
              </a:rPr>
              <a:t>epo, hieronta, tulehduskipulääkkeet</a:t>
            </a:r>
          </a:p>
          <a:p>
            <a:r>
              <a:rPr lang="fi-FI" sz="1800" u="sng" dirty="0" smtClean="0">
                <a:sym typeface="Wingdings" panose="05000000000000000000" pitchFamily="2" charset="2"/>
              </a:rPr>
              <a:t>tapaturmat</a:t>
            </a:r>
          </a:p>
          <a:p>
            <a:pPr lvl="1"/>
            <a:r>
              <a:rPr lang="fi-FI" sz="1600" dirty="0">
                <a:sym typeface="Wingdings" panose="05000000000000000000" pitchFamily="2" charset="2"/>
              </a:rPr>
              <a:t>äkillinen ja odottamaton tapahtuma, jonka </a:t>
            </a:r>
            <a:r>
              <a:rPr lang="fi-FI" sz="1600" dirty="0" smtClean="0">
                <a:sym typeface="Wingdings" panose="05000000000000000000" pitchFamily="2" charset="2"/>
              </a:rPr>
              <a:t>seurauksena </a:t>
            </a:r>
            <a:r>
              <a:rPr lang="fi-FI" sz="1600" dirty="0">
                <a:sym typeface="Wingdings" panose="05000000000000000000" pitchFamily="2" charset="2"/>
              </a:rPr>
              <a:t>henkilö loukkaantuu, vammautuu tai </a:t>
            </a:r>
            <a:r>
              <a:rPr lang="fi-FI" sz="1600" dirty="0" smtClean="0">
                <a:sym typeface="Wingdings" panose="05000000000000000000" pitchFamily="2" charset="2"/>
              </a:rPr>
              <a:t>kuolee</a:t>
            </a:r>
          </a:p>
          <a:p>
            <a:pPr lvl="1"/>
            <a:r>
              <a:rPr lang="fi-FI" sz="1600" dirty="0">
                <a:sym typeface="Wingdings" panose="05000000000000000000" pitchFamily="2" charset="2"/>
              </a:rPr>
              <a:t>l</a:t>
            </a:r>
            <a:r>
              <a:rPr lang="fi-FI" sz="1600" dirty="0" smtClean="0">
                <a:sym typeface="Wingdings" panose="05000000000000000000" pitchFamily="2" charset="2"/>
              </a:rPr>
              <a:t>iikuntatapaturmat yleisimpiä (ensiapu, jatkohoito tarvittaessa)</a:t>
            </a:r>
          </a:p>
          <a:p>
            <a:pPr lvl="1"/>
            <a:r>
              <a:rPr lang="fi-FI" sz="1600" dirty="0">
                <a:sym typeface="Wingdings" panose="05000000000000000000" pitchFamily="2" charset="2"/>
              </a:rPr>
              <a:t>s</a:t>
            </a:r>
            <a:r>
              <a:rPr lang="fi-FI" sz="1600" dirty="0" smtClean="0">
                <a:sym typeface="Wingdings" panose="05000000000000000000" pitchFamily="2" charset="2"/>
              </a:rPr>
              <a:t>uurin osa ehkäistävissä </a:t>
            </a:r>
            <a:r>
              <a:rPr lang="fi-FI" sz="1600" dirty="0">
                <a:sym typeface="Wingdings" panose="05000000000000000000" pitchFamily="2" charset="2"/>
              </a:rPr>
              <a:t>sääntöjä </a:t>
            </a:r>
            <a:r>
              <a:rPr lang="fi-FI" sz="1600" dirty="0" smtClean="0">
                <a:sym typeface="Wingdings" panose="05000000000000000000" pitchFamily="2" charset="2"/>
              </a:rPr>
              <a:t>noudattamalla, asiallisten </a:t>
            </a:r>
            <a:r>
              <a:rPr lang="fi-FI" sz="1600" dirty="0">
                <a:sym typeface="Wingdings" panose="05000000000000000000" pitchFamily="2" charset="2"/>
              </a:rPr>
              <a:t>varusteiden ja turvalaitteiden käytöllä, </a:t>
            </a:r>
            <a:r>
              <a:rPr lang="fi-FI" sz="1600" dirty="0" smtClean="0">
                <a:sym typeface="Wingdings" panose="05000000000000000000" pitchFamily="2" charset="2"/>
              </a:rPr>
              <a:t>päihteettömyydellä, iäkkäiden </a:t>
            </a:r>
            <a:r>
              <a:rPr lang="fi-FI" sz="1600" dirty="0">
                <a:sym typeface="Wingdings" panose="05000000000000000000" pitchFamily="2" charset="2"/>
              </a:rPr>
              <a:t>kaatumisia </a:t>
            </a:r>
            <a:r>
              <a:rPr lang="fi-FI" sz="1600" dirty="0" smtClean="0">
                <a:sym typeface="Wingdings" panose="05000000000000000000" pitchFamily="2" charset="2"/>
              </a:rPr>
              <a:t>vähentämällä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31947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4. Kriittinen ajattelu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v</a:t>
            </a:r>
            <a:r>
              <a:rPr lang="fi-FI" dirty="0" smtClean="0"/>
              <a:t>s. arkiajattelu</a:t>
            </a:r>
          </a:p>
          <a:p>
            <a:r>
              <a:rPr lang="fi-FI" dirty="0"/>
              <a:t>a</a:t>
            </a:r>
            <a:r>
              <a:rPr lang="fi-FI" dirty="0" smtClean="0"/>
              <a:t>rvioivaa korkean tason ajattelua </a:t>
            </a:r>
            <a:br>
              <a:rPr lang="fi-FI" dirty="0" smtClean="0"/>
            </a:br>
            <a:r>
              <a:rPr lang="fi-FI" dirty="0" smtClean="0"/>
              <a:t>(= loogista, johdonmukaista tiedon keräämistä ja johtopäätösten tekemistä pohtivan päätöksenteon avulla)</a:t>
            </a:r>
          </a:p>
          <a:p>
            <a:r>
              <a:rPr lang="fi-FI" dirty="0"/>
              <a:t>a</a:t>
            </a:r>
            <a:r>
              <a:rPr lang="fi-FI" dirty="0" smtClean="0"/>
              <a:t>jattelun taidot = tiedonkäsittelyn taidot</a:t>
            </a:r>
          </a:p>
          <a:p>
            <a:r>
              <a:rPr lang="fi-FI" b="1" dirty="0" smtClean="0"/>
              <a:t>medianlukutaito</a:t>
            </a:r>
            <a:r>
              <a:rPr lang="fi-FI" dirty="0" smtClean="0"/>
              <a:t>: </a:t>
            </a:r>
          </a:p>
          <a:p>
            <a:pPr lvl="1"/>
            <a:r>
              <a:rPr lang="fi-FI" dirty="0" smtClean="0"/>
              <a:t>kyky erottaa tärkeä ja luotettava tieto muusta mediasta </a:t>
            </a:r>
          </a:p>
          <a:p>
            <a:pPr lvl="1"/>
            <a:r>
              <a:rPr lang="fi-FI" dirty="0" smtClean="0"/>
              <a:t>taitoa löytää ja arvioida oleelliset tiedot</a:t>
            </a:r>
          </a:p>
          <a:p>
            <a:pPr lvl="1"/>
            <a:r>
              <a:rPr lang="fi-FI" dirty="0" smtClean="0"/>
              <a:t>kykyä muodostaa edellisten pohjalta oma perusteltu näkemys</a:t>
            </a:r>
          </a:p>
          <a:p>
            <a:pPr lvl="1"/>
            <a:r>
              <a:rPr lang="fi-FI" dirty="0" smtClean="0"/>
              <a:t>kyky arvioida mainontaa ja tunnistaa humpuukimainos, jossa annetaan katteettomia lupauksia</a:t>
            </a:r>
          </a:p>
          <a:p>
            <a:pPr lvl="1"/>
            <a:r>
              <a:rPr lang="fi-FI" dirty="0"/>
              <a:t>v</a:t>
            </a:r>
            <a:r>
              <a:rPr lang="fi-FI" dirty="0" smtClean="0"/>
              <a:t>rt. uutismedia: mediassa uutuus on uutinen, oli se sitten luotettavaa tai epäluotettavaa tietoa</a:t>
            </a:r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4632960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Nivelrikko eli artroosi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47500" lnSpcReduction="20000"/>
          </a:bodyPr>
          <a:lstStyle/>
          <a:p>
            <a:r>
              <a:rPr lang="fi-FI" sz="4200" dirty="0" smtClean="0"/>
              <a:t>nivelten </a:t>
            </a:r>
            <a:r>
              <a:rPr lang="fi-FI" sz="4200" dirty="0"/>
              <a:t>pinnoilla oleva nivelrusto </a:t>
            </a:r>
            <a:r>
              <a:rPr lang="fi-FI" sz="4200" dirty="0" smtClean="0"/>
              <a:t>rappeutuu </a:t>
            </a:r>
            <a:r>
              <a:rPr lang="fi-FI" sz="4200" dirty="0"/>
              <a:t>ja vähitellen </a:t>
            </a:r>
            <a:r>
              <a:rPr lang="fi-FI" sz="4200" dirty="0" smtClean="0"/>
              <a:t>tuhoutuu </a:t>
            </a:r>
            <a:br>
              <a:rPr lang="fi-FI" sz="4200" dirty="0" smtClean="0"/>
            </a:br>
            <a:r>
              <a:rPr lang="fi-FI" sz="4200" dirty="0" smtClean="0">
                <a:sym typeface="Wingdings" panose="05000000000000000000" pitchFamily="2" charset="2"/>
              </a:rPr>
              <a:t> </a:t>
            </a:r>
            <a:r>
              <a:rPr lang="fi-FI" sz="4200" dirty="0" smtClean="0"/>
              <a:t>aiheuttaa </a:t>
            </a:r>
            <a:r>
              <a:rPr lang="fi-FI" sz="4200" dirty="0"/>
              <a:t>nivelpintojen mekaanista hankausta toisiaan </a:t>
            </a:r>
            <a:r>
              <a:rPr lang="fi-FI" sz="4200" dirty="0" smtClean="0"/>
              <a:t>vasten</a:t>
            </a:r>
            <a:r>
              <a:rPr lang="fi-FI" sz="4200" dirty="0"/>
              <a:t> </a:t>
            </a:r>
            <a:r>
              <a:rPr lang="fi-FI" sz="4200" dirty="0" smtClean="0"/>
              <a:t/>
            </a:r>
            <a:br>
              <a:rPr lang="fi-FI" sz="4200" dirty="0" smtClean="0"/>
            </a:br>
            <a:r>
              <a:rPr lang="fi-FI" sz="4200" dirty="0" smtClean="0">
                <a:sym typeface="Wingdings" panose="05000000000000000000" pitchFamily="2" charset="2"/>
              </a:rPr>
              <a:t> </a:t>
            </a:r>
            <a:r>
              <a:rPr lang="fi-FI" sz="4200" dirty="0" smtClean="0"/>
              <a:t>johtaa </a:t>
            </a:r>
            <a:r>
              <a:rPr lang="fi-FI" sz="4200" dirty="0"/>
              <a:t>hermopäiden ärsytykseen, kipuun ja </a:t>
            </a:r>
            <a:r>
              <a:rPr lang="fi-FI" sz="4200" dirty="0" smtClean="0"/>
              <a:t>särkyyn</a:t>
            </a:r>
          </a:p>
          <a:p>
            <a:r>
              <a:rPr lang="fi-FI" sz="4200" dirty="0" smtClean="0"/>
              <a:t>voi </a:t>
            </a:r>
            <a:r>
              <a:rPr lang="fi-FI" sz="4200" dirty="0"/>
              <a:t>olla missä nivelessä </a:t>
            </a:r>
            <a:r>
              <a:rPr lang="fi-FI" sz="4200" dirty="0" smtClean="0"/>
              <a:t>tahansa</a:t>
            </a:r>
          </a:p>
          <a:p>
            <a:r>
              <a:rPr lang="fi-FI" sz="4200" dirty="0" smtClean="0"/>
              <a:t>noin </a:t>
            </a:r>
            <a:r>
              <a:rPr lang="fi-FI" sz="4200" dirty="0"/>
              <a:t>miljoonalla suomalaisella, tyypillisesti yli </a:t>
            </a:r>
            <a:r>
              <a:rPr lang="fi-FI" sz="4200" dirty="0" smtClean="0"/>
              <a:t>50-vuotiailla</a:t>
            </a:r>
          </a:p>
          <a:p>
            <a:r>
              <a:rPr lang="fi-FI" sz="4200" dirty="0" smtClean="0"/>
              <a:t>syitä</a:t>
            </a:r>
          </a:p>
          <a:p>
            <a:pPr lvl="1"/>
            <a:r>
              <a:rPr lang="fi-FI" sz="3200" dirty="0" smtClean="0"/>
              <a:t>vanhenemisen </a:t>
            </a:r>
            <a:r>
              <a:rPr lang="fi-FI" sz="3200" dirty="0"/>
              <a:t>myötä nivelpinnat kuluvat ja </a:t>
            </a:r>
            <a:r>
              <a:rPr lang="fi-FI" sz="3200" dirty="0" smtClean="0"/>
              <a:t>heikentyvät </a:t>
            </a:r>
          </a:p>
          <a:p>
            <a:pPr lvl="1"/>
            <a:r>
              <a:rPr lang="fi-FI" sz="3200" dirty="0"/>
              <a:t>p</a:t>
            </a:r>
            <a:r>
              <a:rPr lang="fi-FI" sz="3200" dirty="0" smtClean="0"/>
              <a:t>erinnöllinen alttius</a:t>
            </a:r>
          </a:p>
          <a:p>
            <a:pPr lvl="1"/>
            <a:r>
              <a:rPr lang="fi-FI" sz="3200" dirty="0"/>
              <a:t>y</a:t>
            </a:r>
            <a:r>
              <a:rPr lang="fi-FI" sz="3200" dirty="0" smtClean="0"/>
              <a:t>mpäristötekijät (esim. työn </a:t>
            </a:r>
            <a:r>
              <a:rPr lang="fi-FI" sz="3200" dirty="0"/>
              <a:t>tai harrastusten </a:t>
            </a:r>
            <a:r>
              <a:rPr lang="fi-FI" sz="3200" dirty="0" smtClean="0"/>
              <a:t>aiheuttama </a:t>
            </a:r>
            <a:r>
              <a:rPr lang="fi-FI" sz="3200" dirty="0"/>
              <a:t>vääränlainen tai liian raskas </a:t>
            </a:r>
            <a:r>
              <a:rPr lang="fi-FI" sz="3200" dirty="0" smtClean="0"/>
              <a:t>nivelkuormitus)</a:t>
            </a:r>
          </a:p>
          <a:p>
            <a:r>
              <a:rPr lang="fi-FI" sz="4200" dirty="0"/>
              <a:t>tärkeää vaikuttaa </a:t>
            </a:r>
            <a:r>
              <a:rPr lang="fi-FI" sz="4200" dirty="0" smtClean="0"/>
              <a:t>riskitekijöihin</a:t>
            </a:r>
          </a:p>
          <a:p>
            <a:pPr lvl="1"/>
            <a:r>
              <a:rPr lang="fi-FI" sz="3200" dirty="0" smtClean="0"/>
              <a:t>painonhallinta</a:t>
            </a:r>
          </a:p>
          <a:p>
            <a:pPr lvl="1"/>
            <a:r>
              <a:rPr lang="fi-FI" sz="3200" dirty="0" smtClean="0"/>
              <a:t>työn suunnittelu</a:t>
            </a:r>
          </a:p>
          <a:p>
            <a:pPr lvl="1"/>
            <a:r>
              <a:rPr lang="fi-FI" sz="3200" dirty="0" smtClean="0"/>
              <a:t>turvallisuus</a:t>
            </a:r>
            <a:endParaRPr lang="fi-FI" sz="3200" dirty="0"/>
          </a:p>
          <a:p>
            <a:r>
              <a:rPr lang="fi-FI" sz="4200" dirty="0" smtClean="0"/>
              <a:t>hoito</a:t>
            </a:r>
          </a:p>
          <a:p>
            <a:pPr lvl="1"/>
            <a:r>
              <a:rPr lang="fi-FI" sz="3200" dirty="0" smtClean="0"/>
              <a:t>ei </a:t>
            </a:r>
            <a:r>
              <a:rPr lang="fi-FI" sz="3200" dirty="0"/>
              <a:t>voida parantaa, kipuoireita voidaan hoitaa tulehdus- ja </a:t>
            </a:r>
            <a:r>
              <a:rPr lang="fi-FI" sz="3200" dirty="0" smtClean="0"/>
              <a:t>kipulääkkeillä</a:t>
            </a:r>
          </a:p>
          <a:p>
            <a:pPr lvl="1"/>
            <a:r>
              <a:rPr lang="fi-FI" sz="3200" dirty="0" smtClean="0"/>
              <a:t>niveliä tukevien rakenteiden (esim. lihakset </a:t>
            </a:r>
            <a:r>
              <a:rPr lang="fi-FI" sz="3200" dirty="0"/>
              <a:t>ja </a:t>
            </a:r>
            <a:r>
              <a:rPr lang="fi-FI" sz="3200" dirty="0" smtClean="0"/>
              <a:t>nivelsiteet) vahvistaminen</a:t>
            </a:r>
          </a:p>
          <a:p>
            <a:pPr lvl="1"/>
            <a:r>
              <a:rPr lang="fi-FI" sz="3200" dirty="0" smtClean="0"/>
              <a:t>tekonivelleikkaukset</a:t>
            </a:r>
          </a:p>
        </p:txBody>
      </p:sp>
    </p:spTree>
    <p:extLst>
      <p:ext uri="{BB962C8B-B14F-4D97-AF65-F5344CB8AC3E}">
        <p14:creationId xmlns:p14="http://schemas.microsoft.com/office/powerpoint/2010/main" val="922924175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Reuma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62500" lnSpcReduction="20000"/>
          </a:bodyPr>
          <a:lstStyle/>
          <a:p>
            <a:r>
              <a:rPr lang="fi-FI" sz="3800" dirty="0" smtClean="0"/>
              <a:t>pitkäaikainen </a:t>
            </a:r>
            <a:r>
              <a:rPr lang="fi-FI" sz="3800" dirty="0"/>
              <a:t>tulehdussairaus, </a:t>
            </a:r>
            <a:r>
              <a:rPr lang="fi-FI" sz="3800" b="1" dirty="0"/>
              <a:t>autoimmuunisairaus</a:t>
            </a:r>
            <a:r>
              <a:rPr lang="fi-FI" sz="3800" dirty="0"/>
              <a:t>, jossa </a:t>
            </a:r>
            <a:r>
              <a:rPr lang="fi-FI" sz="3800" dirty="0" smtClean="0"/>
              <a:t>elimistön </a:t>
            </a:r>
            <a:r>
              <a:rPr lang="fi-FI" sz="3800" dirty="0"/>
              <a:t>tulehdussolut hyökkäävät omia kudoksia </a:t>
            </a:r>
            <a:r>
              <a:rPr lang="fi-FI" sz="3800" dirty="0" smtClean="0"/>
              <a:t>vastaan</a:t>
            </a:r>
            <a:endParaRPr lang="fi-FI" sz="3800" dirty="0"/>
          </a:p>
          <a:p>
            <a:r>
              <a:rPr lang="fi-FI" sz="3800" dirty="0"/>
              <a:t>syytä ei </a:t>
            </a:r>
            <a:r>
              <a:rPr lang="fi-FI" sz="3800" dirty="0" smtClean="0"/>
              <a:t>tiedetä</a:t>
            </a:r>
          </a:p>
          <a:p>
            <a:pPr lvl="1"/>
            <a:r>
              <a:rPr lang="fi-FI" dirty="0"/>
              <a:t>p</a:t>
            </a:r>
            <a:r>
              <a:rPr lang="fi-FI" dirty="0" smtClean="0"/>
              <a:t>erinnöllisellä </a:t>
            </a:r>
            <a:r>
              <a:rPr lang="fi-FI" dirty="0"/>
              <a:t>alttiudella ja </a:t>
            </a:r>
            <a:r>
              <a:rPr lang="fi-FI" dirty="0" smtClean="0"/>
              <a:t>ympäristötekijöillä vaikutusta</a:t>
            </a:r>
          </a:p>
          <a:p>
            <a:pPr lvl="1"/>
            <a:r>
              <a:rPr lang="fi-FI" dirty="0"/>
              <a:t>t</a:t>
            </a:r>
            <a:r>
              <a:rPr lang="fi-FI" dirty="0" smtClean="0"/>
              <a:t>upakointi lisää riskiä</a:t>
            </a:r>
          </a:p>
          <a:p>
            <a:pPr lvl="1"/>
            <a:r>
              <a:rPr lang="fi-FI" dirty="0"/>
              <a:t>b</a:t>
            </a:r>
            <a:r>
              <a:rPr lang="fi-FI" dirty="0" smtClean="0"/>
              <a:t>akteeri- </a:t>
            </a:r>
            <a:r>
              <a:rPr lang="fi-FI" dirty="0"/>
              <a:t>ja virussairauksilla on epäilty </a:t>
            </a:r>
            <a:r>
              <a:rPr lang="fi-FI" dirty="0" smtClean="0"/>
              <a:t>olevan yhteys, </a:t>
            </a:r>
            <a:r>
              <a:rPr lang="fi-FI" dirty="0"/>
              <a:t>samoin on tutkittu ravinnon </a:t>
            </a:r>
            <a:r>
              <a:rPr lang="fi-FI" dirty="0" smtClean="0"/>
              <a:t>yhteyksiä</a:t>
            </a:r>
            <a:endParaRPr lang="fi-FI" dirty="0"/>
          </a:p>
          <a:p>
            <a:r>
              <a:rPr lang="fi-FI" sz="3800" u="sng" dirty="0" smtClean="0"/>
              <a:t>nivelreuma</a:t>
            </a:r>
            <a:r>
              <a:rPr lang="fi-FI" sz="3800" dirty="0" smtClean="0"/>
              <a:t> yleisin</a:t>
            </a:r>
          </a:p>
          <a:p>
            <a:pPr lvl="1"/>
            <a:r>
              <a:rPr lang="fi-FI" dirty="0"/>
              <a:t>alkaa usein lievänä raajojen nivelten aamujäykkyytenä ja </a:t>
            </a:r>
            <a:r>
              <a:rPr lang="fi-FI" dirty="0" smtClean="0"/>
              <a:t>arkuutena</a:t>
            </a:r>
          </a:p>
          <a:p>
            <a:pPr lvl="1"/>
            <a:r>
              <a:rPr lang="fi-FI" dirty="0" smtClean="0"/>
              <a:t>yleisoireina voi </a:t>
            </a:r>
            <a:r>
              <a:rPr lang="fi-FI" dirty="0"/>
              <a:t>olla väsymystä ja </a:t>
            </a:r>
            <a:r>
              <a:rPr lang="fi-FI" dirty="0" smtClean="0"/>
              <a:t>kuumeilua</a:t>
            </a:r>
          </a:p>
          <a:p>
            <a:pPr lvl="1"/>
            <a:r>
              <a:rPr lang="fi-FI" dirty="0" smtClean="0"/>
              <a:t>pitkittynyt </a:t>
            </a:r>
            <a:r>
              <a:rPr lang="fi-FI" dirty="0"/>
              <a:t>tulehdus vaurioittaa niveliä, tulehtuneet nivelet turpoavat </a:t>
            </a:r>
            <a:r>
              <a:rPr lang="fi-FI" dirty="0" smtClean="0"/>
              <a:t>ja </a:t>
            </a:r>
            <a:r>
              <a:rPr lang="fi-FI" dirty="0"/>
              <a:t>niitä aristaa. </a:t>
            </a:r>
            <a:endParaRPr lang="fi-FI" dirty="0" smtClean="0"/>
          </a:p>
          <a:p>
            <a:pPr lvl="1"/>
            <a:r>
              <a:rPr lang="fi-FI" dirty="0" smtClean="0"/>
              <a:t>selvästi </a:t>
            </a:r>
            <a:r>
              <a:rPr lang="fi-FI" dirty="0"/>
              <a:t>yleisempi naisilla kuin </a:t>
            </a:r>
            <a:r>
              <a:rPr lang="fi-FI" dirty="0" smtClean="0"/>
              <a:t>miehillä (hormonit?), noin </a:t>
            </a:r>
            <a:r>
              <a:rPr lang="fi-FI" dirty="0"/>
              <a:t>1 % </a:t>
            </a:r>
            <a:r>
              <a:rPr lang="fi-FI" dirty="0" smtClean="0"/>
              <a:t>suomalaisista</a:t>
            </a:r>
          </a:p>
          <a:p>
            <a:r>
              <a:rPr lang="fi-FI" sz="3800" u="sng" dirty="0" smtClean="0"/>
              <a:t>selkärankareuma</a:t>
            </a:r>
          </a:p>
          <a:p>
            <a:pPr lvl="1"/>
            <a:r>
              <a:rPr lang="fi-FI" dirty="0"/>
              <a:t>pitkäaikainen tulehdus erityisesti selkärangan </a:t>
            </a:r>
            <a:r>
              <a:rPr lang="fi-FI" dirty="0" smtClean="0"/>
              <a:t>nivelissä</a:t>
            </a:r>
          </a:p>
          <a:p>
            <a:pPr lvl="1"/>
            <a:r>
              <a:rPr lang="fi-FI" dirty="0" smtClean="0"/>
              <a:t>jäykistää </a:t>
            </a:r>
            <a:r>
              <a:rPr lang="fi-FI" dirty="0"/>
              <a:t>vähitellen </a:t>
            </a:r>
            <a:r>
              <a:rPr lang="fi-FI" dirty="0" smtClean="0"/>
              <a:t>selkärankaa</a:t>
            </a:r>
          </a:p>
          <a:p>
            <a:pPr lvl="1"/>
            <a:r>
              <a:rPr lang="fi-FI" dirty="0"/>
              <a:t>v</a:t>
            </a:r>
            <a:r>
              <a:rPr lang="fi-FI" dirty="0" smtClean="0"/>
              <a:t>oi alkaa jo lapsena</a:t>
            </a:r>
          </a:p>
          <a:p>
            <a:r>
              <a:rPr lang="fi-FI" sz="3800" dirty="0" smtClean="0"/>
              <a:t>hoito</a:t>
            </a:r>
          </a:p>
          <a:p>
            <a:pPr lvl="1"/>
            <a:r>
              <a:rPr lang="fi-FI" dirty="0" smtClean="0"/>
              <a:t>ei </a:t>
            </a:r>
            <a:r>
              <a:rPr lang="fi-FI" dirty="0"/>
              <a:t>voida kokonaan parantaa</a:t>
            </a:r>
            <a:r>
              <a:rPr lang="fi-FI" dirty="0" smtClean="0"/>
              <a:t>.</a:t>
            </a:r>
            <a:endParaRPr lang="fi-FI" dirty="0"/>
          </a:p>
          <a:p>
            <a:pPr lvl="1"/>
            <a:r>
              <a:rPr lang="fi-FI" dirty="0"/>
              <a:t>y</a:t>
            </a:r>
            <a:r>
              <a:rPr lang="fi-FI" dirty="0" smtClean="0"/>
              <a:t>ksilöllinen tulehdusta estävä lääkitys, kipulääkitys, terveelliset elintavat, kuntoutus</a:t>
            </a:r>
            <a:endParaRPr lang="fi-FI" dirty="0"/>
          </a:p>
          <a:p>
            <a:pPr lvl="1"/>
            <a:r>
              <a:rPr lang="fi-FI" dirty="0"/>
              <a:t>t</a:t>
            </a:r>
            <a:r>
              <a:rPr lang="fi-FI" dirty="0" smtClean="0"/>
              <a:t>avoitteena tulehdusreaktion </a:t>
            </a:r>
            <a:r>
              <a:rPr lang="fi-FI" dirty="0"/>
              <a:t>hillitseminen, kivun </a:t>
            </a:r>
            <a:r>
              <a:rPr lang="fi-FI" dirty="0" smtClean="0"/>
              <a:t>lievittäminen, nivelten virheasentojen estäminen</a:t>
            </a:r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4152922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Osteoporoosi eli luukato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luun </a:t>
            </a:r>
            <a:r>
              <a:rPr lang="fi-FI" dirty="0"/>
              <a:t>hajoaminen </a:t>
            </a:r>
            <a:r>
              <a:rPr lang="fi-FI" dirty="0" smtClean="0"/>
              <a:t>nopeampaa </a:t>
            </a:r>
            <a:r>
              <a:rPr lang="fi-FI" dirty="0"/>
              <a:t>kuin sen </a:t>
            </a:r>
            <a:r>
              <a:rPr lang="fi-FI" dirty="0" smtClean="0"/>
              <a:t>rakentuminen (luiden tiheys pienentynyt 25–30 % normaalista)</a:t>
            </a:r>
          </a:p>
          <a:p>
            <a:r>
              <a:rPr lang="fi-FI" dirty="0" smtClean="0"/>
              <a:t>ei aiheuta kiputuntemuksia varhaisvaiheessa (löydetään </a:t>
            </a:r>
            <a:r>
              <a:rPr lang="fi-FI" dirty="0"/>
              <a:t>ja diagnosoidaan usein </a:t>
            </a:r>
            <a:r>
              <a:rPr lang="fi-FI" dirty="0" smtClean="0"/>
              <a:t>kaatumistapaturman aiheuttaman luunmurtuman hoidon yhteydessä)</a:t>
            </a:r>
          </a:p>
          <a:p>
            <a:r>
              <a:rPr lang="fi-FI" dirty="0"/>
              <a:t>e</a:t>
            </a:r>
            <a:r>
              <a:rPr lang="fi-FI" dirty="0" smtClean="0"/>
              <a:t>strogeeni suojaa naisilla vaihdevuosiin asti</a:t>
            </a:r>
          </a:p>
          <a:p>
            <a:r>
              <a:rPr lang="fi-FI" dirty="0"/>
              <a:t>Suomessa </a:t>
            </a:r>
            <a:r>
              <a:rPr lang="fi-FI" dirty="0" smtClean="0"/>
              <a:t>sairastaa </a:t>
            </a:r>
            <a:r>
              <a:rPr lang="fi-FI" dirty="0"/>
              <a:t>noin 400 000 </a:t>
            </a:r>
            <a:r>
              <a:rPr lang="fi-FI" dirty="0" smtClean="0"/>
              <a:t>ihmistä, </a:t>
            </a:r>
            <a:r>
              <a:rPr lang="fi-FI" dirty="0" err="1" smtClean="0"/>
              <a:t>osteopeniaa</a:t>
            </a:r>
            <a:r>
              <a:rPr lang="fi-FI" dirty="0" smtClean="0"/>
              <a:t> </a:t>
            </a:r>
            <a:r>
              <a:rPr lang="fi-FI" dirty="0"/>
              <a:t>eli </a:t>
            </a:r>
            <a:r>
              <a:rPr lang="fi-FI" dirty="0" smtClean="0"/>
              <a:t>osteoporoosin esiastetta arviolta sama määrä (perinnöllinen alttius)</a:t>
            </a:r>
          </a:p>
          <a:p>
            <a:r>
              <a:rPr lang="fi-FI" dirty="0" smtClean="0"/>
              <a:t>ennaltaehkäisy</a:t>
            </a:r>
          </a:p>
          <a:p>
            <a:pPr lvl="1"/>
            <a:r>
              <a:rPr lang="fi-FI" dirty="0"/>
              <a:t>l</a:t>
            </a:r>
            <a:r>
              <a:rPr lang="fi-FI" dirty="0" smtClean="0"/>
              <a:t>uiden vahvistaminen säännöllisellä liikunnalla erityisesti nuorena (</a:t>
            </a:r>
            <a:r>
              <a:rPr lang="fi-FI" b="1" dirty="0" smtClean="0"/>
              <a:t>luuliikunta</a:t>
            </a:r>
            <a:r>
              <a:rPr lang="fi-FI" dirty="0" smtClean="0"/>
              <a:t>)</a:t>
            </a:r>
          </a:p>
          <a:p>
            <a:pPr lvl="1"/>
            <a:r>
              <a:rPr lang="fi-FI" dirty="0"/>
              <a:t>m</a:t>
            </a:r>
            <a:r>
              <a:rPr lang="fi-FI" dirty="0" smtClean="0"/>
              <a:t>onipuolinen ravinto (</a:t>
            </a:r>
            <a:r>
              <a:rPr lang="fi-FI" u="sng" dirty="0" smtClean="0"/>
              <a:t>kalsium, D-vitamiini</a:t>
            </a:r>
            <a:r>
              <a:rPr lang="fi-FI" dirty="0" smtClean="0"/>
              <a:t>)</a:t>
            </a:r>
          </a:p>
          <a:p>
            <a:pPr lvl="1"/>
            <a:r>
              <a:rPr lang="fi-FI" dirty="0"/>
              <a:t>m</a:t>
            </a:r>
            <a:r>
              <a:rPr lang="fi-FI" dirty="0" smtClean="0"/>
              <a:t>urtumien ja kaatumisten ehkäiseminen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9071299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Riskitekijät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syyt löytyvät yhä harvemmin työ- tai </a:t>
            </a:r>
            <a:r>
              <a:rPr lang="fi-FI" dirty="0" smtClean="0"/>
              <a:t>elinympäristöstä - yhä useammin ihmisten </a:t>
            </a:r>
            <a:r>
              <a:rPr lang="fi-FI" u="sng" dirty="0" smtClean="0"/>
              <a:t>elämäntavoista</a:t>
            </a:r>
          </a:p>
          <a:p>
            <a:pPr lvl="1"/>
            <a:r>
              <a:rPr lang="fi-FI" dirty="0"/>
              <a:t>l</a:t>
            </a:r>
            <a:r>
              <a:rPr lang="fi-FI" dirty="0" smtClean="0"/>
              <a:t>iikunnan puute</a:t>
            </a:r>
          </a:p>
          <a:p>
            <a:pPr lvl="1"/>
            <a:r>
              <a:rPr lang="fi-FI" dirty="0"/>
              <a:t>y</a:t>
            </a:r>
            <a:r>
              <a:rPr lang="fi-FI" dirty="0" smtClean="0"/>
              <a:t>lipaino (huonot ravintottumukset)</a:t>
            </a:r>
          </a:p>
          <a:p>
            <a:pPr lvl="1"/>
            <a:r>
              <a:rPr lang="fi-FI" dirty="0"/>
              <a:t>t</a:t>
            </a:r>
            <a:r>
              <a:rPr lang="fi-FI" dirty="0" smtClean="0"/>
              <a:t>upakointi, alkoholi</a:t>
            </a:r>
          </a:p>
          <a:p>
            <a:pPr lvl="1"/>
            <a:r>
              <a:rPr lang="fi-FI" dirty="0"/>
              <a:t>v</a:t>
            </a:r>
            <a:r>
              <a:rPr lang="fi-FI" dirty="0" smtClean="0"/>
              <a:t>ääränlainen kuormitus</a:t>
            </a:r>
          </a:p>
        </p:txBody>
      </p:sp>
    </p:spTree>
    <p:extLst>
      <p:ext uri="{BB962C8B-B14F-4D97-AF65-F5344CB8AC3E}">
        <p14:creationId xmlns:p14="http://schemas.microsoft.com/office/powerpoint/2010/main" val="3818682097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Yhteiskunta ja </a:t>
            </a:r>
            <a:r>
              <a:rPr lang="fi-FI" b="1" dirty="0" err="1" smtClean="0"/>
              <a:t>tule-terveys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628800"/>
            <a:ext cx="7404653" cy="4038600"/>
          </a:xfrm>
        </p:spPr>
        <p:txBody>
          <a:bodyPr>
            <a:noAutofit/>
          </a:bodyPr>
          <a:lstStyle/>
          <a:p>
            <a:r>
              <a:rPr lang="fi-FI" sz="1600" dirty="0" smtClean="0"/>
              <a:t>yksilö</a:t>
            </a:r>
          </a:p>
          <a:p>
            <a:pPr lvl="1"/>
            <a:r>
              <a:rPr lang="fi-FI" sz="1400" dirty="0" smtClean="0"/>
              <a:t>oireet </a:t>
            </a:r>
            <a:r>
              <a:rPr lang="fi-FI" sz="1400" dirty="0"/>
              <a:t>voivat vaikuttaa mielialaan, keskittymiseen </a:t>
            </a:r>
            <a:r>
              <a:rPr lang="fi-FI" sz="1400" dirty="0" smtClean="0"/>
              <a:t>, unen </a:t>
            </a:r>
            <a:r>
              <a:rPr lang="fi-FI" sz="1400" dirty="0"/>
              <a:t>laatuun </a:t>
            </a:r>
            <a:r>
              <a:rPr lang="fi-FI" sz="1400" dirty="0" smtClean="0"/>
              <a:t>ja </a:t>
            </a:r>
            <a:r>
              <a:rPr lang="fi-FI" sz="1400" dirty="0"/>
              <a:t>haitata arkipäivän </a:t>
            </a:r>
            <a:r>
              <a:rPr lang="fi-FI" sz="1400" dirty="0" smtClean="0"/>
              <a:t>toimintakykyisyyttä</a:t>
            </a:r>
          </a:p>
          <a:p>
            <a:r>
              <a:rPr lang="fi-FI" sz="1600" dirty="0" smtClean="0"/>
              <a:t>yhteisöt</a:t>
            </a:r>
          </a:p>
          <a:p>
            <a:pPr lvl="1"/>
            <a:r>
              <a:rPr lang="fi-FI" sz="1400" dirty="0" smtClean="0"/>
              <a:t>kasvattavat </a:t>
            </a:r>
            <a:r>
              <a:rPr lang="fi-FI" sz="1400" dirty="0"/>
              <a:t>perheen tai työyhteisön kuormitusta </a:t>
            </a:r>
            <a:r>
              <a:rPr lang="fi-FI" sz="1400" dirty="0" smtClean="0"/>
              <a:t>lisäämällä </a:t>
            </a:r>
            <a:r>
              <a:rPr lang="fi-FI" sz="1400" dirty="0"/>
              <a:t>huolta ja vaivoista kärsivän tai sairastuneen </a:t>
            </a:r>
            <a:r>
              <a:rPr lang="fi-FI" sz="1400" dirty="0" smtClean="0"/>
              <a:t>hoivaustarvetta</a:t>
            </a:r>
            <a:endParaRPr lang="fi-FI" sz="1400" dirty="0"/>
          </a:p>
          <a:p>
            <a:r>
              <a:rPr lang="fi-FI" sz="1600" dirty="0" smtClean="0"/>
              <a:t>yhteiskunta</a:t>
            </a:r>
          </a:p>
          <a:p>
            <a:pPr lvl="1"/>
            <a:r>
              <a:rPr lang="fi-FI" sz="1400" dirty="0" smtClean="0"/>
              <a:t>vähentävät </a:t>
            </a:r>
            <a:r>
              <a:rPr lang="fi-FI" sz="1400" dirty="0"/>
              <a:t>työpanosta </a:t>
            </a:r>
            <a:r>
              <a:rPr lang="fi-FI" sz="1400" dirty="0" smtClean="0"/>
              <a:t>sairauspoissaolojen vuoksi</a:t>
            </a:r>
          </a:p>
          <a:p>
            <a:pPr lvl="1"/>
            <a:r>
              <a:rPr lang="fi-FI" sz="1400" dirty="0"/>
              <a:t>l</a:t>
            </a:r>
            <a:r>
              <a:rPr lang="fi-FI" sz="1400" dirty="0" smtClean="0"/>
              <a:t>ääkärissäkäynnit, hoitokustannukset</a:t>
            </a:r>
          </a:p>
          <a:p>
            <a:pPr lvl="1"/>
            <a:r>
              <a:rPr lang="fi-FI" sz="1400" dirty="0" smtClean="0"/>
              <a:t>työkyvyttömyys </a:t>
            </a:r>
            <a:r>
              <a:rPr lang="fi-FI" sz="1400" dirty="0"/>
              <a:t>ja </a:t>
            </a:r>
            <a:r>
              <a:rPr lang="fi-FI" sz="1400" dirty="0" smtClean="0"/>
              <a:t>työkyvyttömyyseläkkeet</a:t>
            </a:r>
            <a:endParaRPr lang="fi-FI" sz="1400" dirty="0"/>
          </a:p>
          <a:p>
            <a:r>
              <a:rPr lang="fi-FI" sz="1600" dirty="0"/>
              <a:t>g</a:t>
            </a:r>
            <a:r>
              <a:rPr lang="fi-FI" sz="1600" dirty="0" smtClean="0"/>
              <a:t>lobaalisti</a:t>
            </a:r>
          </a:p>
          <a:p>
            <a:pPr lvl="1"/>
            <a:r>
              <a:rPr lang="fi-FI" sz="1400" dirty="0" smtClean="0"/>
              <a:t>yleisin </a:t>
            </a:r>
            <a:r>
              <a:rPr lang="fi-FI" sz="1400" dirty="0"/>
              <a:t>syy pitkään </a:t>
            </a:r>
            <a:r>
              <a:rPr lang="fi-FI" sz="1400" dirty="0" smtClean="0"/>
              <a:t>jatkuneeseen </a:t>
            </a:r>
            <a:r>
              <a:rPr lang="fi-FI" sz="1400" dirty="0"/>
              <a:t>kipuun ja </a:t>
            </a:r>
            <a:r>
              <a:rPr lang="fi-FI" sz="1400" dirty="0" smtClean="0"/>
              <a:t>toimintakyvyttömyyteen</a:t>
            </a:r>
          </a:p>
          <a:p>
            <a:pPr lvl="1"/>
            <a:r>
              <a:rPr lang="fi-FI" sz="1400" dirty="0" err="1" smtClean="0"/>
              <a:t>tule-sairastavuus</a:t>
            </a:r>
            <a:r>
              <a:rPr lang="fi-FI" sz="1400" dirty="0" smtClean="0"/>
              <a:t> </a:t>
            </a:r>
            <a:r>
              <a:rPr lang="fi-FI" sz="1400" dirty="0"/>
              <a:t>kasvussa väestön ikääntyessä ja työ- ja vapaa-ajan muuttuessa </a:t>
            </a:r>
            <a:r>
              <a:rPr lang="fi-FI" sz="1400" dirty="0" smtClean="0"/>
              <a:t>passiivisemmaksi</a:t>
            </a:r>
          </a:p>
          <a:p>
            <a:pPr lvl="1"/>
            <a:r>
              <a:rPr lang="fi-FI" sz="1400" dirty="0"/>
              <a:t>l</a:t>
            </a:r>
            <a:r>
              <a:rPr lang="fi-FI" sz="1400" dirty="0" smtClean="0"/>
              <a:t>iikennetapaturmissa </a:t>
            </a:r>
            <a:r>
              <a:rPr lang="fi-FI" sz="1400" dirty="0"/>
              <a:t>vammautuu kehittyvissä maissa vuosittain miljoonia </a:t>
            </a:r>
            <a:r>
              <a:rPr lang="fi-FI" sz="1400" dirty="0" smtClean="0"/>
              <a:t>ihmisiä</a:t>
            </a:r>
          </a:p>
          <a:p>
            <a:r>
              <a:rPr lang="fi-FI" sz="1600" dirty="0" smtClean="0"/>
              <a:t>yhteiskunta </a:t>
            </a:r>
            <a:r>
              <a:rPr lang="fi-FI" sz="1600" dirty="0"/>
              <a:t>voi vaikuttaa </a:t>
            </a:r>
          </a:p>
          <a:p>
            <a:pPr lvl="1"/>
            <a:r>
              <a:rPr lang="fi-FI" sz="1400" dirty="0"/>
              <a:t>s</a:t>
            </a:r>
            <a:r>
              <a:rPr lang="fi-FI" sz="1400" dirty="0" smtClean="0"/>
              <a:t>uoraan (esim. lainsäädäntö) </a:t>
            </a:r>
            <a:r>
              <a:rPr lang="fi-FI" sz="1400" dirty="0"/>
              <a:t>miten paljon yksilö altistuu tuki- ja liikuntaelimistön terveyttä heikentäville </a:t>
            </a:r>
            <a:r>
              <a:rPr lang="fi-FI" sz="1400" dirty="0" smtClean="0"/>
              <a:t>riskitekijöille</a:t>
            </a:r>
            <a:endParaRPr lang="fi-FI" sz="1400" dirty="0"/>
          </a:p>
          <a:p>
            <a:pPr lvl="1"/>
            <a:r>
              <a:rPr lang="fi-FI" sz="1400" dirty="0" smtClean="0"/>
              <a:t>edistää </a:t>
            </a:r>
            <a:r>
              <a:rPr lang="fi-FI" sz="1400" dirty="0"/>
              <a:t>turvallisten, </a:t>
            </a:r>
            <a:r>
              <a:rPr lang="fi-FI" sz="1400" dirty="0" err="1"/>
              <a:t>tule-terveyttä</a:t>
            </a:r>
            <a:r>
              <a:rPr lang="fi-FI" sz="1400" dirty="0"/>
              <a:t> parantavien toimintatapojen </a:t>
            </a:r>
            <a:r>
              <a:rPr lang="fi-FI" sz="1400" dirty="0" smtClean="0"/>
              <a:t>yleistymistä (esim. valistus)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198734511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smtClean="0"/>
              <a:t>Terve 1: Terveyden perusteet</a:t>
            </a:r>
            <a:endParaRPr lang="fi-FI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 dirty="0" smtClean="0"/>
              <a:t>Luku 18: Mielenterveyden häiriöt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59140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Mielenterveyden häiriöt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560" indent="-457200">
              <a:buClr>
                <a:srgbClr val="000000"/>
              </a:buClr>
            </a:pPr>
            <a:r>
              <a:rPr lang="fi-FI" sz="2400" b="1" dirty="0" smtClean="0"/>
              <a:t>stigma</a:t>
            </a:r>
            <a:r>
              <a:rPr lang="fi-FI" sz="2400" dirty="0"/>
              <a:t>, negatiivinen leima </a:t>
            </a:r>
            <a:r>
              <a:rPr lang="fi-FI" sz="2400" dirty="0" smtClean="0"/>
              <a:t>tai tabu</a:t>
            </a:r>
            <a:r>
              <a:rPr lang="fi-FI" sz="2400" dirty="0"/>
              <a:t> </a:t>
            </a:r>
            <a:r>
              <a:rPr lang="fi-FI" sz="2400" dirty="0" smtClean="0"/>
              <a:t>vähentynyt ja asennoituminen hiljalleen muuttunut</a:t>
            </a:r>
          </a:p>
          <a:p>
            <a:pPr marL="457560" indent="-457200">
              <a:buClr>
                <a:srgbClr val="000000"/>
              </a:buClr>
            </a:pPr>
            <a:r>
              <a:rPr lang="fi-FI" sz="2400" dirty="0"/>
              <a:t>laaja joukko erilaista mielen eli psyyken </a:t>
            </a:r>
            <a:r>
              <a:rPr lang="fi-FI" sz="2400" dirty="0" smtClean="0"/>
              <a:t>oireilua </a:t>
            </a:r>
            <a:r>
              <a:rPr lang="fi-FI" sz="2400" dirty="0"/>
              <a:t>ja vakavuudeltaan eriasteisia psyykkisiä </a:t>
            </a:r>
            <a:r>
              <a:rPr lang="fi-FI" sz="2400" dirty="0" smtClean="0"/>
              <a:t>häiriöitä</a:t>
            </a:r>
          </a:p>
          <a:p>
            <a:pPr marL="857610" lvl="1" indent="-457200">
              <a:buClr>
                <a:srgbClr val="000000"/>
              </a:buClr>
            </a:pPr>
            <a:r>
              <a:rPr lang="fi-FI" sz="2000" dirty="0" smtClean="0"/>
              <a:t>osa lievistä </a:t>
            </a:r>
            <a:r>
              <a:rPr lang="fi-FI" sz="2000" dirty="0"/>
              <a:t>häiriöistä tai ongelmista voi liittyä ihmisen </a:t>
            </a:r>
            <a:r>
              <a:rPr lang="fi-FI" sz="2000" dirty="0" smtClean="0"/>
              <a:t>elämässä </a:t>
            </a:r>
            <a:r>
              <a:rPr lang="fi-FI" sz="2000" dirty="0"/>
              <a:t>olevaan vaikeaan </a:t>
            </a:r>
            <a:r>
              <a:rPr lang="fi-FI" sz="2000" dirty="0" smtClean="0"/>
              <a:t>tilanteeseen ja lievittyvät, kun elämäntilanne muuttuu</a:t>
            </a:r>
          </a:p>
          <a:p>
            <a:pPr marL="457560" indent="-457200">
              <a:buClr>
                <a:srgbClr val="000000"/>
              </a:buClr>
            </a:pPr>
            <a:r>
              <a:rPr lang="fi-FI" sz="2400" dirty="0"/>
              <a:t>l</a:t>
            </a:r>
            <a:r>
              <a:rPr lang="fi-FI" sz="2400" dirty="0" smtClean="0"/>
              <a:t>ääketieteessä tarkoitetaan </a:t>
            </a:r>
            <a:r>
              <a:rPr lang="fi-FI" sz="2400" b="1" dirty="0" smtClean="0"/>
              <a:t>oireyhtymää</a:t>
            </a:r>
            <a:endParaRPr lang="fi-FI" sz="2400" dirty="0"/>
          </a:p>
          <a:p>
            <a:pPr marL="857610" lvl="1" indent="-457200">
              <a:buClr>
                <a:srgbClr val="000000"/>
              </a:buClr>
            </a:pPr>
            <a:r>
              <a:rPr lang="fi-FI" sz="2000" dirty="0" smtClean="0"/>
              <a:t>oireita, jotka haittaavat selkeästi </a:t>
            </a:r>
            <a:r>
              <a:rPr lang="fi-FI" sz="2000" dirty="0"/>
              <a:t>arkea tai </a:t>
            </a:r>
            <a:r>
              <a:rPr lang="fi-FI" sz="2000" dirty="0" smtClean="0"/>
              <a:t>työntekoa, tai </a:t>
            </a:r>
            <a:r>
              <a:rPr lang="fi-FI" sz="2000" dirty="0"/>
              <a:t>toimintakyvyn </a:t>
            </a:r>
            <a:r>
              <a:rPr lang="fi-FI" sz="2000" dirty="0" smtClean="0"/>
              <a:t>heikentymistä</a:t>
            </a:r>
          </a:p>
          <a:p>
            <a:pPr marL="857610" lvl="1" indent="-457200">
              <a:buClr>
                <a:srgbClr val="000000"/>
              </a:buClr>
            </a:pPr>
            <a:r>
              <a:rPr lang="fi-FI" sz="2000" dirty="0" smtClean="0"/>
              <a:t>merkitsevästi </a:t>
            </a:r>
            <a:r>
              <a:rPr lang="fi-FI" sz="2000" dirty="0"/>
              <a:t>lisääntynyt kuolemanvaara tai </a:t>
            </a:r>
            <a:r>
              <a:rPr lang="fi-FI" sz="2000" dirty="0" smtClean="0"/>
              <a:t>kärsimystä</a:t>
            </a:r>
          </a:p>
        </p:txBody>
      </p:sp>
    </p:spTree>
    <p:extLst>
      <p:ext uri="{BB962C8B-B14F-4D97-AF65-F5344CB8AC3E}">
        <p14:creationId xmlns:p14="http://schemas.microsoft.com/office/powerpoint/2010/main" val="272402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Aikuisten mielenterveyshäiriöt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k</a:t>
            </a:r>
            <a:r>
              <a:rPr lang="fi-FI" dirty="0" smtClean="0"/>
              <a:t>ehittymisen syitä</a:t>
            </a:r>
          </a:p>
          <a:p>
            <a:pPr lvl="1"/>
            <a:r>
              <a:rPr lang="fi-FI" dirty="0" smtClean="0"/>
              <a:t>perimä</a:t>
            </a:r>
            <a:endParaRPr lang="fi-FI" dirty="0"/>
          </a:p>
          <a:p>
            <a:pPr lvl="1"/>
            <a:r>
              <a:rPr lang="fi-FI" dirty="0"/>
              <a:t>psykososiaaliset ihmiseen itseensä liittyvät </a:t>
            </a:r>
            <a:r>
              <a:rPr lang="fi-FI" dirty="0" smtClean="0"/>
              <a:t>tekijät </a:t>
            </a:r>
            <a:br>
              <a:rPr lang="fi-FI" dirty="0" smtClean="0"/>
            </a:br>
            <a:r>
              <a:rPr lang="fi-FI" dirty="0" smtClean="0"/>
              <a:t>(esim. persoonallisuuden </a:t>
            </a:r>
            <a:r>
              <a:rPr lang="fi-FI" dirty="0"/>
              <a:t>piirteet, </a:t>
            </a:r>
            <a:r>
              <a:rPr lang="fi-FI" dirty="0" smtClean="0"/>
              <a:t>ympäristö, erilaiset </a:t>
            </a:r>
            <a:r>
              <a:rPr lang="fi-FI" dirty="0"/>
              <a:t>kuormittavat </a:t>
            </a:r>
            <a:r>
              <a:rPr lang="fi-FI" dirty="0" smtClean="0"/>
              <a:t>elämäntapahtumat)</a:t>
            </a:r>
          </a:p>
          <a:p>
            <a:pPr lvl="1"/>
            <a:r>
              <a:rPr lang="fi-FI" dirty="0" smtClean="0"/>
              <a:t>muutokset </a:t>
            </a:r>
            <a:r>
              <a:rPr lang="fi-FI" dirty="0"/>
              <a:t>aivojen </a:t>
            </a:r>
            <a:r>
              <a:rPr lang="fi-FI" dirty="0" smtClean="0"/>
              <a:t>välittäjäaineissa</a:t>
            </a:r>
          </a:p>
          <a:p>
            <a:endParaRPr lang="fi-FI" dirty="0" smtClean="0"/>
          </a:p>
          <a:p>
            <a:r>
              <a:rPr lang="fi-FI" dirty="0" smtClean="0"/>
              <a:t>jaottelu</a:t>
            </a:r>
          </a:p>
          <a:p>
            <a:pPr lvl="1"/>
            <a:r>
              <a:rPr lang="fi-FI" u="sng" dirty="0"/>
              <a:t>l</a:t>
            </a:r>
            <a:r>
              <a:rPr lang="fi-FI" u="sng" dirty="0" smtClean="0"/>
              <a:t>ievät – vakavat</a:t>
            </a:r>
          </a:p>
          <a:p>
            <a:pPr lvl="1"/>
            <a:r>
              <a:rPr lang="fi-FI" u="sng" dirty="0"/>
              <a:t>l</a:t>
            </a:r>
            <a:r>
              <a:rPr lang="fi-FI" u="sng" dirty="0" smtClean="0"/>
              <a:t>yhyt- tai pitkäaikaiset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m</a:t>
            </a:r>
            <a:r>
              <a:rPr lang="fi-FI" dirty="0" smtClean="0"/>
              <a:t>asennustilat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a</a:t>
            </a:r>
            <a:r>
              <a:rPr lang="fi-FI" dirty="0" smtClean="0"/>
              <a:t>hdistuneisuushäiriöt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p</a:t>
            </a:r>
            <a:r>
              <a:rPr lang="fi-FI" dirty="0" smtClean="0"/>
              <a:t>äihdehäiriöt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p</a:t>
            </a:r>
            <a:r>
              <a:rPr lang="fi-FI" dirty="0" smtClean="0"/>
              <a:t>ersoonallisuushäiriöt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 smtClean="0"/>
              <a:t>psykoosit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8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MT-häiriöt ja kansantalous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kokonaiskustannukset noin 5 miljardia euroa</a:t>
            </a:r>
          </a:p>
          <a:p>
            <a:endParaRPr lang="fi-FI" dirty="0" smtClean="0"/>
          </a:p>
          <a:p>
            <a:r>
              <a:rPr lang="fi-FI" dirty="0" smtClean="0"/>
              <a:t>keskeinen syy työelämästä syrjäytymiseen</a:t>
            </a:r>
          </a:p>
          <a:p>
            <a:pPr lvl="1"/>
            <a:r>
              <a:rPr lang="fi-FI" dirty="0" smtClean="0"/>
              <a:t>lähes puolet työkyvyttömyyseläkkeistä </a:t>
            </a:r>
            <a:br>
              <a:rPr lang="fi-FI" dirty="0" smtClean="0"/>
            </a:br>
            <a:r>
              <a:rPr lang="fi-FI" dirty="0" smtClean="0"/>
              <a:t>(todennäköisimmin ne, joilla yhtä aikaa useita mielenterveyshäiriöitä, fyysinen sairaus tai ylikuormitusta työssä)</a:t>
            </a:r>
          </a:p>
          <a:p>
            <a:pPr lvl="1"/>
            <a:r>
              <a:rPr lang="fi-FI" dirty="0" smtClean="0"/>
              <a:t>työpaikoilla menetetään neljä miljoonaa työpäivää mielenterveysongelmien aiheuttamina sairauslomina</a:t>
            </a:r>
          </a:p>
          <a:p>
            <a:pPr lvl="1"/>
            <a:r>
              <a:rPr lang="fi-FI" dirty="0" smtClean="0"/>
              <a:t>vuosittain 70 000 suomalaisen työkyvyttömyyden pääasiallinen syy</a:t>
            </a:r>
          </a:p>
          <a:p>
            <a:endParaRPr lang="fi-FI" dirty="0" smtClean="0"/>
          </a:p>
          <a:p>
            <a:r>
              <a:rPr lang="fi-FI" dirty="0" smtClean="0"/>
              <a:t>kasvua </a:t>
            </a:r>
            <a:r>
              <a:rPr lang="fi-FI" dirty="0"/>
              <a:t>selittävät </a:t>
            </a:r>
            <a:r>
              <a:rPr lang="fi-FI" dirty="0" smtClean="0"/>
              <a:t>monet </a:t>
            </a:r>
            <a:r>
              <a:rPr lang="fi-FI" dirty="0"/>
              <a:t>yhteiskunnalliset ja kulttuuriset </a:t>
            </a:r>
            <a:r>
              <a:rPr lang="fi-FI" dirty="0" smtClean="0"/>
              <a:t>tekijät</a:t>
            </a:r>
          </a:p>
          <a:p>
            <a:pPr lvl="1"/>
            <a:r>
              <a:rPr lang="fi-FI" dirty="0"/>
              <a:t>t</a:t>
            </a:r>
            <a:r>
              <a:rPr lang="fi-FI" dirty="0" smtClean="0"/>
              <a:t>yön vaatima </a:t>
            </a:r>
            <a:r>
              <a:rPr lang="fi-FI" u="sng" dirty="0" smtClean="0"/>
              <a:t>psykososiaalinen kestävyys</a:t>
            </a:r>
          </a:p>
          <a:p>
            <a:pPr lvl="1"/>
            <a:r>
              <a:rPr lang="fi-FI" b="1" dirty="0" smtClean="0"/>
              <a:t>sosioekonomisen</a:t>
            </a:r>
            <a:r>
              <a:rPr lang="fi-FI" dirty="0" smtClean="0"/>
              <a:t> aseman vaikutus</a:t>
            </a:r>
          </a:p>
          <a:p>
            <a:pPr lvl="1"/>
            <a:r>
              <a:rPr lang="fi-FI" dirty="0" smtClean="0"/>
              <a:t>Ikääntyneiden määrän kasvu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227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Nuorten mielenterveyshäiriöt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nuoruus mielenterveyden </a:t>
            </a:r>
            <a:r>
              <a:rPr lang="fi-FI" dirty="0"/>
              <a:t>kannalta herkimpiä </a:t>
            </a:r>
            <a:r>
              <a:rPr lang="fi-FI" dirty="0" smtClean="0"/>
              <a:t>elämänkulun vaiheita</a:t>
            </a:r>
            <a:r>
              <a:rPr lang="fi-FI" dirty="0"/>
              <a:t>:</a:t>
            </a:r>
            <a:r>
              <a:rPr lang="fi-FI" dirty="0" smtClean="0"/>
              <a:t> </a:t>
            </a:r>
            <a:r>
              <a:rPr lang="fi-FI" dirty="0"/>
              <a:t>kehon ja mielen muutokset </a:t>
            </a:r>
            <a:r>
              <a:rPr lang="fi-FI" dirty="0" smtClean="0"/>
              <a:t>voimakkaasti yhteydessä toisiinsa</a:t>
            </a:r>
          </a:p>
          <a:p>
            <a:pPr lvl="1"/>
            <a:r>
              <a:rPr lang="fi-FI" dirty="0" smtClean="0"/>
              <a:t>lyhytaikaisia </a:t>
            </a:r>
            <a:r>
              <a:rPr lang="fi-FI" dirty="0"/>
              <a:t>ikäkauteen </a:t>
            </a:r>
            <a:r>
              <a:rPr lang="fi-FI" dirty="0" smtClean="0"/>
              <a:t>kuuluvia oireita (esim. äkilliset </a:t>
            </a:r>
            <a:r>
              <a:rPr lang="fi-FI" dirty="0"/>
              <a:t>mielialan </a:t>
            </a:r>
            <a:r>
              <a:rPr lang="fi-FI" dirty="0" smtClean="0"/>
              <a:t>muutokset </a:t>
            </a:r>
            <a:r>
              <a:rPr lang="fi-FI" dirty="0"/>
              <a:t>tai </a:t>
            </a:r>
            <a:r>
              <a:rPr lang="fi-FI" dirty="0" smtClean="0"/>
              <a:t>lisääntynyt hermostuneisuuden tai </a:t>
            </a:r>
            <a:r>
              <a:rPr lang="fi-FI" dirty="0"/>
              <a:t>ahdistuneisuuden </a:t>
            </a:r>
            <a:r>
              <a:rPr lang="fi-FI" dirty="0" smtClean="0"/>
              <a:t>tunne)</a:t>
            </a:r>
          </a:p>
          <a:p>
            <a:r>
              <a:rPr lang="fi-FI" dirty="0" smtClean="0"/>
              <a:t>koululaisten </a:t>
            </a:r>
            <a:r>
              <a:rPr lang="fi-FI" dirty="0"/>
              <a:t>ja nuorten </a:t>
            </a:r>
            <a:r>
              <a:rPr lang="fi-FI" dirty="0" smtClean="0"/>
              <a:t>aikuisten </a:t>
            </a:r>
            <a:r>
              <a:rPr lang="fi-FI" dirty="0"/>
              <a:t>yleisimpiä </a:t>
            </a:r>
            <a:r>
              <a:rPr lang="fi-FI" dirty="0" smtClean="0"/>
              <a:t>terveysongelmia</a:t>
            </a:r>
          </a:p>
          <a:p>
            <a:pPr lvl="1"/>
            <a:r>
              <a:rPr lang="fi-FI" dirty="0" smtClean="0"/>
              <a:t>joka </a:t>
            </a:r>
            <a:r>
              <a:rPr lang="fi-FI" dirty="0"/>
              <a:t>neljännellä 10–24-vuotiaalla </a:t>
            </a:r>
            <a:r>
              <a:rPr lang="fi-FI" dirty="0" err="1" smtClean="0"/>
              <a:t>mt-häiriö</a:t>
            </a:r>
            <a:r>
              <a:rPr lang="fi-FI" dirty="0" smtClean="0"/>
              <a:t> </a:t>
            </a:r>
            <a:r>
              <a:rPr lang="fi-FI" dirty="0"/>
              <a:t>jossain vaiheessa </a:t>
            </a:r>
            <a:r>
              <a:rPr lang="fi-FI" dirty="0" smtClean="0"/>
              <a:t>nuoruuttaan</a:t>
            </a:r>
          </a:p>
          <a:p>
            <a:pPr lvl="1"/>
            <a:r>
              <a:rPr lang="fi-FI" dirty="0" smtClean="0"/>
              <a:t>lieviä </a:t>
            </a:r>
            <a:r>
              <a:rPr lang="fi-FI" dirty="0"/>
              <a:t>– vakavia </a:t>
            </a:r>
            <a:endParaRPr lang="fi-FI" dirty="0" smtClean="0"/>
          </a:p>
          <a:p>
            <a:r>
              <a:rPr lang="fi-FI" dirty="0" smtClean="0"/>
              <a:t>monet </a:t>
            </a:r>
            <a:r>
              <a:rPr lang="fi-FI" dirty="0"/>
              <a:t>mielenterveyden häiriöt ilmaantuvat </a:t>
            </a:r>
            <a:r>
              <a:rPr lang="fi-FI" dirty="0" smtClean="0"/>
              <a:t>ensimmäistä kertaa</a:t>
            </a:r>
          </a:p>
          <a:p>
            <a:r>
              <a:rPr lang="fi-FI" dirty="0" smtClean="0"/>
              <a:t>ilman </a:t>
            </a:r>
            <a:r>
              <a:rPr lang="fi-FI" dirty="0"/>
              <a:t>apua jääneiden nuorten syrjäytyminen </a:t>
            </a:r>
            <a:r>
              <a:rPr lang="fi-FI" dirty="0" smtClean="0"/>
              <a:t>merkittävä </a:t>
            </a:r>
            <a:r>
              <a:rPr lang="fi-FI" dirty="0"/>
              <a:t>uhka </a:t>
            </a:r>
            <a:r>
              <a:rPr lang="fi-FI" dirty="0" smtClean="0"/>
              <a:t>työelämälle </a:t>
            </a:r>
            <a:r>
              <a:rPr lang="fi-FI" dirty="0"/>
              <a:t>ja kansantalouden kestävyydelle sekä tietenkin nuorelle </a:t>
            </a:r>
            <a:r>
              <a:rPr lang="fi-FI" dirty="0" smtClean="0"/>
              <a:t>itselleen</a:t>
            </a:r>
            <a:endParaRPr lang="fi-FI" dirty="0"/>
          </a:p>
          <a:p>
            <a:r>
              <a:rPr lang="fi-FI" dirty="0" smtClean="0"/>
              <a:t>jaottelu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m</a:t>
            </a:r>
            <a:r>
              <a:rPr lang="fi-FI" dirty="0" smtClean="0"/>
              <a:t>asennushäiriöt 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a</a:t>
            </a:r>
            <a:r>
              <a:rPr lang="fi-FI" dirty="0" smtClean="0"/>
              <a:t>hdistuneisuushäiriöt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s</a:t>
            </a:r>
            <a:r>
              <a:rPr lang="fi-FI" dirty="0" smtClean="0"/>
              <a:t>yömishäiriöt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 smtClean="0"/>
              <a:t>ADHD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k</a:t>
            </a:r>
            <a:r>
              <a:rPr lang="fi-FI" dirty="0" smtClean="0"/>
              <a:t>äytöshäiriöt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p</a:t>
            </a:r>
            <a:r>
              <a:rPr lang="fi-FI" dirty="0" smtClean="0"/>
              <a:t>äihdehäiriöt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 smtClean="0"/>
              <a:t>psykoosit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75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861400" y="188640"/>
            <a:ext cx="7406640" cy="1356360"/>
          </a:xfrm>
        </p:spPr>
        <p:txBody>
          <a:bodyPr/>
          <a:lstStyle/>
          <a:p>
            <a:r>
              <a:rPr lang="en-US" dirty="0" smtClean="0"/>
              <a:t>TE1 – TERVEYDEN PERUSTEET</a:t>
            </a:r>
            <a:endParaRPr lang="en-US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>
          <a:xfrm>
            <a:off x="857250" y="1221792"/>
            <a:ext cx="3566160" cy="7772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TAVOITTEET</a:t>
            </a:r>
            <a:endParaRPr lang="en-US" sz="2800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857250" y="1999032"/>
            <a:ext cx="3566160" cy="4670328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syventää arjen terveysosaamistaan, ymmärtää fyysiseen, psyykkiseen ja sosiaaliseen työ- ja toimintakykyyn vaikuttavia tekijöitä ja osaa arvioida niiden toteutumista ja merkitystä omassa elämäntavassaan ja ympäristössään</a:t>
            </a:r>
          </a:p>
          <a:p>
            <a:r>
              <a:rPr lang="fi-FI" dirty="0"/>
              <a:t>osaa hankkia, käyttää ja arvioida terveyttä ja sairauksia koskevaa tietoa sekä pohtia terveyskulttuuriin, mediaan ja teknologiseen kehitykseen liittyviä ilmiöitä eettisestä ja terveysnäkökulmasta</a:t>
            </a:r>
          </a:p>
          <a:p>
            <a:r>
              <a:rPr lang="fi-FI" dirty="0"/>
              <a:t>tunnistaa ja ymmärtää terveyttä ja sairauksia sekä terveystottumuksia selittäviä teorioita, malleja ja ilmiöitä tutkimus- ja kokemustiedon näkökulmasta</a:t>
            </a:r>
          </a:p>
          <a:p>
            <a:r>
              <a:rPr lang="fi-FI" dirty="0"/>
              <a:t>soveltaa itsehoitoon liittyviä toimintamalleja ja toimintatapoja</a:t>
            </a:r>
          </a:p>
          <a:p>
            <a:r>
              <a:rPr lang="fi-FI" dirty="0"/>
              <a:t>tietää kansantautien ja yleisimpien tartuntatautien merkityksen yksilön ja yhteiskunnan näkökulmasta ja pohtii niiden ehkäisyyn liittyviä ratkaisuja sekä terveyserojen syntyyn vaikuttavia tekijöitä yhteiskunnassa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3"/>
          </p:nvPr>
        </p:nvSpPr>
        <p:spPr>
          <a:xfrm>
            <a:off x="4701880" y="1209144"/>
            <a:ext cx="3566160" cy="7772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SISÄLLÖT</a:t>
            </a:r>
            <a:endParaRPr lang="en-US" sz="2800" dirty="0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4"/>
          </p:nvPr>
        </p:nvSpPr>
        <p:spPr>
          <a:xfrm>
            <a:off x="4701880" y="1999032"/>
            <a:ext cx="3566160" cy="467032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fyysinen, psyykkinen ja sosiaalinen toiminta-, opiskelu- ja työkyky: terveyttä edistävä liikunta ja ravinto, painonhallinta, uni ja lepo, seksuaaliterveys, opiskeluhyvinvointi</a:t>
            </a:r>
          </a:p>
          <a:p>
            <a:r>
              <a:rPr lang="fi-FI" dirty="0"/>
              <a:t>omasta terveydestä huolehtiminen ja muut itsehoitovalmiudet sekä hätäensiapu</a:t>
            </a:r>
          </a:p>
          <a:p>
            <a:r>
              <a:rPr lang="fi-FI" dirty="0"/>
              <a:t>riippuvuuden eri muodot, tupakka, alkoholi ja huumeet, peli- ja nettiriippuvuus</a:t>
            </a:r>
          </a:p>
          <a:p>
            <a:r>
              <a:rPr lang="fi-FI" dirty="0"/>
              <a:t>kansantaudit ja keskeiset tartuntataudit</a:t>
            </a:r>
          </a:p>
          <a:p>
            <a:r>
              <a:rPr lang="fi-FI" dirty="0"/>
              <a:t>terveyttä, terveystottumuksia ja -ongelmia selittäviä keskeisiä biologisia, psykologisia ja kulttuurisia ilmiöitä, teorioita ja </a:t>
            </a:r>
            <a:r>
              <a:rPr lang="fi-FI" dirty="0" smtClean="0"/>
              <a:t>malleja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44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5. Eettinen vastuullisuus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i-FI" b="1" dirty="0" smtClean="0"/>
          </a:p>
          <a:p>
            <a:r>
              <a:rPr lang="fi-FI" b="1" dirty="0" smtClean="0"/>
              <a:t>etiikka – moraali</a:t>
            </a:r>
          </a:p>
          <a:p>
            <a:r>
              <a:rPr lang="fi-FI" dirty="0" smtClean="0"/>
              <a:t>hyvä tavoiteltava asia eli arvo </a:t>
            </a:r>
          </a:p>
          <a:p>
            <a:r>
              <a:rPr lang="fi-FI" dirty="0"/>
              <a:t>v</a:t>
            </a:r>
            <a:r>
              <a:rPr lang="fi-FI" dirty="0" smtClean="0"/>
              <a:t>astuullisuus tarkoittaa monien erilaisten näkökulmien pohtimista (esim. kyky punnita kulutus- tai viihdetavaroiden tarpeellisuutta tai hyödyllisyyttä) ja tekojen seurauksien pohdintaa</a:t>
            </a:r>
          </a:p>
          <a:p>
            <a:r>
              <a:rPr lang="fi-FI" dirty="0"/>
              <a:t>a</a:t>
            </a:r>
            <a:r>
              <a:rPr lang="fi-FI" dirty="0" smtClean="0"/>
              <a:t>ikuisuuteen liittyy omien oikeuksien ja vastuiden eli velvollisuuksien ymmärtäminen (esim. miten oma toiminta ja omat valinnat ja teot vaikuttavat itseen, muihin ja ympäristöön)</a:t>
            </a:r>
          </a:p>
          <a:p>
            <a:r>
              <a:rPr lang="fi-FI" dirty="0" smtClean="0"/>
              <a:t>yhteiskunta ottaa joskus kantaa vastuulliseen käyttäytymiseen (esim. onnettomuuteen osallisen auttamisvelvollisuus)</a:t>
            </a:r>
          </a:p>
          <a:p>
            <a:r>
              <a:rPr lang="fi-FI" dirty="0" smtClean="0"/>
              <a:t>vastuu myös heikommista, sairaista ja lapsista sekä vanhuksista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8776896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Mielenterveyspalvelut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mielenterveyden </a:t>
            </a:r>
            <a:r>
              <a:rPr lang="fi-FI" dirty="0"/>
              <a:t>häiriöiden ehkäisyä, lievittämistä ja </a:t>
            </a:r>
            <a:r>
              <a:rPr lang="fi-FI" dirty="0" smtClean="0"/>
              <a:t>hoitamista</a:t>
            </a:r>
          </a:p>
          <a:p>
            <a:r>
              <a:rPr lang="fi-FI" smtClean="0"/>
              <a:t>ohjausta</a:t>
            </a:r>
            <a:r>
              <a:rPr lang="fi-FI" dirty="0"/>
              <a:t>, neuvontaa ja psykososiaalista tukea sekä </a:t>
            </a:r>
            <a:r>
              <a:rPr lang="fi-FI" dirty="0" smtClean="0"/>
              <a:t>tutkimusta</a:t>
            </a:r>
            <a:r>
              <a:rPr lang="fi-FI" dirty="0"/>
              <a:t>, hoitoa ja </a:t>
            </a:r>
            <a:r>
              <a:rPr lang="fi-FI" dirty="0" smtClean="0"/>
              <a:t>kuntoutusta</a:t>
            </a:r>
          </a:p>
          <a:p>
            <a:r>
              <a:rPr lang="fi-FI" dirty="0" smtClean="0"/>
              <a:t>terveyskeskukset </a:t>
            </a:r>
            <a:r>
              <a:rPr lang="fi-FI" dirty="0"/>
              <a:t>ja </a:t>
            </a:r>
            <a:r>
              <a:rPr lang="fi-FI" dirty="0" smtClean="0"/>
              <a:t>erikoissairaanhoito (valtaosa </a:t>
            </a:r>
            <a:r>
              <a:rPr lang="fi-FI" dirty="0"/>
              <a:t>potilaista </a:t>
            </a:r>
            <a:r>
              <a:rPr lang="fi-FI" dirty="0" smtClean="0"/>
              <a:t>avohoidossa </a:t>
            </a:r>
            <a:r>
              <a:rPr lang="fi-FI" dirty="0"/>
              <a:t>ja vain </a:t>
            </a:r>
            <a:r>
              <a:rPr lang="fi-FI" dirty="0" smtClean="0"/>
              <a:t>hyvin </a:t>
            </a:r>
            <a:r>
              <a:rPr lang="fi-FI" dirty="0"/>
              <a:t>pieni osa </a:t>
            </a:r>
            <a:r>
              <a:rPr lang="fi-FI" dirty="0" smtClean="0"/>
              <a:t>sairaalahoidossa) </a:t>
            </a:r>
          </a:p>
          <a:p>
            <a:r>
              <a:rPr lang="fi-FI" dirty="0" smtClean="0"/>
              <a:t>myös </a:t>
            </a:r>
            <a:r>
              <a:rPr lang="fi-FI" dirty="0"/>
              <a:t>kunnan tai </a:t>
            </a:r>
            <a:r>
              <a:rPr lang="fi-FI" dirty="0" smtClean="0"/>
              <a:t>kaupungin </a:t>
            </a:r>
            <a:r>
              <a:rPr lang="fi-FI" dirty="0"/>
              <a:t>sosiaalipalvelu, erilaiset </a:t>
            </a:r>
            <a:r>
              <a:rPr lang="fi-FI" dirty="0" smtClean="0"/>
              <a:t>järjestöt (esim. Suomen Mielenterveysseura) </a:t>
            </a:r>
            <a:r>
              <a:rPr lang="fi-FI" dirty="0"/>
              <a:t>ja </a:t>
            </a:r>
            <a:r>
              <a:rPr lang="fi-FI" dirty="0" smtClean="0"/>
              <a:t>seurakunnat</a:t>
            </a:r>
          </a:p>
          <a:p>
            <a:r>
              <a:rPr lang="fi-FI" u="sng" dirty="0" err="1"/>
              <a:t>m</a:t>
            </a:r>
            <a:r>
              <a:rPr lang="fi-FI" u="sng" dirty="0" err="1" smtClean="0"/>
              <a:t>oniammatillisuus</a:t>
            </a:r>
            <a:endParaRPr lang="fi-FI" u="sng" dirty="0" smtClean="0"/>
          </a:p>
          <a:p>
            <a:r>
              <a:rPr lang="fi-FI" dirty="0" smtClean="0"/>
              <a:t>hoito</a:t>
            </a:r>
          </a:p>
          <a:p>
            <a:pPr lvl="1"/>
            <a:r>
              <a:rPr lang="fi-FI" dirty="0"/>
              <a:t>keskusteluapua, lyhytterapiaa tai </a:t>
            </a:r>
            <a:r>
              <a:rPr lang="fi-FI" dirty="0" smtClean="0"/>
              <a:t>pitkäkestoista </a:t>
            </a:r>
            <a:r>
              <a:rPr lang="fi-FI" dirty="0"/>
              <a:t>vuosia jatkuvaa </a:t>
            </a:r>
            <a:r>
              <a:rPr lang="fi-FI" dirty="0" smtClean="0"/>
              <a:t>tukea</a:t>
            </a:r>
          </a:p>
          <a:p>
            <a:pPr lvl="1"/>
            <a:r>
              <a:rPr lang="fi-FI" dirty="0" smtClean="0"/>
              <a:t>pohjautuu </a:t>
            </a:r>
            <a:r>
              <a:rPr lang="fi-FI" dirty="0"/>
              <a:t>erilaisiin </a:t>
            </a:r>
            <a:r>
              <a:rPr lang="fi-FI" dirty="0" smtClean="0"/>
              <a:t>terapioihin (esim. perheterapia </a:t>
            </a:r>
            <a:r>
              <a:rPr lang="fi-FI" dirty="0"/>
              <a:t>tai </a:t>
            </a:r>
            <a:r>
              <a:rPr lang="fi-FI" dirty="0" smtClean="0"/>
              <a:t>psykoterapia)</a:t>
            </a:r>
          </a:p>
          <a:p>
            <a:pPr lvl="1"/>
            <a:r>
              <a:rPr lang="fi-FI" dirty="0" smtClean="0"/>
              <a:t>lääkitys myös usein tarpeellista </a:t>
            </a:r>
            <a:r>
              <a:rPr lang="fi-FI" dirty="0"/>
              <a:t>vakavien häiriöiden </a:t>
            </a:r>
            <a:r>
              <a:rPr lang="fi-FI" dirty="0" smtClean="0"/>
              <a:t>hoidossa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632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smtClean="0">
                <a:latin typeface="Candara" panose="020E0502030303020204" pitchFamily="34" charset="0"/>
              </a:rPr>
              <a:t>Terve 1: Terveyden perusteet</a:t>
            </a:r>
            <a:endParaRPr lang="fi-FI" dirty="0">
              <a:latin typeface="Candara" panose="020E05020303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Luku 3: Uni ja lepo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6955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Lepo ja rentoutuminen</a:t>
            </a:r>
            <a:endParaRPr lang="fi-FI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l</a:t>
            </a:r>
            <a:r>
              <a:rPr lang="fi-FI" b="1" dirty="0" smtClean="0"/>
              <a:t>epo</a:t>
            </a:r>
            <a:r>
              <a:rPr lang="fi-FI" dirty="0" smtClean="0"/>
              <a:t> ei ole vain nukkumista, vaan myös aktiivista toimintaa: itselle mieluisten asioiden tekemistä, ystävien tapaamista, arjen rutiineista irrottautumista ym.</a:t>
            </a:r>
          </a:p>
          <a:p>
            <a:pPr lvl="1"/>
            <a:r>
              <a:rPr lang="fi-FI" dirty="0" smtClean="0"/>
              <a:t>mikä tahansa asia, joka tuottaa itselle mielihyvää ja vie ajatukset pois päivän toimista, opiskelusta tai työstä </a:t>
            </a:r>
          </a:p>
          <a:p>
            <a:endParaRPr lang="fi-FI" b="1" dirty="0" smtClean="0"/>
          </a:p>
          <a:p>
            <a:r>
              <a:rPr lang="fi-FI" b="1" dirty="0" smtClean="0"/>
              <a:t>rentoutumisella</a:t>
            </a:r>
            <a:r>
              <a:rPr lang="fi-FI" dirty="0" smtClean="0"/>
              <a:t> tarkoitetaan kehon ja mielen rauhoittumista</a:t>
            </a:r>
          </a:p>
          <a:p>
            <a:pPr lvl="1"/>
            <a:r>
              <a:rPr lang="fi-FI" dirty="0" smtClean="0"/>
              <a:t>esim. luonnossa liikkuminen, rauhallisen musiikin kuuntelu, saunominen</a:t>
            </a:r>
          </a:p>
          <a:p>
            <a:pPr lvl="1"/>
            <a:r>
              <a:rPr lang="fi-FI" dirty="0"/>
              <a:t>u</a:t>
            </a:r>
            <a:r>
              <a:rPr lang="fi-FI" dirty="0" smtClean="0"/>
              <a:t>seimmat ihmiset tarvitsevat myös aikaa olla yksin</a:t>
            </a:r>
          </a:p>
          <a:p>
            <a:pPr lvl="1"/>
            <a:r>
              <a:rPr lang="fi-FI" dirty="0"/>
              <a:t>j</a:t>
            </a:r>
            <a:r>
              <a:rPr lang="fi-FI" dirty="0" smtClean="0"/>
              <a:t>okaisella on rentoutumisen kyky eli rentoutumista kannattaa harjoitella (erilaiset rentoutumistekniikat)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2079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Unentarve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yksilöllistä: </a:t>
            </a:r>
            <a:r>
              <a:rPr lang="fi-FI" dirty="0"/>
              <a:t>o</a:t>
            </a:r>
            <a:r>
              <a:rPr lang="fi-FI" dirty="0" smtClean="0"/>
              <a:t>man unentarpeen tunnistaminen on terveysosaamista</a:t>
            </a:r>
          </a:p>
          <a:p>
            <a:r>
              <a:rPr lang="fi-FI" dirty="0"/>
              <a:t>t</a:t>
            </a:r>
            <a:r>
              <a:rPr lang="fi-FI" dirty="0" smtClean="0"/>
              <a:t>erve aikuinen 7–8 h/vrk</a:t>
            </a:r>
          </a:p>
          <a:p>
            <a:r>
              <a:rPr lang="fi-FI" dirty="0"/>
              <a:t>l</a:t>
            </a:r>
            <a:r>
              <a:rPr lang="fi-FI" dirty="0" smtClean="0"/>
              <a:t>asten ja nuorten unentarve on suurempi kuin aikuisten</a:t>
            </a:r>
          </a:p>
          <a:p>
            <a:pPr lvl="1"/>
            <a:r>
              <a:rPr lang="fi-FI" dirty="0" smtClean="0"/>
              <a:t>fyysinen kasvu ja kehitys kuluttavat runsaasti energiaa</a:t>
            </a:r>
          </a:p>
          <a:p>
            <a:pPr lvl="1"/>
            <a:r>
              <a:rPr lang="fi-FI" dirty="0"/>
              <a:t>e</a:t>
            </a:r>
            <a:r>
              <a:rPr lang="fi-FI" dirty="0" smtClean="0"/>
              <a:t>nergiaa kuluu myös henkisiin muutoksiin </a:t>
            </a:r>
            <a:br>
              <a:rPr lang="fi-FI" dirty="0" smtClean="0"/>
            </a:br>
            <a:r>
              <a:rPr lang="fi-FI" dirty="0" smtClean="0"/>
              <a:t>(esim. identiteetin rakentuminen, uusien tietojen ja taitojen oppiminen)</a:t>
            </a:r>
          </a:p>
          <a:p>
            <a:r>
              <a:rPr lang="fi-FI" dirty="0"/>
              <a:t>m</a:t>
            </a:r>
            <a:r>
              <a:rPr lang="fi-FI" dirty="0" smtClean="0"/>
              <a:t>itä enemmän päivällä käyttää aivoja, sitä enemmän tarvitsee unta</a:t>
            </a:r>
          </a:p>
          <a:p>
            <a:endParaRPr lang="fi-FI" dirty="0" smtClean="0"/>
          </a:p>
          <a:p>
            <a:r>
              <a:rPr lang="fi-FI" b="1" dirty="0" smtClean="0"/>
              <a:t>univaje</a:t>
            </a:r>
          </a:p>
          <a:p>
            <a:pPr lvl="1"/>
            <a:r>
              <a:rPr lang="fi-FI" dirty="0" smtClean="0"/>
              <a:t>ihminen ei saa omaan tarpeeseensa nähden riittävästi unta</a:t>
            </a:r>
          </a:p>
          <a:p>
            <a:pPr lvl="1"/>
            <a:r>
              <a:rPr lang="fi-FI" dirty="0" smtClean="0"/>
              <a:t>heikentää seuraavan päivän opiskelu- ja toimintakykyä sekä aiheuttaa päiväväsymystä</a:t>
            </a:r>
          </a:p>
          <a:p>
            <a:pPr lvl="1"/>
            <a:r>
              <a:rPr lang="fi-FI" dirty="0"/>
              <a:t>t</a:t>
            </a:r>
            <a:r>
              <a:rPr lang="fi-FI" dirty="0" smtClean="0"/>
              <a:t>avallisesti ihminen huomaa vaikutukset vasta sitten, kun univajetta on kertynyt jo usealta yöltä</a:t>
            </a:r>
          </a:p>
        </p:txBody>
      </p:sp>
    </p:spTree>
    <p:extLst>
      <p:ext uri="{BB962C8B-B14F-4D97-AF65-F5344CB8AC3E}">
        <p14:creationId xmlns:p14="http://schemas.microsoft.com/office/powerpoint/2010/main" val="903887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Unen vaiheet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smtClean="0"/>
              <a:t>Unisykli</a:t>
            </a:r>
            <a:r>
              <a:rPr lang="fi-FI" dirty="0" smtClean="0"/>
              <a:t> 90 min tulisi toistua 8 h yöunen aikana noin 5 kertaa</a:t>
            </a:r>
          </a:p>
          <a:p>
            <a:pPr lvl="1"/>
            <a:r>
              <a:rPr lang="fi-FI" b="1" dirty="0" err="1" smtClean="0"/>
              <a:t>NREM-uni</a:t>
            </a:r>
            <a:r>
              <a:rPr lang="fi-FI" dirty="0" smtClean="0"/>
              <a:t>: kevyen ja syvän unen vaiheet</a:t>
            </a:r>
            <a:endParaRPr lang="fi-FI" dirty="0"/>
          </a:p>
          <a:p>
            <a:pPr lvl="1"/>
            <a:r>
              <a:rPr lang="fi-FI" b="1" dirty="0" smtClean="0"/>
              <a:t>REM-uni </a:t>
            </a:r>
            <a:r>
              <a:rPr lang="fi-FI" dirty="0" smtClean="0"/>
              <a:t>eli vilkeuni</a:t>
            </a:r>
          </a:p>
          <a:p>
            <a:pPr lvl="1"/>
            <a:r>
              <a:rPr lang="fi-FI" dirty="0"/>
              <a:t>j</a:t>
            </a:r>
            <a:r>
              <a:rPr lang="fi-FI" dirty="0" smtClean="0"/>
              <a:t>okaisella univaiheella terveyden kannalta oma merkityksensä</a:t>
            </a:r>
          </a:p>
          <a:p>
            <a:pPr lvl="1"/>
            <a:r>
              <a:rPr lang="fi-FI" dirty="0" smtClean="0"/>
              <a:t>hyvälaatuinen uni sisältää kaikki unen vaiheet ja ne ehtivät toistua riittävän monta kertaa – tärkeää sekä unen määrä että sen laatu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595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Unirytmin tahdistajat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 smtClean="0"/>
              <a:t>vuorokausi- eli </a:t>
            </a:r>
            <a:r>
              <a:rPr lang="fi-FI" b="1" dirty="0" err="1" smtClean="0"/>
              <a:t>sirkadiaanisen</a:t>
            </a:r>
            <a:r>
              <a:rPr lang="fi-FI" b="1" dirty="0" smtClean="0"/>
              <a:t> rytmin (24 h) </a:t>
            </a:r>
            <a:r>
              <a:rPr lang="fi-FI" dirty="0" smtClean="0"/>
              <a:t>tahdistajana valon ja pimeän ajan vaihtelu</a:t>
            </a:r>
          </a:p>
          <a:p>
            <a:pPr lvl="1"/>
            <a:r>
              <a:rPr lang="fi-FI" b="1" dirty="0" err="1" smtClean="0"/>
              <a:t>melatoniini</a:t>
            </a:r>
            <a:r>
              <a:rPr lang="fi-FI" dirty="0" smtClean="0"/>
              <a:t> eli pimeähormoni </a:t>
            </a:r>
            <a:br>
              <a:rPr lang="fi-FI" dirty="0" smtClean="0"/>
            </a:br>
            <a:r>
              <a:rPr lang="fi-FI" dirty="0" smtClean="0"/>
              <a:t>(ohjaa myös unisyklejä)</a:t>
            </a:r>
          </a:p>
          <a:p>
            <a:pPr lvl="1"/>
            <a:r>
              <a:rPr lang="fi-FI" dirty="0" smtClean="0"/>
              <a:t>säännölliset nukkumaanmeno-, heräämis- ja ateria-ajat auttavat – liian aktiivinen sosiaalinen toiminta, fyysinen kuormitus tai tukeva ateria juuri ennen nukkumaanmenoa häiritsevät</a:t>
            </a:r>
          </a:p>
          <a:p>
            <a:pPr marL="514350" indent="-514350">
              <a:buFont typeface="+mj-lt"/>
              <a:buAutoNum type="arabicPeriod"/>
            </a:pPr>
            <a:r>
              <a:rPr lang="fi-FI" b="1" dirty="0"/>
              <a:t>u</a:t>
            </a:r>
            <a:r>
              <a:rPr lang="fi-FI" b="1" dirty="0" smtClean="0"/>
              <a:t>nipaine</a:t>
            </a:r>
            <a:r>
              <a:rPr lang="fi-FI" dirty="0" smtClean="0"/>
              <a:t> kasvaa noin 16 h valvomisen jälkeen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2448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Unen terveydellinen merkitys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aivot palautuvat, kudokset rakentuvat ja uudistuvat (kasvuhormoni eli </a:t>
            </a:r>
            <a:r>
              <a:rPr lang="fi-FI" dirty="0" err="1" smtClean="0"/>
              <a:t>somatotropiini</a:t>
            </a:r>
            <a:r>
              <a:rPr lang="fi-FI" dirty="0" smtClean="0"/>
              <a:t>)</a:t>
            </a:r>
          </a:p>
          <a:p>
            <a:r>
              <a:rPr lang="fi-FI" dirty="0" smtClean="0"/>
              <a:t>edistää oppimista ja muistia </a:t>
            </a:r>
            <a:br>
              <a:rPr lang="fi-FI" dirty="0" smtClean="0"/>
            </a:br>
            <a:r>
              <a:rPr lang="fi-FI" dirty="0" smtClean="0"/>
              <a:t>(työmuisti </a:t>
            </a:r>
            <a:r>
              <a:rPr lang="fi-FI" dirty="0" smtClean="0">
                <a:sym typeface="Wingdings" panose="05000000000000000000" pitchFamily="2" charset="2"/>
              </a:rPr>
              <a:t> pitkäkestoinen muisti)</a:t>
            </a:r>
            <a:endParaRPr lang="fi-FI" dirty="0" smtClean="0"/>
          </a:p>
          <a:p>
            <a:r>
              <a:rPr lang="fi-FI" dirty="0"/>
              <a:t>t</a:t>
            </a:r>
            <a:r>
              <a:rPr lang="fi-FI" dirty="0" smtClean="0"/>
              <a:t>ukee mielenterveyttä ja tunnetaitoja</a:t>
            </a:r>
          </a:p>
          <a:p>
            <a:r>
              <a:rPr lang="fi-FI" dirty="0"/>
              <a:t>u</a:t>
            </a:r>
            <a:r>
              <a:rPr lang="fi-FI" dirty="0" smtClean="0"/>
              <a:t>nivaje voi lihottaa</a:t>
            </a:r>
          </a:p>
          <a:p>
            <a:r>
              <a:rPr lang="fi-FI" dirty="0"/>
              <a:t>u</a:t>
            </a:r>
            <a:r>
              <a:rPr lang="fi-FI" dirty="0" smtClean="0"/>
              <a:t>nen puute lisää onnettomuus- ja sairastumisriskiä </a:t>
            </a:r>
            <a:br>
              <a:rPr lang="fi-FI" dirty="0" smtClean="0"/>
            </a:br>
            <a:r>
              <a:rPr lang="fi-FI" dirty="0" smtClean="0"/>
              <a:t>(stressihormonit </a:t>
            </a:r>
            <a:r>
              <a:rPr lang="fi-FI" dirty="0" smtClean="0">
                <a:sym typeface="Wingdings" panose="05000000000000000000" pitchFamily="2" charset="2"/>
              </a:rPr>
              <a:t> immuunivaste)</a:t>
            </a:r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3468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Unihäiriöt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Syitä</a:t>
            </a:r>
            <a:r>
              <a:rPr lang="fi-FI" dirty="0" smtClean="0"/>
              <a:t>:</a:t>
            </a:r>
          </a:p>
          <a:p>
            <a:pPr lvl="1"/>
            <a:r>
              <a:rPr lang="fi-FI" dirty="0" smtClean="0"/>
              <a:t>nyky-yhteiskunta: keinovalo – </a:t>
            </a:r>
            <a:r>
              <a:rPr lang="fi-FI" b="1" dirty="0" smtClean="0"/>
              <a:t>sinivalo</a:t>
            </a:r>
            <a:r>
              <a:rPr lang="fi-FI" dirty="0" smtClean="0"/>
              <a:t>, iltapainotteinen elämäntyyli</a:t>
            </a:r>
          </a:p>
          <a:p>
            <a:pPr lvl="1"/>
            <a:r>
              <a:rPr lang="fi-FI" dirty="0"/>
              <a:t>n</a:t>
            </a:r>
            <a:r>
              <a:rPr lang="fi-FI" dirty="0" smtClean="0"/>
              <a:t>uoret: </a:t>
            </a:r>
            <a:r>
              <a:rPr lang="fi-FI" b="1" dirty="0" smtClean="0"/>
              <a:t>viivästynyt unirytmi  </a:t>
            </a:r>
          </a:p>
          <a:p>
            <a:endParaRPr lang="fi-FI" dirty="0"/>
          </a:p>
          <a:p>
            <a:r>
              <a:rPr lang="fi-FI" b="1" dirty="0" smtClean="0"/>
              <a:t>Unettomuus</a:t>
            </a:r>
          </a:p>
          <a:p>
            <a:pPr lvl="1"/>
            <a:r>
              <a:rPr lang="fi-FI" dirty="0" smtClean="0"/>
              <a:t>oireita: nukahtamisvaikeudet, katkonainen uni, liian aikainen herääminen</a:t>
            </a:r>
          </a:p>
          <a:p>
            <a:pPr lvl="1"/>
            <a:r>
              <a:rPr lang="fi-FI" dirty="0"/>
              <a:t>u</a:t>
            </a:r>
            <a:r>
              <a:rPr lang="fi-FI" dirty="0" smtClean="0"/>
              <a:t>nen määrä ja laatu epätyydyttäviä</a:t>
            </a:r>
          </a:p>
          <a:p>
            <a:pPr lvl="1"/>
            <a:r>
              <a:rPr lang="fi-FI" dirty="0"/>
              <a:t>s</a:t>
            </a:r>
            <a:r>
              <a:rPr lang="fi-FI" dirty="0" smtClean="0"/>
              <a:t>tressihormonit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b="1" dirty="0" smtClean="0">
                <a:sym typeface="Wingdings" panose="05000000000000000000" pitchFamily="2" charset="2"/>
              </a:rPr>
              <a:t>toiminnallinen</a:t>
            </a:r>
            <a:r>
              <a:rPr lang="fi-FI" dirty="0" smtClean="0">
                <a:sym typeface="Wingdings" panose="05000000000000000000" pitchFamily="2" charset="2"/>
              </a:rPr>
              <a:t> unettomuus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p</a:t>
            </a:r>
            <a:r>
              <a:rPr lang="fi-FI" dirty="0" smtClean="0">
                <a:sym typeface="Wingdings" panose="05000000000000000000" pitchFamily="2" charset="2"/>
              </a:rPr>
              <a:t>itkittynyt eli </a:t>
            </a:r>
            <a:r>
              <a:rPr lang="fi-FI" b="1" dirty="0" smtClean="0">
                <a:sym typeface="Wingdings" panose="05000000000000000000" pitchFamily="2" charset="2"/>
              </a:rPr>
              <a:t>krooninen</a:t>
            </a:r>
            <a:r>
              <a:rPr lang="fi-FI" dirty="0" smtClean="0">
                <a:sym typeface="Wingdings" panose="05000000000000000000" pitchFamily="2" charset="2"/>
              </a:rPr>
              <a:t> unettomuus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l</a:t>
            </a:r>
            <a:r>
              <a:rPr lang="fi-FI" dirty="0" smtClean="0">
                <a:sym typeface="Wingdings" panose="05000000000000000000" pitchFamily="2" charset="2"/>
              </a:rPr>
              <a:t>ääkkeet eivät pysyvä ratkaisu  syihin vaikuttaminen tehokkaampaa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601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Kohti hyvää unta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unenhuolto eli </a:t>
            </a:r>
            <a:r>
              <a:rPr lang="fi-FI" b="1" dirty="0" smtClean="0"/>
              <a:t>unihygienia</a:t>
            </a:r>
          </a:p>
          <a:p>
            <a:r>
              <a:rPr lang="fi-FI" dirty="0"/>
              <a:t>y</a:t>
            </a:r>
            <a:r>
              <a:rPr lang="fi-FI" dirty="0" smtClean="0"/>
              <a:t>leisin unettomuuden ja päiväväsymyksen syy </a:t>
            </a:r>
            <a:r>
              <a:rPr lang="fi-FI" b="1" dirty="0" smtClean="0"/>
              <a:t>itse aiheutettu univaje </a:t>
            </a:r>
            <a:r>
              <a:rPr lang="fi-FI" dirty="0" smtClean="0"/>
              <a:t>eli siihen voi omilla toimillaan vaikuttaa</a:t>
            </a:r>
          </a:p>
          <a:p>
            <a:r>
              <a:rPr lang="fi-FI" dirty="0"/>
              <a:t>u</a:t>
            </a:r>
            <a:r>
              <a:rPr lang="fi-FI" dirty="0" smtClean="0"/>
              <a:t>nihäiriöiden ehkäisy tärkeää myös yhteiskunnallisesti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8024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smtClean="0"/>
              <a:t>Terve 1: Terveyden perusteet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 dirty="0" smtClean="0"/>
              <a:t>Luku 4: Liikunta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8292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ARVIOINTI &amp; LÄKSYKYSYMYS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Päiväkirja</a:t>
            </a:r>
            <a:r>
              <a:rPr lang="en-US" dirty="0" smtClean="0"/>
              <a:t>, </a:t>
            </a:r>
            <a:r>
              <a:rPr lang="en-US" dirty="0" err="1" smtClean="0"/>
              <a:t>kurssikoe</a:t>
            </a:r>
            <a:r>
              <a:rPr lang="en-US" dirty="0" smtClean="0"/>
              <a:t>, </a:t>
            </a:r>
            <a:r>
              <a:rPr lang="en-US" dirty="0" err="1" smtClean="0"/>
              <a:t>välikoe</a:t>
            </a:r>
            <a:r>
              <a:rPr lang="en-US" dirty="0" smtClean="0"/>
              <a:t>, </a:t>
            </a:r>
            <a:r>
              <a:rPr lang="en-US" dirty="0" err="1" smtClean="0"/>
              <a:t>tehtävät</a:t>
            </a:r>
            <a:r>
              <a:rPr lang="en-US" dirty="0" smtClean="0"/>
              <a:t>, </a:t>
            </a:r>
            <a:r>
              <a:rPr lang="en-US" dirty="0" err="1" smtClean="0"/>
              <a:t>esseet</a:t>
            </a:r>
            <a:r>
              <a:rPr lang="en-US" dirty="0" smtClean="0"/>
              <a:t>, </a:t>
            </a:r>
            <a:r>
              <a:rPr lang="en-US" dirty="0" err="1" smtClean="0"/>
              <a:t>pistarit</a:t>
            </a:r>
            <a:r>
              <a:rPr lang="en-US" dirty="0" smtClean="0"/>
              <a:t>, </a:t>
            </a:r>
            <a:r>
              <a:rPr lang="en-US" dirty="0" err="1" smtClean="0"/>
              <a:t>ryhmätyöt</a:t>
            </a:r>
            <a:r>
              <a:rPr lang="en-US" dirty="0" smtClean="0"/>
              <a:t>…</a:t>
            </a:r>
          </a:p>
          <a:p>
            <a:endParaRPr lang="en-US" dirty="0"/>
          </a:p>
          <a:p>
            <a:r>
              <a:rPr lang="en-US" dirty="0" err="1"/>
              <a:t>Lukuläksy</a:t>
            </a:r>
            <a:r>
              <a:rPr lang="en-US" dirty="0"/>
              <a:t> ja/tai </a:t>
            </a:r>
            <a:r>
              <a:rPr lang="en-US" dirty="0" err="1"/>
              <a:t>tehtävä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Keskeisin</a:t>
            </a:r>
            <a:r>
              <a:rPr lang="en-US" dirty="0"/>
              <a:t> </a:t>
            </a:r>
            <a:r>
              <a:rPr lang="en-US" dirty="0" err="1"/>
              <a:t>sanoma</a:t>
            </a:r>
            <a:r>
              <a:rPr lang="en-US" dirty="0"/>
              <a:t> </a:t>
            </a:r>
            <a:r>
              <a:rPr lang="en-US" dirty="0" err="1"/>
              <a:t>kolmessa</a:t>
            </a:r>
            <a:r>
              <a:rPr lang="en-US" dirty="0"/>
              <a:t> </a:t>
            </a:r>
            <a:r>
              <a:rPr lang="en-US" dirty="0" err="1"/>
              <a:t>käsitteessä</a:t>
            </a:r>
            <a:r>
              <a:rPr lang="en-US" dirty="0"/>
              <a:t>/</a:t>
            </a:r>
            <a:r>
              <a:rPr lang="en-US" dirty="0" err="1"/>
              <a:t>yhdessä</a:t>
            </a:r>
            <a:r>
              <a:rPr lang="en-US" dirty="0"/>
              <a:t> </a:t>
            </a:r>
            <a:r>
              <a:rPr lang="en-US" dirty="0" err="1"/>
              <a:t>lauseessa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Asennoidu</a:t>
            </a:r>
            <a:r>
              <a:rPr lang="en-US" dirty="0"/>
              <a:t> </a:t>
            </a:r>
            <a:r>
              <a:rPr lang="en-US" dirty="0" err="1" smtClean="0"/>
              <a:t>tuhtiin</a:t>
            </a:r>
            <a:r>
              <a:rPr lang="en-US" dirty="0" smtClean="0"/>
              <a:t> </a:t>
            </a:r>
            <a:r>
              <a:rPr lang="en-US" dirty="0" err="1" smtClean="0"/>
              <a:t>kirjaan</a:t>
            </a:r>
            <a:r>
              <a:rPr lang="en-US" dirty="0" smtClean="0"/>
              <a:t> </a:t>
            </a:r>
            <a:r>
              <a:rPr lang="en-US" dirty="0" err="1" smtClean="0"/>
              <a:t>kevyesti</a:t>
            </a:r>
            <a:r>
              <a:rPr lang="en-US" dirty="0" smtClean="0"/>
              <a:t> – </a:t>
            </a:r>
            <a:r>
              <a:rPr lang="en-US" dirty="0" err="1" smtClean="0"/>
              <a:t>silmäile</a:t>
            </a:r>
            <a:r>
              <a:rPr lang="en-US" dirty="0"/>
              <a:t> </a:t>
            </a:r>
            <a:r>
              <a:rPr lang="en-US" dirty="0" smtClean="0"/>
              <a:t>ja </a:t>
            </a:r>
            <a:r>
              <a:rPr lang="en-US" dirty="0" err="1" smtClean="0"/>
              <a:t>perehdy</a:t>
            </a:r>
            <a:r>
              <a:rPr lang="en-US" dirty="0" smtClean="0"/>
              <a:t> </a:t>
            </a:r>
            <a:r>
              <a:rPr lang="en-US" dirty="0" err="1" smtClean="0"/>
              <a:t>omista</a:t>
            </a:r>
            <a:r>
              <a:rPr lang="en-US" dirty="0" smtClean="0"/>
              <a:t> </a:t>
            </a:r>
            <a:r>
              <a:rPr lang="en-US" dirty="0" err="1" smtClean="0"/>
              <a:t>lähtökohdista</a:t>
            </a:r>
            <a:r>
              <a:rPr lang="en-US" dirty="0" smtClean="0"/>
              <a:t>! </a:t>
            </a:r>
            <a:r>
              <a:rPr lang="en-US" dirty="0" err="1" smtClean="0"/>
              <a:t>Kaikkea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tarvitse</a:t>
            </a:r>
            <a:r>
              <a:rPr lang="en-US" dirty="0" smtClean="0"/>
              <a:t> </a:t>
            </a:r>
            <a:r>
              <a:rPr lang="en-US" dirty="0" err="1" smtClean="0"/>
              <a:t>lukea</a:t>
            </a:r>
            <a:r>
              <a:rPr lang="en-US" dirty="0" smtClean="0"/>
              <a:t> </a:t>
            </a:r>
            <a:r>
              <a:rPr lang="en-US" dirty="0" err="1" smtClean="0"/>
              <a:t>sanasta</a:t>
            </a:r>
            <a:r>
              <a:rPr lang="en-US" dirty="0" smtClean="0"/>
              <a:t> </a:t>
            </a:r>
            <a:r>
              <a:rPr lang="en-US" dirty="0" err="1" smtClean="0"/>
              <a:t>sanaan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7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Liikunnan psykososiaalisia terveysvaikutuksia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237" y="1772816"/>
            <a:ext cx="7404653" cy="4038600"/>
          </a:xfrm>
        </p:spPr>
        <p:txBody>
          <a:bodyPr>
            <a:noAutofit/>
          </a:bodyPr>
          <a:lstStyle/>
          <a:p>
            <a:r>
              <a:rPr lang="fi-FI" sz="1800" b="1" dirty="0"/>
              <a:t>p</a:t>
            </a:r>
            <a:r>
              <a:rPr lang="fi-FI" sz="1800" b="1" dirty="0" smtClean="0"/>
              <a:t>syykkiset</a:t>
            </a:r>
            <a:r>
              <a:rPr lang="fi-FI" sz="1800" dirty="0" smtClean="0"/>
              <a:t>: </a:t>
            </a:r>
          </a:p>
          <a:p>
            <a:pPr lvl="1"/>
            <a:r>
              <a:rPr lang="fi-FI" dirty="0" smtClean="0"/>
              <a:t>auttaa hallitsemaan stressiä</a:t>
            </a:r>
          </a:p>
          <a:p>
            <a:pPr lvl="1"/>
            <a:r>
              <a:rPr lang="fi-FI" dirty="0"/>
              <a:t>a</a:t>
            </a:r>
            <a:r>
              <a:rPr lang="fi-FI" dirty="0" smtClean="0"/>
              <a:t>uttaa pienentämään stressihormonitasoja</a:t>
            </a:r>
          </a:p>
          <a:p>
            <a:pPr lvl="1"/>
            <a:r>
              <a:rPr lang="fi-FI" dirty="0"/>
              <a:t>a</a:t>
            </a:r>
            <a:r>
              <a:rPr lang="fi-FI" dirty="0" smtClean="0"/>
              <a:t>uttaa vähentämään ahdistusta ja masennusta</a:t>
            </a:r>
          </a:p>
          <a:p>
            <a:pPr lvl="1"/>
            <a:r>
              <a:rPr lang="fi-FI" dirty="0" smtClean="0"/>
              <a:t>itsetunto ja elämänhallinnan tunne vahvistuvat</a:t>
            </a:r>
          </a:p>
          <a:p>
            <a:pPr lvl="1"/>
            <a:r>
              <a:rPr lang="fi-FI" dirty="0" smtClean="0"/>
              <a:t>parantaa unen laatua</a:t>
            </a:r>
          </a:p>
          <a:p>
            <a:pPr lvl="1"/>
            <a:r>
              <a:rPr lang="fi-FI" dirty="0" smtClean="0"/>
              <a:t>parantaa kognitiivisia toimintoja</a:t>
            </a:r>
          </a:p>
          <a:p>
            <a:pPr lvl="1"/>
            <a:r>
              <a:rPr lang="fi-FI" dirty="0" smtClean="0"/>
              <a:t>tuottaa nautintoa, iloa, elämyksiä ja hyvää oloa (mielihyvä – </a:t>
            </a:r>
            <a:r>
              <a:rPr lang="fi-FI" b="1" dirty="0" smtClean="0"/>
              <a:t>endorfiinit)</a:t>
            </a:r>
          </a:p>
          <a:p>
            <a:endParaRPr lang="fi-FI" sz="1800" dirty="0" smtClean="0"/>
          </a:p>
          <a:p>
            <a:r>
              <a:rPr lang="fi-FI" sz="1800" b="1" dirty="0" smtClean="0"/>
              <a:t>sosiaaliset</a:t>
            </a:r>
            <a:r>
              <a:rPr lang="fi-FI" sz="1800" dirty="0" smtClean="0"/>
              <a:t>: </a:t>
            </a:r>
          </a:p>
          <a:p>
            <a:pPr lvl="1"/>
            <a:r>
              <a:rPr lang="fi-FI" dirty="0" smtClean="0"/>
              <a:t>tarjoaa mahdollisuuksia sosiaaliseen vuorovaikutukseen</a:t>
            </a:r>
          </a:p>
          <a:p>
            <a:pPr lvl="1"/>
            <a:r>
              <a:rPr lang="fi-FI" dirty="0"/>
              <a:t>t</a:t>
            </a:r>
            <a:r>
              <a:rPr lang="fi-FI" dirty="0" smtClean="0"/>
              <a:t>arjoaa mahdollisuuksia rakentavaan tunteiden ilmaisemiseen ja käsittelemiseen</a:t>
            </a:r>
          </a:p>
          <a:p>
            <a:pPr lvl="1"/>
            <a:r>
              <a:rPr lang="fi-FI" dirty="0" smtClean="0"/>
              <a:t>elämykset ja kokemukset tuovat iloa ja syventävät läheisyyden ja ystävyyden tunteita</a:t>
            </a:r>
          </a:p>
          <a:p>
            <a:pPr lvl="1"/>
            <a:r>
              <a:rPr lang="fi-FI" dirty="0"/>
              <a:t>v</a:t>
            </a:r>
            <a:r>
              <a:rPr lang="fi-FI" dirty="0" smtClean="0"/>
              <a:t>oi olla sosiaalisen identiteetin eli myönteisen ryhmätunteen lähde</a:t>
            </a:r>
          </a:p>
        </p:txBody>
      </p:sp>
    </p:spTree>
    <p:extLst>
      <p:ext uri="{BB962C8B-B14F-4D97-AF65-F5344CB8AC3E}">
        <p14:creationId xmlns:p14="http://schemas.microsoft.com/office/powerpoint/2010/main" val="1714362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Terveysliikunta ja -kunto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237" y="1844824"/>
            <a:ext cx="7404653" cy="4038600"/>
          </a:xfrm>
        </p:spPr>
        <p:txBody>
          <a:bodyPr>
            <a:noAutofit/>
          </a:bodyPr>
          <a:lstStyle/>
          <a:p>
            <a:r>
              <a:rPr lang="fi-FI" sz="1800" dirty="0"/>
              <a:t>s</a:t>
            </a:r>
            <a:r>
              <a:rPr lang="fi-FI" sz="1800" dirty="0" smtClean="0"/>
              <a:t>äännöllistä, riittävän usein tapahtuvaa liikkumista, joka tuottaa selvää terveyshyötyä hyvällä hyötysuhteella eli pienin haitoin ja riskein </a:t>
            </a:r>
          </a:p>
          <a:p>
            <a:pPr lvl="1"/>
            <a:r>
              <a:rPr lang="fi-FI" dirty="0"/>
              <a:t>m</a:t>
            </a:r>
            <a:r>
              <a:rPr lang="fi-FI" dirty="0" smtClean="0"/>
              <a:t>yös </a:t>
            </a:r>
            <a:r>
              <a:rPr lang="fi-FI" b="1" dirty="0" smtClean="0"/>
              <a:t>arki- ja hyötyliikuntaa </a:t>
            </a:r>
            <a:r>
              <a:rPr lang="fi-FI" dirty="0" smtClean="0"/>
              <a:t>(esim. kävely tai pyöräily kouluun ja harrastuksiin, monet kotityöt tai lasten kanssa leikkiminen)</a:t>
            </a:r>
          </a:p>
          <a:p>
            <a:pPr lvl="1"/>
            <a:r>
              <a:rPr lang="fi-FI" b="1" dirty="0" smtClean="0"/>
              <a:t>kuntoliikunnan</a:t>
            </a:r>
            <a:r>
              <a:rPr lang="fi-FI" dirty="0" smtClean="0"/>
              <a:t> tavoitteena kehittää tai ylläpitää jotakin fyysisen kunnon osa-aluetta (esim. kestävyys, lihaskunto, liikehallintaa), usein rasittavampaa kuin arkinen liikunta, mutta hyvää terveysliikuntaa</a:t>
            </a:r>
          </a:p>
          <a:p>
            <a:pPr lvl="1"/>
            <a:r>
              <a:rPr lang="fi-FI" dirty="0"/>
              <a:t>l</a:t>
            </a:r>
            <a:r>
              <a:rPr lang="fi-FI" dirty="0" smtClean="0"/>
              <a:t>ähes kaikki liikunta voi edistää terveyttä </a:t>
            </a:r>
            <a:br>
              <a:rPr lang="fi-FI" dirty="0" smtClean="0"/>
            </a:br>
            <a:r>
              <a:rPr lang="fi-FI" dirty="0" smtClean="0"/>
              <a:t>(vrt. </a:t>
            </a:r>
            <a:r>
              <a:rPr lang="fi-FI" dirty="0"/>
              <a:t>h</a:t>
            </a:r>
            <a:r>
              <a:rPr lang="fi-FI" dirty="0" smtClean="0"/>
              <a:t>yvin raskas kilpa- tai kuntourheilu  – terveysriskit)</a:t>
            </a:r>
          </a:p>
          <a:p>
            <a:endParaRPr lang="fi-FI" sz="1800" dirty="0" smtClean="0"/>
          </a:p>
          <a:p>
            <a:r>
              <a:rPr lang="fi-FI" sz="1800" dirty="0" smtClean="0"/>
              <a:t>hyvä </a:t>
            </a:r>
            <a:r>
              <a:rPr lang="fi-FI" sz="1800" b="1" dirty="0" smtClean="0"/>
              <a:t>terveyskunto</a:t>
            </a:r>
            <a:r>
              <a:rPr lang="fi-FI" sz="1800" dirty="0" smtClean="0"/>
              <a:t> koostuu hyvästä kestävyyskunnosta, tuki- ja lii-kuntaelimistön kunnosta, motorisesta kunnosta, pituuteen nähden sopivasta painosta sekä hyvin toimivasta sokeri- ja rasva-aineenvaihdunnasta</a:t>
            </a:r>
          </a:p>
          <a:p>
            <a:pPr lvl="1"/>
            <a:r>
              <a:rPr lang="fi-FI" dirty="0" smtClean="0"/>
              <a:t>auttaa selviytymään päivittäisistä toimista liikaa väsymättä</a:t>
            </a:r>
          </a:p>
          <a:p>
            <a:pPr lvl="1"/>
            <a:r>
              <a:rPr lang="fi-FI" dirty="0" smtClean="0"/>
              <a:t>sairastumisriski moniin liikunnan puutteesta johtuviin sairauksiin pienenee. 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096387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Energiantuotto liikunnassa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237" y="1772816"/>
            <a:ext cx="7404653" cy="4038600"/>
          </a:xfrm>
        </p:spPr>
        <p:txBody>
          <a:bodyPr>
            <a:noAutofit/>
          </a:bodyPr>
          <a:lstStyle/>
          <a:p>
            <a:r>
              <a:rPr lang="fi-FI" sz="1800" dirty="0" smtClean="0"/>
              <a:t>lihasten pääasialliset energianlähteet ovat hiilihydraatit ja rasvat </a:t>
            </a:r>
          </a:p>
          <a:p>
            <a:r>
              <a:rPr lang="fi-FI" sz="1800" dirty="0" smtClean="0"/>
              <a:t>lihasten energiantuotto riippuu suorituksen tehosta ja kestosta</a:t>
            </a:r>
          </a:p>
          <a:p>
            <a:pPr lvl="1"/>
            <a:r>
              <a:rPr lang="fi-FI" b="1" dirty="0" smtClean="0"/>
              <a:t>anaerobinen</a:t>
            </a:r>
            <a:r>
              <a:rPr lang="fi-FI" dirty="0" smtClean="0"/>
              <a:t> (ilman happea) - hiilihydraatit</a:t>
            </a:r>
          </a:p>
          <a:p>
            <a:pPr lvl="2"/>
            <a:r>
              <a:rPr lang="fi-FI" sz="1800" dirty="0" smtClean="0"/>
              <a:t>lyhyet, kovatehoiset suoritukset</a:t>
            </a:r>
          </a:p>
          <a:p>
            <a:pPr lvl="2"/>
            <a:r>
              <a:rPr lang="fi-FI" sz="1800" dirty="0"/>
              <a:t>n</a:t>
            </a:r>
            <a:r>
              <a:rPr lang="fi-FI" sz="1800" dirty="0" smtClean="0"/>
              <a:t>opea tapa, mutta pienempi kapasiteetti kuin aerobisella</a:t>
            </a:r>
          </a:p>
          <a:p>
            <a:pPr lvl="2"/>
            <a:r>
              <a:rPr lang="fi-FI" sz="1800" dirty="0" smtClean="0"/>
              <a:t>lihassolujen </a:t>
            </a:r>
            <a:r>
              <a:rPr lang="fi-FI" sz="1800" b="1" dirty="0" smtClean="0"/>
              <a:t>ATP</a:t>
            </a:r>
            <a:r>
              <a:rPr lang="fi-FI" sz="1800" dirty="0"/>
              <a:t> </a:t>
            </a:r>
            <a:r>
              <a:rPr lang="fi-FI" sz="1800" dirty="0" smtClean="0"/>
              <a:t>(hyvin pieni varasto)</a:t>
            </a:r>
          </a:p>
          <a:p>
            <a:pPr lvl="2"/>
            <a:r>
              <a:rPr lang="fi-FI" sz="1800" dirty="0" smtClean="0"/>
              <a:t>lihaskudoksen </a:t>
            </a:r>
            <a:r>
              <a:rPr lang="fi-FI" sz="1800" b="1" dirty="0" err="1" smtClean="0"/>
              <a:t>kreatiinifosfaatti</a:t>
            </a:r>
            <a:r>
              <a:rPr lang="fi-FI" sz="1800" b="1" dirty="0" smtClean="0"/>
              <a:t> </a:t>
            </a:r>
            <a:r>
              <a:rPr lang="fi-FI" sz="1800" b="1" dirty="0" smtClean="0">
                <a:sym typeface="Wingdings" panose="05000000000000000000" pitchFamily="2" charset="2"/>
              </a:rPr>
              <a:t> ATP </a:t>
            </a:r>
            <a:r>
              <a:rPr lang="fi-FI" sz="1800" dirty="0" smtClean="0">
                <a:sym typeface="Wingdings" panose="05000000000000000000" pitchFamily="2" charset="2"/>
              </a:rPr>
              <a:t>(pienet varastot)</a:t>
            </a:r>
          </a:p>
          <a:p>
            <a:pPr lvl="2"/>
            <a:r>
              <a:rPr lang="fi-FI" sz="1800" b="1" dirty="0" err="1" smtClean="0">
                <a:sym typeface="Wingdings" panose="05000000000000000000" pitchFamily="2" charset="2"/>
              </a:rPr>
              <a:t>glykolyysi</a:t>
            </a:r>
            <a:r>
              <a:rPr lang="fi-FI" sz="1800" b="1" dirty="0" smtClean="0">
                <a:sym typeface="Wingdings" panose="05000000000000000000" pitchFamily="2" charset="2"/>
              </a:rPr>
              <a:t> </a:t>
            </a:r>
            <a:r>
              <a:rPr lang="fi-FI" sz="1800" dirty="0" smtClean="0">
                <a:sym typeface="Wingdings" panose="05000000000000000000" pitchFamily="2" charset="2"/>
              </a:rPr>
              <a:t></a:t>
            </a:r>
            <a:r>
              <a:rPr lang="fi-FI" sz="1800" b="1" dirty="0" smtClean="0">
                <a:sym typeface="Wingdings" panose="05000000000000000000" pitchFamily="2" charset="2"/>
              </a:rPr>
              <a:t> ATP </a:t>
            </a:r>
            <a:br>
              <a:rPr lang="fi-FI" sz="1800" b="1" dirty="0" smtClean="0">
                <a:sym typeface="Wingdings" panose="05000000000000000000" pitchFamily="2" charset="2"/>
              </a:rPr>
            </a:br>
            <a:r>
              <a:rPr lang="fi-FI" sz="1800" dirty="0" smtClean="0">
                <a:sym typeface="Wingdings" panose="05000000000000000000" pitchFamily="2" charset="2"/>
              </a:rPr>
              <a:t>(lihasten ja maksan glykogeenin sekä veren glukoosin hajottaminen, </a:t>
            </a:r>
            <a:br>
              <a:rPr lang="fi-FI" sz="1800" dirty="0" smtClean="0">
                <a:sym typeface="Wingdings" panose="05000000000000000000" pitchFamily="2" charset="2"/>
              </a:rPr>
            </a:br>
            <a:r>
              <a:rPr lang="fi-FI" sz="1800" dirty="0" smtClean="0">
                <a:sym typeface="Wingdings" panose="05000000000000000000" pitchFamily="2" charset="2"/>
              </a:rPr>
              <a:t>reaktion jatkuessa syntyy laktaattia eli maitohappoa)</a:t>
            </a:r>
            <a:endParaRPr lang="fi-FI" sz="1800" dirty="0" smtClean="0"/>
          </a:p>
          <a:p>
            <a:pPr lvl="1"/>
            <a:r>
              <a:rPr lang="fi-FI" b="1" dirty="0" smtClean="0"/>
              <a:t>aerobinen</a:t>
            </a:r>
            <a:r>
              <a:rPr lang="fi-FI" dirty="0" smtClean="0"/>
              <a:t> (hapen avulla) – hiilihydraatit ja rasvat</a:t>
            </a:r>
          </a:p>
          <a:p>
            <a:pPr lvl="2"/>
            <a:r>
              <a:rPr lang="fi-FI" sz="1800" dirty="0"/>
              <a:t>p</a:t>
            </a:r>
            <a:r>
              <a:rPr lang="fi-FI" sz="1800" dirty="0" smtClean="0"/>
              <a:t>itkäkestoiset, matalatehoiset ja kohtuullisesti kuormittavat suoritukset</a:t>
            </a:r>
          </a:p>
          <a:p>
            <a:pPr lvl="2"/>
            <a:r>
              <a:rPr lang="fi-FI" sz="1800" dirty="0" smtClean="0"/>
              <a:t>hidas tapa, mutta suuri kapasiteetti</a:t>
            </a:r>
          </a:p>
          <a:p>
            <a:pPr lvl="2"/>
            <a:r>
              <a:rPr lang="fi-FI" sz="1800" b="1" dirty="0"/>
              <a:t>s</a:t>
            </a:r>
            <a:r>
              <a:rPr lang="fi-FI" sz="1800" b="1" dirty="0" smtClean="0"/>
              <a:t>oluhengitys</a:t>
            </a:r>
            <a:r>
              <a:rPr lang="fi-FI" sz="1800" dirty="0" smtClean="0"/>
              <a:t> </a:t>
            </a:r>
            <a:r>
              <a:rPr lang="fi-FI" sz="1800" dirty="0" smtClean="0">
                <a:sym typeface="Wingdings" panose="05000000000000000000" pitchFamily="2" charset="2"/>
              </a:rPr>
              <a:t> </a:t>
            </a:r>
            <a:r>
              <a:rPr lang="fi-FI" sz="1800" b="1" dirty="0" smtClean="0">
                <a:sym typeface="Wingdings" panose="05000000000000000000" pitchFamily="2" charset="2"/>
              </a:rPr>
              <a:t>ATP</a:t>
            </a: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1800" dirty="0" smtClean="0"/>
              <a:t>(elimistön suurin energiavarasto rasvakudoksen </a:t>
            </a:r>
            <a:r>
              <a:rPr lang="fi-FI" sz="1800" dirty="0" err="1" smtClean="0"/>
              <a:t>triglyseridit</a:t>
            </a:r>
            <a:r>
              <a:rPr lang="fi-FI" sz="1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5756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Terveysliikuntasuositukset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2400" dirty="0" smtClean="0"/>
              <a:t>perustuvat tieteelliseen tutkimukseen ja ilmaisevat liikunnan </a:t>
            </a:r>
            <a:r>
              <a:rPr lang="fi-FI" sz="2400" b="1" dirty="0" smtClean="0"/>
              <a:t>vähimmäismäärän</a:t>
            </a:r>
            <a:r>
              <a:rPr lang="fi-FI" sz="2400" dirty="0" smtClean="0"/>
              <a:t>, jolla on mahdollista saavuttaa huomattava osa liikunnan </a:t>
            </a:r>
            <a:r>
              <a:rPr lang="fi-FI" sz="2400" b="1" dirty="0" smtClean="0"/>
              <a:t>terveyshyödyistä</a:t>
            </a:r>
            <a:r>
              <a:rPr lang="fi-FI" sz="2400" dirty="0" smtClean="0"/>
              <a:t> (hyödyt lisääntyvät, kun liikkuu pidemmän aikaa tai rasittavammin kuin minimisuosituksessa suositellaan)</a:t>
            </a:r>
          </a:p>
          <a:p>
            <a:r>
              <a:rPr lang="fi-FI" sz="2400" dirty="0"/>
              <a:t>o</a:t>
            </a:r>
            <a:r>
              <a:rPr lang="fi-FI" sz="2400" dirty="0" smtClean="0"/>
              <a:t>mat suositukset: kouluikäiset, aikuiset, yli 65-vuotiaat (alle kouluikäisille lapsille varhaiskasvatuksen liikuntasuositukset)</a:t>
            </a:r>
          </a:p>
          <a:p>
            <a:r>
              <a:rPr lang="fi-FI" sz="2400" dirty="0"/>
              <a:t>t</a:t>
            </a:r>
            <a:r>
              <a:rPr lang="fi-FI" sz="2400" dirty="0" smtClean="0"/>
              <a:t>erveyden ylläpitämiseksi liikunnan on oltava säännöllistä ja riittävän usein toistuvaa, mieluisaa ja monipuolista, liikkujan kuntoon nähden vähintään hieman rasittavaa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588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Liikunnan turvallisuus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700808"/>
            <a:ext cx="7404653" cy="4038600"/>
          </a:xfrm>
        </p:spPr>
        <p:txBody>
          <a:bodyPr>
            <a:noAutofit/>
          </a:bodyPr>
          <a:lstStyle/>
          <a:p>
            <a:r>
              <a:rPr lang="fi-FI" sz="1900" dirty="0"/>
              <a:t>l</a:t>
            </a:r>
            <a:r>
              <a:rPr lang="fi-FI" sz="1900" dirty="0" smtClean="0"/>
              <a:t>iikuntatapaturmat on suurin tapaturmaluokka Suomessa</a:t>
            </a:r>
          </a:p>
          <a:p>
            <a:pPr lvl="1"/>
            <a:r>
              <a:rPr lang="fi-FI" sz="1900" dirty="0" smtClean="0"/>
              <a:t>vuosittain lähes 350 000 liikuntavammaa</a:t>
            </a:r>
          </a:p>
          <a:p>
            <a:pPr lvl="2"/>
            <a:r>
              <a:rPr lang="fi-FI" sz="1900" dirty="0" smtClean="0"/>
              <a:t>keskimäärin 7 % 15–64-vuotiaista suomalaisista</a:t>
            </a:r>
          </a:p>
          <a:p>
            <a:pPr lvl="2"/>
            <a:r>
              <a:rPr lang="fi-FI" sz="1900" dirty="0" smtClean="0"/>
              <a:t>eniten 15–34-vuotiaita, määrällisesti useammin poikia ja miehiä kuin tyttöjä ja naisia</a:t>
            </a:r>
          </a:p>
          <a:p>
            <a:pPr lvl="1"/>
            <a:r>
              <a:rPr lang="fi-FI" sz="1900" dirty="0" smtClean="0"/>
              <a:t>jopa puolet liikunnan terveyshyödyistä voidaan menettää liikuntatapaturmien takia</a:t>
            </a:r>
          </a:p>
          <a:p>
            <a:pPr lvl="1"/>
            <a:r>
              <a:rPr lang="fi-FI" sz="1900" b="1" dirty="0"/>
              <a:t>t</a:t>
            </a:r>
            <a:r>
              <a:rPr lang="fi-FI" sz="1900" b="1" dirty="0" smtClean="0"/>
              <a:t>apaturmariski</a:t>
            </a:r>
            <a:endParaRPr lang="fi-FI" sz="1900" dirty="0"/>
          </a:p>
          <a:p>
            <a:pPr lvl="2"/>
            <a:r>
              <a:rPr lang="fi-FI" sz="1900" dirty="0" smtClean="0"/>
              <a:t>suuri vähän liikkuvilla henkilöillä (heikko motorinen taitotaso)</a:t>
            </a:r>
          </a:p>
          <a:p>
            <a:pPr lvl="2"/>
            <a:r>
              <a:rPr lang="fi-FI" sz="1900" dirty="0" smtClean="0"/>
              <a:t>altistuvat myös tavoitteellisesti liikkuvat henkilöt</a:t>
            </a:r>
          </a:p>
          <a:p>
            <a:pPr lvl="2"/>
            <a:r>
              <a:rPr lang="fi-FI" sz="1900" dirty="0"/>
              <a:t>a</a:t>
            </a:r>
            <a:r>
              <a:rPr lang="fi-FI" sz="1900" dirty="0" smtClean="0"/>
              <a:t>siointi- ja hyötyliikunta vs. kunto- ja kilpaurheilu</a:t>
            </a:r>
          </a:p>
          <a:p>
            <a:pPr lvl="2"/>
            <a:r>
              <a:rPr lang="fi-FI" sz="1900" dirty="0"/>
              <a:t>k</a:t>
            </a:r>
            <a:r>
              <a:rPr lang="fi-FI" sz="1900" dirty="0" smtClean="0"/>
              <a:t>ontaktilajeissa  kolminkertainen ei-kontaktilajeihin verrattuna</a:t>
            </a:r>
          </a:p>
          <a:p>
            <a:pPr lvl="2"/>
            <a:r>
              <a:rPr lang="fi-FI" sz="1900" dirty="0"/>
              <a:t>k</a:t>
            </a:r>
            <a:r>
              <a:rPr lang="fi-FI" sz="1900" dirty="0" smtClean="0"/>
              <a:t>asvaa väsyneenä ja nälkäisenä sekä päihteiden vaikutuksen alaisena</a:t>
            </a:r>
          </a:p>
          <a:p>
            <a:pPr lvl="1"/>
            <a:r>
              <a:rPr lang="fi-FI" sz="1900" dirty="0"/>
              <a:t>l</a:t>
            </a:r>
            <a:r>
              <a:rPr lang="fi-FI" sz="1900" dirty="0" smtClean="0"/>
              <a:t>iiallinen ja yksipuolinen kuormitus sekä liian lyhyet palautumisajat aiheuttavat puolestaan rasitusvammoja</a:t>
            </a:r>
          </a:p>
        </p:txBody>
      </p:sp>
    </p:spTree>
    <p:extLst>
      <p:ext uri="{BB962C8B-B14F-4D97-AF65-F5344CB8AC3E}">
        <p14:creationId xmlns:p14="http://schemas.microsoft.com/office/powerpoint/2010/main" val="12095928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Liikuntavammojen riskitekijät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b="1" dirty="0"/>
              <a:t>s</a:t>
            </a:r>
            <a:r>
              <a:rPr lang="fi-FI" sz="3200" b="1" dirty="0" smtClean="0"/>
              <a:t>isäiset</a:t>
            </a:r>
          </a:p>
          <a:p>
            <a:pPr lvl="1"/>
            <a:r>
              <a:rPr lang="fi-FI" sz="2800" dirty="0" smtClean="0"/>
              <a:t>liikkujasta itsestään johtuvat: </a:t>
            </a:r>
            <a:br>
              <a:rPr lang="fi-FI" sz="2800" dirty="0" smtClean="0"/>
            </a:br>
            <a:r>
              <a:rPr lang="fi-FI" sz="2800" dirty="0" smtClean="0"/>
              <a:t>yleinen terveydentila, vireystila, liikehallintataidot, aikaisemmat vammat, motivaatio, riskinottokyky ym.</a:t>
            </a:r>
          </a:p>
          <a:p>
            <a:r>
              <a:rPr lang="fi-FI" sz="3200" b="1" dirty="0"/>
              <a:t>u</a:t>
            </a:r>
            <a:r>
              <a:rPr lang="fi-FI" sz="3200" b="1" dirty="0" smtClean="0"/>
              <a:t>lkoiset</a:t>
            </a:r>
          </a:p>
          <a:p>
            <a:pPr lvl="1"/>
            <a:r>
              <a:rPr lang="fi-FI" sz="2800" dirty="0" smtClean="0"/>
              <a:t>liikuntamuotoon ja olosuhteisiin liittyvät: liikuntalaji, liikunnan intensiteetti, sääolosuhteet, suojavarusteet ym.</a:t>
            </a:r>
          </a:p>
        </p:txBody>
      </p:sp>
    </p:spTree>
    <p:extLst>
      <p:ext uri="{BB962C8B-B14F-4D97-AF65-F5344CB8AC3E}">
        <p14:creationId xmlns:p14="http://schemas.microsoft.com/office/powerpoint/2010/main" val="7086412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Doping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2400" dirty="0" smtClean="0"/>
              <a:t>urheilijan suorituskyvyn parantamista (esim. lihasvoima) kemiallisten aineiden tai muiden lääketieteellisten menetelmien avulla</a:t>
            </a:r>
          </a:p>
          <a:p>
            <a:r>
              <a:rPr lang="fi-FI" sz="2400" u="sng" dirty="0"/>
              <a:t>d</a:t>
            </a:r>
            <a:r>
              <a:rPr lang="fi-FI" sz="2400" u="sng" dirty="0" smtClean="0"/>
              <a:t>opingrikkomus</a:t>
            </a:r>
          </a:p>
          <a:p>
            <a:pPr lvl="1"/>
            <a:r>
              <a:rPr lang="fi-FI" sz="2000" dirty="0" smtClean="0"/>
              <a:t>kielletyn, dopingiksi luokiteltavan menetelmän käyttö</a:t>
            </a:r>
          </a:p>
          <a:p>
            <a:pPr lvl="1"/>
            <a:r>
              <a:rPr lang="fi-FI" sz="2000" dirty="0" smtClean="0"/>
              <a:t>doping-testistä kieltäytyminen</a:t>
            </a:r>
          </a:p>
          <a:p>
            <a:pPr lvl="1"/>
            <a:r>
              <a:rPr lang="fi-FI" sz="2000" dirty="0" smtClean="0"/>
              <a:t>dopingtestin tai -valvonnan manipulointi tai sen yritys</a:t>
            </a:r>
          </a:p>
          <a:p>
            <a:pPr lvl="1"/>
            <a:r>
              <a:rPr lang="fi-FI" sz="2000" dirty="0" smtClean="0"/>
              <a:t>kiellettyjen aineiden hallussapito ja välittäminen</a:t>
            </a:r>
          </a:p>
          <a:p>
            <a:r>
              <a:rPr lang="fi-FI" sz="2400" dirty="0" smtClean="0"/>
              <a:t>suurin osa dopingin käyttäjistä on kuntoilijoita (tavoitteena esim. voiman hankkiminen, suorituskyvyn kasvattaminen, ulkonäön muokkaaminen, ammatillinen hyöty)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018866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Liikkumattomuus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850" y="1844824"/>
            <a:ext cx="7404653" cy="4038600"/>
          </a:xfrm>
        </p:spPr>
        <p:txBody>
          <a:bodyPr>
            <a:noAutofit/>
          </a:bodyPr>
          <a:lstStyle/>
          <a:p>
            <a:r>
              <a:rPr lang="fi-FI" sz="2800" dirty="0" smtClean="0"/>
              <a:t>terveyden kannalta riittämätön fyysinen aktiivisuus</a:t>
            </a:r>
          </a:p>
          <a:p>
            <a:r>
              <a:rPr lang="fi-FI" sz="2800" dirty="0" smtClean="0"/>
              <a:t>liikunnan puute kehittyneissä maissa </a:t>
            </a:r>
            <a:r>
              <a:rPr lang="fi-FI" sz="2800" b="1" dirty="0" smtClean="0"/>
              <a:t>yleisin muutettavissa oleva </a:t>
            </a:r>
            <a:r>
              <a:rPr lang="fi-FI" sz="2800" dirty="0" smtClean="0"/>
              <a:t>terveyttä ja toimintakykyä huonontava tekijä (WHO)</a:t>
            </a:r>
          </a:p>
          <a:p>
            <a:r>
              <a:rPr lang="fi-FI" sz="2800" dirty="0" smtClean="0"/>
              <a:t>tekninen kehitys ja vaurastuminen </a:t>
            </a:r>
            <a:r>
              <a:rPr lang="fi-FI" sz="2800" dirty="0" smtClean="0">
                <a:sym typeface="Wingdings" panose="05000000000000000000" pitchFamily="2" charset="2"/>
              </a:rPr>
              <a:t></a:t>
            </a:r>
            <a:r>
              <a:rPr lang="fi-FI" sz="2800" dirty="0" smtClean="0"/>
              <a:t> istumisen lisääntyminen ja arjen aktiivisuuden väheneminen</a:t>
            </a:r>
          </a:p>
          <a:p>
            <a:r>
              <a:rPr lang="fi-FI" sz="2800" dirty="0"/>
              <a:t>y</a:t>
            </a:r>
            <a:r>
              <a:rPr lang="fi-FI" sz="2800" dirty="0" smtClean="0"/>
              <a:t>hteiskunta voi toimillaan ja päätöksenteollaan luoda liikkumiselle mahdollisimman suotuisat edellytykset</a:t>
            </a:r>
          </a:p>
          <a:p>
            <a:pPr lvl="1"/>
            <a:endParaRPr lang="fi-FI" sz="2400" dirty="0" smtClean="0"/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2892723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Istumisen terveysvaarat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1800" dirty="0"/>
              <a:t>l</a:t>
            </a:r>
            <a:r>
              <a:rPr lang="fi-FI" sz="1800" dirty="0" smtClean="0"/>
              <a:t>iiallinen istuminen ei ole vain liikunnan puutetta, vaan </a:t>
            </a:r>
            <a:r>
              <a:rPr lang="fi-FI" sz="1800" b="1" dirty="0" smtClean="0"/>
              <a:t>itsenäinen terveyttä heikentävä tekijä,</a:t>
            </a:r>
            <a:r>
              <a:rPr lang="fi-FI" sz="1800" dirty="0" smtClean="0"/>
              <a:t> vaikka liikkuisikin terveysliikuntasuositusten mukaisesti</a:t>
            </a:r>
          </a:p>
          <a:p>
            <a:r>
              <a:rPr lang="fi-FI" sz="1800" dirty="0"/>
              <a:t>i</a:t>
            </a:r>
            <a:r>
              <a:rPr lang="fi-FI" sz="1800" dirty="0" smtClean="0"/>
              <a:t>stuminen on lisääntynyt kaikissa ikäryhmissä </a:t>
            </a:r>
            <a:br>
              <a:rPr lang="fi-FI" sz="1800" dirty="0" smtClean="0"/>
            </a:br>
            <a:r>
              <a:rPr lang="fi-FI" sz="1800" dirty="0" smtClean="0"/>
              <a:t>(noin puolet aikuisista istuu vähintään 6 h päivässä)</a:t>
            </a:r>
          </a:p>
          <a:p>
            <a:r>
              <a:rPr lang="fi-FI" sz="1800" dirty="0" smtClean="0"/>
              <a:t>runsas ja pitkäkestoinen istuminen </a:t>
            </a:r>
            <a:r>
              <a:rPr lang="fi-FI" sz="1800" b="1" dirty="0" smtClean="0"/>
              <a:t>lisää riskiä moniin terveysongelmiin</a:t>
            </a:r>
          </a:p>
          <a:p>
            <a:pPr lvl="1"/>
            <a:r>
              <a:rPr lang="fi-FI" dirty="0" smtClean="0"/>
              <a:t>hengitys- ja verenkiertoelimistön sairauksiin</a:t>
            </a:r>
          </a:p>
          <a:p>
            <a:pPr lvl="1"/>
            <a:r>
              <a:rPr lang="fi-FI" dirty="0"/>
              <a:t>k</a:t>
            </a:r>
            <a:r>
              <a:rPr lang="fi-FI" dirty="0" smtClean="0"/>
              <a:t>eskivartalolihavuuteen</a:t>
            </a:r>
          </a:p>
          <a:p>
            <a:pPr lvl="1"/>
            <a:r>
              <a:rPr lang="fi-FI" dirty="0"/>
              <a:t>a</a:t>
            </a:r>
            <a:r>
              <a:rPr lang="fi-FI" dirty="0" smtClean="0"/>
              <a:t>ineenvaihduntaongelmiin</a:t>
            </a:r>
          </a:p>
          <a:p>
            <a:pPr lvl="1"/>
            <a:r>
              <a:rPr lang="fi-FI" dirty="0" smtClean="0"/>
              <a:t>tuki- ja liikuntaelimistön vaivoihin</a:t>
            </a:r>
          </a:p>
          <a:p>
            <a:pPr lvl="1"/>
            <a:r>
              <a:rPr lang="fi-FI" dirty="0" smtClean="0"/>
              <a:t>ennenaikaiseen kuolleisuuteen</a:t>
            </a:r>
          </a:p>
          <a:p>
            <a:pPr lvl="1"/>
            <a:r>
              <a:rPr lang="fi-FI" dirty="0" smtClean="0"/>
              <a:t>nopeuttaa toimintakyvyn heikentymistä ja lihaskadon kehittymistä (ikääntyneet) </a:t>
            </a:r>
          </a:p>
          <a:p>
            <a:pPr lvl="1"/>
            <a:r>
              <a:rPr lang="fi-FI" dirty="0" smtClean="0"/>
              <a:t>istuminen yli 9 tuntia päivässä on yhteydessä myös univajeeseen ja useampiin lääkärissäkäynteihin</a:t>
            </a:r>
          </a:p>
        </p:txBody>
      </p:sp>
    </p:spTree>
    <p:extLst>
      <p:ext uri="{BB962C8B-B14F-4D97-AF65-F5344CB8AC3E}">
        <p14:creationId xmlns:p14="http://schemas.microsoft.com/office/powerpoint/2010/main" val="6323905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Istumisen haittojen vähentäminen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772816"/>
            <a:ext cx="7404653" cy="4038600"/>
          </a:xfrm>
        </p:spPr>
        <p:txBody>
          <a:bodyPr>
            <a:noAutofit/>
          </a:bodyPr>
          <a:lstStyle/>
          <a:p>
            <a:r>
              <a:rPr lang="fi-FI" dirty="0" smtClean="0"/>
              <a:t>Sosiaali- ja terveysministeriö julkaisi vuonna 2015 </a:t>
            </a:r>
            <a:r>
              <a:rPr lang="fi-FI" b="1" dirty="0" smtClean="0"/>
              <a:t>kansalliset suositukset istumisen vähentämiseksi</a:t>
            </a:r>
          </a:p>
          <a:p>
            <a:pPr lvl="1"/>
            <a:r>
              <a:rPr lang="fi-FI" sz="2000" dirty="0" smtClean="0"/>
              <a:t>annettu eri ikäryhmille</a:t>
            </a:r>
          </a:p>
          <a:p>
            <a:pPr lvl="1"/>
            <a:r>
              <a:rPr lang="fi-FI" sz="2000" dirty="0" smtClean="0"/>
              <a:t>neuvoja istumisen vähentämiseen päiväkodeille, kouluille, työpaikoille sekä iäkkäiden hoitoon</a:t>
            </a:r>
          </a:p>
          <a:p>
            <a:pPr lvl="1"/>
            <a:r>
              <a:rPr lang="fi-FI" sz="2000" dirty="0" smtClean="0"/>
              <a:t>huomioidaan myös kaupunki- ja tilasuunnittelu esimerkiksi leikki-, opiskelu- ja työympäristöjen sekä kalusteiden ja sisustuksen suunnittelussa</a:t>
            </a:r>
          </a:p>
          <a:p>
            <a:pPr lvl="1"/>
            <a:r>
              <a:rPr lang="fi-FI" sz="2000" dirty="0"/>
              <a:t>t</a:t>
            </a:r>
            <a:r>
              <a:rPr lang="fi-FI" sz="2000" dirty="0" smtClean="0"/>
              <a:t>avoitteena, että päiväkoteihin, kouluihin, työpaikoille ja laitoksiin luotaisiin fyysisesti aktiivinen toimintakulttuuri</a:t>
            </a:r>
          </a:p>
          <a:p>
            <a:pPr marL="457200" lvl="1" indent="0">
              <a:buNone/>
            </a:pPr>
            <a:endParaRPr lang="fi-FI" sz="2000" dirty="0" smtClean="0"/>
          </a:p>
          <a:p>
            <a:r>
              <a:rPr lang="fi-FI" b="1" dirty="0" smtClean="0"/>
              <a:t>liikuntateknologian</a:t>
            </a:r>
            <a:r>
              <a:rPr lang="fi-FI" dirty="0" smtClean="0"/>
              <a:t> hyödyntäminen liikkumiseen motivoinnissa</a:t>
            </a:r>
          </a:p>
          <a:p>
            <a:pPr lvl="1"/>
            <a:r>
              <a:rPr lang="fi-FI" sz="2000" dirty="0" smtClean="0"/>
              <a:t>erilaiset laitteet, ohjelmistot ja palvelut, joita käytetään liikuntasuoritusten mittaamiseen, tallentamiseen ja analysointiin (esim. syke- ja aktiivisuusmittarit, </a:t>
            </a:r>
            <a:r>
              <a:rPr lang="fi-FI" sz="2000" dirty="0" err="1" smtClean="0"/>
              <a:t>mobiilisovellukset</a:t>
            </a:r>
            <a:r>
              <a:rPr lang="fi-FI" sz="2000" dirty="0" smtClean="0"/>
              <a:t> ja tietokoneohjelmistot)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866263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smtClean="0"/>
              <a:t>Terve 1: Terveyden perusteet</a:t>
            </a:r>
            <a:endParaRPr lang="fi-FI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 dirty="0" smtClean="0"/>
              <a:t>Luku 1: Terveys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27597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VAELLA JA VAIKUTA</a:t>
            </a:r>
            <a:endParaRPr lang="en-US" sz="50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A) MIKÄ ESTÄÄ MUA LIIKKUMASTA?</a:t>
            </a:r>
          </a:p>
          <a:p>
            <a:r>
              <a:rPr lang="en-US" sz="3200" dirty="0" smtClean="0"/>
              <a:t>B) MIKÄ SAA MUT LIIKKUMAAN?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05" y="3184432"/>
            <a:ext cx="489654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881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1682528"/>
          </a:xfrm>
        </p:spPr>
        <p:txBody>
          <a:bodyPr>
            <a:normAutofit/>
          </a:bodyPr>
          <a:lstStyle/>
          <a:p>
            <a:r>
              <a:rPr lang="fi-FI" b="1" dirty="0" smtClean="0"/>
              <a:t>Terve 1: Terveyden perusteet</a:t>
            </a:r>
            <a:endParaRPr lang="fi-FI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7" y="2446886"/>
            <a:ext cx="6575895" cy="1388165"/>
          </a:xfrm>
        </p:spPr>
        <p:txBody>
          <a:bodyPr/>
          <a:lstStyle/>
          <a:p>
            <a:r>
              <a:rPr lang="fi-FI" b="1" dirty="0" smtClean="0"/>
              <a:t>Luku 5: Ravinto</a:t>
            </a:r>
            <a:endParaRPr lang="fi-FI" b="1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778" y="2783838"/>
            <a:ext cx="5688632" cy="407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1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Ravintoaineet</a:t>
            </a:r>
            <a:endParaRPr lang="fi-FI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i-FI" b="1" dirty="0"/>
              <a:t>Energiaravintoaineet</a:t>
            </a:r>
            <a:r>
              <a:rPr lang="fi-FI" dirty="0"/>
              <a:t>: </a:t>
            </a:r>
            <a:r>
              <a:rPr lang="fi-FI" dirty="0" smtClean="0"/>
              <a:t>esim. kasvaminen</a:t>
            </a:r>
            <a:r>
              <a:rPr lang="fi-FI" dirty="0"/>
              <a:t>, </a:t>
            </a:r>
            <a:r>
              <a:rPr lang="fi-FI" dirty="0" smtClean="0"/>
              <a:t>liikkuminen</a:t>
            </a:r>
            <a:r>
              <a:rPr lang="fi-FI" dirty="0"/>
              <a:t>, hermoston </a:t>
            </a:r>
            <a:r>
              <a:rPr lang="fi-FI" dirty="0" smtClean="0"/>
              <a:t>toiminta, aineenvaihdunta </a:t>
            </a:r>
            <a:r>
              <a:rPr lang="fi-FI" dirty="0"/>
              <a:t>ja ruumiinlämmön </a:t>
            </a:r>
            <a:r>
              <a:rPr lang="fi-FI" dirty="0" smtClean="0"/>
              <a:t>ylläpitäminen</a:t>
            </a:r>
          </a:p>
          <a:p>
            <a:pPr marL="857250" lvl="1" indent="-457200"/>
            <a:r>
              <a:rPr lang="fi-FI" dirty="0"/>
              <a:t>r</a:t>
            </a:r>
            <a:r>
              <a:rPr lang="fi-FI" dirty="0" smtClean="0"/>
              <a:t>asvat</a:t>
            </a:r>
          </a:p>
          <a:p>
            <a:pPr marL="857250" lvl="1" indent="-457200"/>
            <a:r>
              <a:rPr lang="fi-FI" dirty="0"/>
              <a:t>h</a:t>
            </a:r>
            <a:r>
              <a:rPr lang="fi-FI" dirty="0" smtClean="0"/>
              <a:t>iilihydraatit</a:t>
            </a:r>
          </a:p>
          <a:p>
            <a:pPr marL="857250" lvl="1" indent="-457200"/>
            <a:r>
              <a:rPr lang="fi-FI" dirty="0"/>
              <a:t>p</a:t>
            </a:r>
            <a:r>
              <a:rPr lang="fi-FI" dirty="0" smtClean="0"/>
              <a:t>roteiinit</a:t>
            </a:r>
          </a:p>
          <a:p>
            <a:pPr marL="400050" lvl="1" indent="0">
              <a:buNone/>
            </a:pPr>
            <a:endParaRPr lang="fi-FI" dirty="0" smtClean="0"/>
          </a:p>
          <a:p>
            <a:pPr marL="514350" indent="-514350">
              <a:buAutoNum type="arabicPeriod"/>
            </a:pPr>
            <a:r>
              <a:rPr lang="fi-FI" b="1" dirty="0"/>
              <a:t>Suojaravintoaineet</a:t>
            </a:r>
            <a:r>
              <a:rPr lang="fi-FI" dirty="0"/>
              <a:t>: elimistön toimintoja ylläpitävien ja säätelevien entsyymien ja hormonien </a:t>
            </a:r>
            <a:r>
              <a:rPr lang="fi-FI" dirty="0" smtClean="0"/>
              <a:t>rakentaminen </a:t>
            </a:r>
          </a:p>
          <a:p>
            <a:pPr lvl="1"/>
            <a:r>
              <a:rPr lang="fi-FI" dirty="0"/>
              <a:t>v</a:t>
            </a:r>
            <a:r>
              <a:rPr lang="fi-FI" dirty="0" smtClean="0"/>
              <a:t>itamiinit</a:t>
            </a:r>
          </a:p>
          <a:p>
            <a:pPr lvl="1"/>
            <a:r>
              <a:rPr lang="fi-FI" dirty="0"/>
              <a:t>k</a:t>
            </a:r>
            <a:r>
              <a:rPr lang="fi-FI" dirty="0" smtClean="0"/>
              <a:t>ivennäisaineet</a:t>
            </a:r>
          </a:p>
          <a:p>
            <a:pPr lvl="1"/>
            <a:r>
              <a:rPr lang="fi-FI" dirty="0" smtClean="0"/>
              <a:t>proteiinit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92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Energiaravintoaineet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r</a:t>
            </a:r>
            <a:r>
              <a:rPr lang="fi-FI" dirty="0" smtClean="0"/>
              <a:t>asvat, hiilihydraatit ja proteiinit tuottavat </a:t>
            </a:r>
            <a:r>
              <a:rPr lang="fi-FI" dirty="0"/>
              <a:t>energiaa elimistön peruselintoimintoihin (</a:t>
            </a:r>
            <a:r>
              <a:rPr lang="fi-FI" dirty="0" smtClean="0"/>
              <a:t>esim. </a:t>
            </a:r>
            <a:r>
              <a:rPr lang="fi-FI" dirty="0"/>
              <a:t>sydämen </a:t>
            </a:r>
            <a:r>
              <a:rPr lang="fi-FI" dirty="0" smtClean="0"/>
              <a:t>sykkiminen, keuhkojen</a:t>
            </a:r>
            <a:r>
              <a:rPr lang="fi-FI" dirty="0"/>
              <a:t>, maksan, munuaisten ja haiman </a:t>
            </a:r>
            <a:r>
              <a:rPr lang="fi-FI" dirty="0" smtClean="0"/>
              <a:t>toiminta)</a:t>
            </a:r>
          </a:p>
          <a:p>
            <a:r>
              <a:rPr lang="fi-FI" dirty="0"/>
              <a:t>p</a:t>
            </a:r>
            <a:r>
              <a:rPr lang="fi-FI" dirty="0" smtClean="0"/>
              <a:t>äivän </a:t>
            </a:r>
            <a:r>
              <a:rPr lang="fi-FI" dirty="0"/>
              <a:t>energiasta </a:t>
            </a:r>
            <a:r>
              <a:rPr lang="fi-FI" dirty="0" smtClean="0">
                <a:solidFill>
                  <a:srgbClr val="FF0000"/>
                </a:solidFill>
              </a:rPr>
              <a:t>yli </a:t>
            </a:r>
            <a:r>
              <a:rPr lang="fi-FI" dirty="0">
                <a:solidFill>
                  <a:srgbClr val="FF0000"/>
                </a:solidFill>
              </a:rPr>
              <a:t>puolet </a:t>
            </a:r>
            <a:r>
              <a:rPr lang="fi-FI" dirty="0" smtClean="0"/>
              <a:t>kuluu </a:t>
            </a:r>
            <a:r>
              <a:rPr lang="fi-FI" b="1" dirty="0" smtClean="0"/>
              <a:t>perusaineenvaihduntaan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smtClean="0"/>
              <a:t>(= </a:t>
            </a:r>
            <a:r>
              <a:rPr lang="fi-FI" b="1" dirty="0" smtClean="0"/>
              <a:t>lepoaineenvaihdunta</a:t>
            </a:r>
            <a:r>
              <a:rPr lang="fi-FI" dirty="0" smtClean="0"/>
              <a:t>)</a:t>
            </a:r>
          </a:p>
          <a:p>
            <a:r>
              <a:rPr lang="fi-FI" dirty="0" smtClean="0"/>
              <a:t>erittäin </a:t>
            </a:r>
            <a:r>
              <a:rPr lang="fi-FI" dirty="0"/>
              <a:t>rasittavassa liikunnassa energiaa kuluu jopa 20 kertaa enemmän kuin </a:t>
            </a:r>
            <a:r>
              <a:rPr lang="fi-FI" dirty="0" smtClean="0"/>
              <a:t>perusaineenvaihduntaan</a:t>
            </a:r>
            <a:br>
              <a:rPr lang="fi-FI" dirty="0" smtClean="0"/>
            </a:br>
            <a:endParaRPr lang="fi-FI" dirty="0" smtClean="0"/>
          </a:p>
          <a:p>
            <a:r>
              <a:rPr lang="fi-FI" b="1" dirty="0" smtClean="0"/>
              <a:t>proteiinit</a:t>
            </a:r>
            <a:endParaRPr lang="fi-FI" dirty="0" smtClean="0"/>
          </a:p>
          <a:p>
            <a:pPr lvl="1"/>
            <a:r>
              <a:rPr lang="fi-FI" dirty="0"/>
              <a:t>luokitellaan sekä energiaravintoaineiksi että suojaravintoaineiksi </a:t>
            </a:r>
          </a:p>
          <a:p>
            <a:pPr lvl="1"/>
            <a:r>
              <a:rPr lang="fi-FI" dirty="0" smtClean="0"/>
              <a:t>kudosten (esim. lihassolut) ja hormonien rakennusaine sekä lihasmassan ylläpito</a:t>
            </a:r>
          </a:p>
          <a:p>
            <a:pPr lvl="1"/>
            <a:r>
              <a:rPr lang="fi-FI" dirty="0" smtClean="0"/>
              <a:t>koostuvat </a:t>
            </a:r>
            <a:r>
              <a:rPr lang="fi-FI" b="1" dirty="0" smtClean="0"/>
              <a:t>aminohapoista</a:t>
            </a:r>
          </a:p>
          <a:p>
            <a:pPr lvl="2"/>
            <a:r>
              <a:rPr lang="fi-FI" dirty="0"/>
              <a:t>o</a:t>
            </a:r>
            <a:r>
              <a:rPr lang="fi-FI" dirty="0" smtClean="0"/>
              <a:t>san </a:t>
            </a:r>
            <a:r>
              <a:rPr lang="fi-FI" dirty="0"/>
              <a:t>keho pystyy itse </a:t>
            </a:r>
            <a:r>
              <a:rPr lang="fi-FI" dirty="0" smtClean="0"/>
              <a:t>valmistamaan</a:t>
            </a:r>
          </a:p>
          <a:p>
            <a:pPr lvl="2"/>
            <a:r>
              <a:rPr lang="fi-FI" dirty="0" smtClean="0"/>
              <a:t>osa (välttämättömät aminohapot) </a:t>
            </a:r>
            <a:r>
              <a:rPr lang="fi-FI" dirty="0"/>
              <a:t>on saatava </a:t>
            </a:r>
            <a:r>
              <a:rPr lang="fi-FI" dirty="0" smtClean="0"/>
              <a:t>ravinnosta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11609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Rasvojen ja hiilihydraattien laatu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1" dirty="0"/>
              <a:t>r</a:t>
            </a:r>
            <a:r>
              <a:rPr lang="fi-FI" b="1" dirty="0" smtClean="0"/>
              <a:t>asvat</a:t>
            </a:r>
          </a:p>
          <a:p>
            <a:pPr lvl="1"/>
            <a:r>
              <a:rPr lang="fi-FI" dirty="0" smtClean="0"/>
              <a:t>huoneenlämmössä </a:t>
            </a:r>
            <a:r>
              <a:rPr lang="fi-FI" dirty="0"/>
              <a:t>joko kovia, pehmeitä tai </a:t>
            </a:r>
            <a:r>
              <a:rPr lang="fi-FI" dirty="0" smtClean="0"/>
              <a:t>juoksevia</a:t>
            </a:r>
          </a:p>
          <a:p>
            <a:pPr lvl="2"/>
            <a:r>
              <a:rPr lang="fi-FI" dirty="0"/>
              <a:t>k</a:t>
            </a:r>
            <a:r>
              <a:rPr lang="fi-FI" dirty="0" smtClean="0"/>
              <a:t>ova eli </a:t>
            </a:r>
            <a:r>
              <a:rPr lang="fi-FI" b="1" dirty="0" smtClean="0"/>
              <a:t>tyydyttynyt</a:t>
            </a:r>
            <a:r>
              <a:rPr lang="fi-FI" dirty="0" smtClean="0"/>
              <a:t> rasva epäterveellistä (eläinrasvat)</a:t>
            </a:r>
          </a:p>
          <a:p>
            <a:pPr lvl="2"/>
            <a:r>
              <a:rPr lang="fi-FI" dirty="0" smtClean="0"/>
              <a:t>pehmeä tai juokseva eli </a:t>
            </a:r>
            <a:r>
              <a:rPr lang="fi-FI" b="1" dirty="0" smtClean="0"/>
              <a:t>tyydyttymätön</a:t>
            </a:r>
            <a:r>
              <a:rPr lang="fi-FI" dirty="0" smtClean="0"/>
              <a:t> rasva terveellistä (kasvi- ja kalarasvat) –&gt; pienentää </a:t>
            </a:r>
            <a:r>
              <a:rPr lang="fi-FI" dirty="0"/>
              <a:t>haitallisen LDL-kolesterolin </a:t>
            </a:r>
            <a:r>
              <a:rPr lang="fi-FI" dirty="0" smtClean="0"/>
              <a:t>määrää</a:t>
            </a:r>
          </a:p>
          <a:p>
            <a:pPr marL="914400" lvl="2" indent="0">
              <a:buNone/>
            </a:pPr>
            <a:endParaRPr lang="fi-FI" dirty="0" smtClean="0"/>
          </a:p>
          <a:p>
            <a:r>
              <a:rPr lang="fi-FI" b="1" dirty="0"/>
              <a:t>h</a:t>
            </a:r>
            <a:r>
              <a:rPr lang="fi-FI" b="1" dirty="0" smtClean="0"/>
              <a:t>iilihydraatit</a:t>
            </a:r>
          </a:p>
          <a:p>
            <a:pPr lvl="1"/>
            <a:r>
              <a:rPr lang="fi-FI" b="1" dirty="0" smtClean="0"/>
              <a:t>kuidun</a:t>
            </a:r>
            <a:r>
              <a:rPr lang="fi-FI" dirty="0" smtClean="0"/>
              <a:t> </a:t>
            </a:r>
            <a:r>
              <a:rPr lang="fi-FI" dirty="0"/>
              <a:t>eli imeytymättömän hiilihydraatin </a:t>
            </a:r>
            <a:r>
              <a:rPr lang="fi-FI" dirty="0" smtClean="0"/>
              <a:t>määrä</a:t>
            </a:r>
          </a:p>
          <a:p>
            <a:pPr lvl="2"/>
            <a:r>
              <a:rPr lang="fi-FI" dirty="0"/>
              <a:t>e</a:t>
            </a:r>
            <a:r>
              <a:rPr lang="fi-FI" dirty="0" smtClean="0"/>
              <a:t>sim. vaaleassa </a:t>
            </a:r>
            <a:r>
              <a:rPr lang="fi-FI" dirty="0"/>
              <a:t>leivässä on </a:t>
            </a:r>
            <a:r>
              <a:rPr lang="fi-FI" dirty="0" smtClean="0"/>
              <a:t>vähän (epäterveellisempää)</a:t>
            </a:r>
          </a:p>
          <a:p>
            <a:pPr lvl="2"/>
            <a:r>
              <a:rPr lang="fi-FI" dirty="0"/>
              <a:t>e</a:t>
            </a:r>
            <a:r>
              <a:rPr lang="fi-FI" dirty="0" smtClean="0"/>
              <a:t>sim. ruisleivässä paljon (terveellistä) </a:t>
            </a:r>
          </a:p>
          <a:p>
            <a:pPr lvl="1"/>
            <a:r>
              <a:rPr lang="fi-FI" dirty="0" smtClean="0"/>
              <a:t>imeytyminen ja veren sokeripitoisuuden nousu</a:t>
            </a:r>
          </a:p>
          <a:p>
            <a:pPr lvl="2"/>
            <a:r>
              <a:rPr lang="fi-FI" dirty="0"/>
              <a:t>n</a:t>
            </a:r>
            <a:r>
              <a:rPr lang="fi-FI" dirty="0" smtClean="0"/>
              <a:t>opeaa </a:t>
            </a:r>
            <a:r>
              <a:rPr lang="fi-FI" dirty="0" smtClean="0">
                <a:sym typeface="Wingdings" panose="05000000000000000000" pitchFamily="2" charset="2"/>
              </a:rPr>
              <a:t> kyseiset ruoat (esim. vaalea vilja) epäterveellisempiä ja </a:t>
            </a:r>
            <a:r>
              <a:rPr lang="fi-FI" b="1" dirty="0" err="1" smtClean="0">
                <a:sym typeface="Wingdings" panose="05000000000000000000" pitchFamily="2" charset="2"/>
              </a:rPr>
              <a:t>glykemiaindeksi</a:t>
            </a:r>
            <a:r>
              <a:rPr lang="fi-FI" b="1" dirty="0" smtClean="0">
                <a:sym typeface="Wingdings" panose="05000000000000000000" pitchFamily="2" charset="2"/>
              </a:rPr>
              <a:t> GI </a:t>
            </a:r>
            <a:r>
              <a:rPr lang="fi-FI" dirty="0" smtClean="0">
                <a:sym typeface="Wingdings" panose="05000000000000000000" pitchFamily="2" charset="2"/>
              </a:rPr>
              <a:t>korkea</a:t>
            </a:r>
            <a:endParaRPr lang="fi-FI" dirty="0" smtClean="0"/>
          </a:p>
          <a:p>
            <a:pPr lvl="2"/>
            <a:r>
              <a:rPr lang="fi-FI" dirty="0" smtClean="0"/>
              <a:t>hidasta </a:t>
            </a:r>
            <a:r>
              <a:rPr lang="fi-FI" dirty="0" smtClean="0">
                <a:sym typeface="Wingdings" panose="05000000000000000000" pitchFamily="2" charset="2"/>
              </a:rPr>
              <a:t></a:t>
            </a:r>
            <a:r>
              <a:rPr lang="fi-FI" dirty="0" smtClean="0"/>
              <a:t> kyseiset ruoat (esim. hedelmät) terveellisempiä (sisältävät myös kuitua, vitamiineja </a:t>
            </a:r>
            <a:r>
              <a:rPr lang="fi-FI" dirty="0"/>
              <a:t>ja </a:t>
            </a:r>
            <a:r>
              <a:rPr lang="fi-FI" dirty="0" smtClean="0"/>
              <a:t>kivennäisaineita) ja </a:t>
            </a:r>
            <a:r>
              <a:rPr lang="fi-FI" b="1" dirty="0" err="1" smtClean="0"/>
              <a:t>glykemiaindeksi</a:t>
            </a:r>
            <a:r>
              <a:rPr lang="fi-FI" b="1" dirty="0" smtClean="0"/>
              <a:t> GI </a:t>
            </a:r>
            <a:r>
              <a:rPr lang="fi-FI" dirty="0" smtClean="0"/>
              <a:t>matala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48992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Suojaravintoaineet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vitamiineja </a:t>
            </a:r>
            <a:r>
              <a:rPr lang="fi-FI" dirty="0"/>
              <a:t>ja kivennäisaineita saadaan suomalaisesta ruoasta yleensä </a:t>
            </a:r>
            <a:r>
              <a:rPr lang="fi-FI" dirty="0" smtClean="0"/>
              <a:t>riittävästi</a:t>
            </a:r>
          </a:p>
          <a:p>
            <a:pPr lvl="1"/>
            <a:r>
              <a:rPr lang="fi-FI" dirty="0" smtClean="0"/>
              <a:t>ongelmia, </a:t>
            </a:r>
            <a:r>
              <a:rPr lang="fi-FI" dirty="0"/>
              <a:t>jos syödään erittäin vähän tai hyvin </a:t>
            </a:r>
            <a:r>
              <a:rPr lang="fi-FI" dirty="0" smtClean="0"/>
              <a:t>yksipuolisesti (= puutostiloja), </a:t>
            </a:r>
            <a:r>
              <a:rPr lang="fi-FI" dirty="0"/>
              <a:t>jolloin elimistön perustoimintakyky </a:t>
            </a:r>
            <a:r>
              <a:rPr lang="fi-FI" dirty="0" smtClean="0"/>
              <a:t>häiriytyy</a:t>
            </a:r>
          </a:p>
          <a:p>
            <a:r>
              <a:rPr lang="fi-FI" dirty="0" smtClean="0"/>
              <a:t>osalla </a:t>
            </a:r>
            <a:r>
              <a:rPr lang="fi-FI" dirty="0"/>
              <a:t>vitamiineista ja kivennäisaineista saattaa </a:t>
            </a:r>
            <a:r>
              <a:rPr lang="fi-FI" dirty="0" smtClean="0"/>
              <a:t>olla </a:t>
            </a:r>
            <a:r>
              <a:rPr lang="fi-FI" dirty="0"/>
              <a:t>sydän- ja verisuonisairauksia ja syöpää ehkäisevä </a:t>
            </a:r>
            <a:r>
              <a:rPr lang="fi-FI" dirty="0" smtClean="0"/>
              <a:t>vaikutus</a:t>
            </a:r>
            <a:r>
              <a:rPr lang="fi-FI" dirty="0"/>
              <a:t> </a:t>
            </a:r>
            <a:r>
              <a:rPr lang="fi-FI" dirty="0" smtClean="0"/>
              <a:t>(eli </a:t>
            </a:r>
            <a:r>
              <a:rPr lang="fi-FI" dirty="0"/>
              <a:t>liian vähäinen määrä vitamiineja voi lisätä näiden pitkäaikaissairauksien </a:t>
            </a:r>
            <a:r>
              <a:rPr lang="fi-FI" dirty="0" smtClean="0"/>
              <a:t>todennäköisyyttä)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18711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Ruoka ja </a:t>
            </a:r>
            <a:r>
              <a:rPr lang="fi-FI" b="1" dirty="0" err="1" smtClean="0"/>
              <a:t>psykososiaalinen</a:t>
            </a:r>
            <a:r>
              <a:rPr lang="fi-FI" b="1" dirty="0" smtClean="0"/>
              <a:t> hyvinvointi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1800" dirty="0"/>
              <a:t>i</a:t>
            </a:r>
            <a:r>
              <a:rPr lang="fi-FI" sz="1800" dirty="0" smtClean="0"/>
              <a:t>loa, nautintoa ja</a:t>
            </a:r>
            <a:r>
              <a:rPr lang="fi-FI" sz="1800" dirty="0"/>
              <a:t> </a:t>
            </a:r>
            <a:r>
              <a:rPr lang="fi-FI" sz="1800" dirty="0" smtClean="0"/>
              <a:t>elämyksiä </a:t>
            </a:r>
          </a:p>
          <a:p>
            <a:r>
              <a:rPr lang="fi-FI" sz="1800" dirty="0" smtClean="0"/>
              <a:t>ruokailuun </a:t>
            </a:r>
            <a:r>
              <a:rPr lang="fi-FI" sz="1800" dirty="0"/>
              <a:t>liittyvä tilanne, paikka ja kattaus luovat tunnelmia ja mukavia </a:t>
            </a:r>
            <a:r>
              <a:rPr lang="fi-FI" sz="1800" dirty="0" smtClean="0"/>
              <a:t>muistoja</a:t>
            </a:r>
          </a:p>
          <a:p>
            <a:r>
              <a:rPr lang="fi-FI" sz="1800" dirty="0"/>
              <a:t>y</a:t>
            </a:r>
            <a:r>
              <a:rPr lang="fi-FI" sz="1800" dirty="0" smtClean="0"/>
              <a:t>hdessä </a:t>
            </a:r>
            <a:r>
              <a:rPr lang="fi-FI" sz="1800" dirty="0"/>
              <a:t>syöminen vahvistaa ystävyyttä ja identiteettiä </a:t>
            </a:r>
            <a:r>
              <a:rPr lang="fi-FI" sz="1800" dirty="0" smtClean="0"/>
              <a:t>ja </a:t>
            </a:r>
            <a:r>
              <a:rPr lang="fi-FI" sz="1800" dirty="0"/>
              <a:t>tarjoaa mahdollisuuden </a:t>
            </a:r>
            <a:r>
              <a:rPr lang="fi-FI" sz="1800" dirty="0" smtClean="0"/>
              <a:t>vuorovaikutukseen</a:t>
            </a:r>
          </a:p>
          <a:p>
            <a:r>
              <a:rPr lang="fi-FI" sz="1800" dirty="0" smtClean="0"/>
              <a:t>monien </a:t>
            </a:r>
            <a:r>
              <a:rPr lang="fi-FI" sz="1800" dirty="0"/>
              <a:t>juhlien keskeinen osa, ja sen avulla siirretään </a:t>
            </a:r>
            <a:r>
              <a:rPr lang="fi-FI" sz="1800" dirty="0" smtClean="0"/>
              <a:t>ruokaperinteitä </a:t>
            </a:r>
            <a:br>
              <a:rPr lang="fi-FI" sz="1800" dirty="0" smtClean="0"/>
            </a:br>
            <a:r>
              <a:rPr lang="fi-FI" sz="1800" dirty="0" smtClean="0"/>
              <a:t>(esim. suomalainen ruokakulttuuri) </a:t>
            </a:r>
            <a:r>
              <a:rPr lang="fi-FI" sz="1800" dirty="0"/>
              <a:t>seuraaville </a:t>
            </a:r>
            <a:r>
              <a:rPr lang="fi-FI" sz="1800" dirty="0" smtClean="0"/>
              <a:t>sukupolville – lisää yhteenkuuluvuuden tunnetta</a:t>
            </a:r>
          </a:p>
          <a:p>
            <a:r>
              <a:rPr lang="fi-FI" sz="1800" dirty="0"/>
              <a:t>r</a:t>
            </a:r>
            <a:r>
              <a:rPr lang="fi-FI" sz="1800" dirty="0" smtClean="0"/>
              <a:t>uokien </a:t>
            </a:r>
            <a:r>
              <a:rPr lang="fi-FI" sz="1800" dirty="0"/>
              <a:t>tietoinen valinta voi tukea minäkuvaa ja vahvistaa psyykkistä </a:t>
            </a:r>
            <a:r>
              <a:rPr lang="fi-FI" sz="1800" dirty="0" smtClean="0"/>
              <a:t>terveyttä</a:t>
            </a:r>
          </a:p>
          <a:p>
            <a:pPr lvl="1"/>
            <a:r>
              <a:rPr lang="fi-FI" sz="1400" dirty="0" smtClean="0"/>
              <a:t>oman arvomaailman ilmaiseminen (esim. suosimalla </a:t>
            </a:r>
            <a:r>
              <a:rPr lang="fi-FI" sz="1400" dirty="0"/>
              <a:t>luomutuotteita tai </a:t>
            </a:r>
            <a:r>
              <a:rPr lang="fi-FI" sz="1400" dirty="0" smtClean="0"/>
              <a:t>lähiruokaa</a:t>
            </a:r>
            <a:r>
              <a:rPr lang="fi-FI" sz="1400" dirty="0"/>
              <a:t>)</a:t>
            </a:r>
            <a:endParaRPr lang="fi-FI" sz="1400" dirty="0" smtClean="0"/>
          </a:p>
          <a:p>
            <a:pPr lvl="1"/>
            <a:r>
              <a:rPr lang="fi-FI" sz="1400" dirty="0"/>
              <a:t>k</a:t>
            </a:r>
            <a:r>
              <a:rPr lang="fi-FI" sz="1400" dirty="0" smtClean="0"/>
              <a:t>asvissyönti </a:t>
            </a:r>
            <a:r>
              <a:rPr lang="fi-FI" sz="1400" dirty="0"/>
              <a:t>on osa monen ekologisesti tai eettisesti ajattelevan </a:t>
            </a:r>
            <a:r>
              <a:rPr lang="fi-FI" sz="1400" dirty="0" smtClean="0"/>
              <a:t>identiteettiä</a:t>
            </a:r>
          </a:p>
          <a:p>
            <a:r>
              <a:rPr lang="fi-FI" sz="1800" dirty="0"/>
              <a:t>k</a:t>
            </a:r>
            <a:r>
              <a:rPr lang="fi-FI" sz="1800" dirty="0" smtClean="0"/>
              <a:t>ouluruokailulla </a:t>
            </a:r>
            <a:r>
              <a:rPr lang="fi-FI" sz="1800" dirty="0"/>
              <a:t>on myös sosiaalinen merkityksensä </a:t>
            </a:r>
            <a:r>
              <a:rPr lang="fi-FI" sz="1800" dirty="0" smtClean="0"/>
              <a:t>(esim. rytmittää </a:t>
            </a:r>
            <a:r>
              <a:rPr lang="fi-FI" sz="1800" dirty="0"/>
              <a:t>koulupäivää ja </a:t>
            </a:r>
            <a:r>
              <a:rPr lang="fi-FI" sz="1800" dirty="0" smtClean="0"/>
              <a:t>virkistää)</a:t>
            </a:r>
          </a:p>
          <a:p>
            <a:r>
              <a:rPr lang="fi-FI" sz="1800" b="1" dirty="0" smtClean="0"/>
              <a:t>haasteena</a:t>
            </a:r>
            <a:r>
              <a:rPr lang="fi-FI" sz="1800" dirty="0" smtClean="0"/>
              <a:t> lohtu- ja tunnesyöminen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9064582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Ravitsemussuositukset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p</a:t>
            </a:r>
            <a:r>
              <a:rPr lang="fi-FI" dirty="0" smtClean="0"/>
              <a:t>erustuvat tieteellisiin tutkimuksiin</a:t>
            </a:r>
          </a:p>
          <a:p>
            <a:r>
              <a:rPr lang="fi-FI" dirty="0" smtClean="0"/>
              <a:t>voivat </a:t>
            </a:r>
            <a:r>
              <a:rPr lang="fi-FI" dirty="0"/>
              <a:t>koskea joko ravintoaineita </a:t>
            </a:r>
            <a:r>
              <a:rPr lang="fi-FI" dirty="0" smtClean="0"/>
              <a:t>tai ruokia</a:t>
            </a:r>
          </a:p>
          <a:p>
            <a:r>
              <a:rPr lang="fi-FI" dirty="0" smtClean="0"/>
              <a:t>laadittu </a:t>
            </a:r>
            <a:r>
              <a:rPr lang="fi-FI" dirty="0"/>
              <a:t>joukkoruokailun ja koko väestön terveyttä </a:t>
            </a:r>
            <a:r>
              <a:rPr lang="fi-FI" dirty="0" smtClean="0"/>
              <a:t>ajatellen</a:t>
            </a:r>
            <a:r>
              <a:rPr lang="fi-FI" dirty="0"/>
              <a:t> </a:t>
            </a:r>
            <a:r>
              <a:rPr lang="fi-FI" dirty="0" smtClean="0"/>
              <a:t>- tavoitteena </a:t>
            </a:r>
            <a:r>
              <a:rPr lang="fi-FI" dirty="0"/>
              <a:t>kansanterveyden ylläpito ja </a:t>
            </a:r>
            <a:r>
              <a:rPr lang="fi-FI" dirty="0" smtClean="0"/>
              <a:t>parantaminen</a:t>
            </a:r>
          </a:p>
          <a:p>
            <a:pPr lvl="1"/>
            <a:r>
              <a:rPr lang="fi-FI" dirty="0"/>
              <a:t>e</a:t>
            </a:r>
            <a:r>
              <a:rPr lang="fi-FI" dirty="0" smtClean="0"/>
              <a:t>rityisen </a:t>
            </a:r>
            <a:r>
              <a:rPr lang="fi-FI" b="1" dirty="0"/>
              <a:t>terveellisiä ja suositeltavia </a:t>
            </a:r>
            <a:r>
              <a:rPr lang="fi-FI" dirty="0"/>
              <a:t>ovat kasvirasvat, kala, vihannekset, hedelmät, marjat, juurekset, palkokasvit sekä </a:t>
            </a:r>
            <a:r>
              <a:rPr lang="fi-FI" dirty="0" smtClean="0"/>
              <a:t>täysjyväviljavalmisteet</a:t>
            </a:r>
          </a:p>
          <a:p>
            <a:pPr lvl="1"/>
            <a:r>
              <a:rPr lang="fi-FI" b="1" dirty="0"/>
              <a:t>v</a:t>
            </a:r>
            <a:r>
              <a:rPr lang="fi-FI" b="1" dirty="0" smtClean="0"/>
              <a:t>ältettäviä</a:t>
            </a:r>
            <a:r>
              <a:rPr lang="fi-FI" dirty="0" smtClean="0"/>
              <a:t> ovat </a:t>
            </a:r>
            <a:r>
              <a:rPr lang="fi-FI" dirty="0"/>
              <a:t>runsaasti suolaa sekä sokeria tai muita nopeasti imeytyviä hiilihydraatteja sisältävät </a:t>
            </a:r>
            <a:r>
              <a:rPr lang="fi-FI" dirty="0" smtClean="0"/>
              <a:t>ruoat sekä tyydyttynyt rasva</a:t>
            </a:r>
          </a:p>
          <a:p>
            <a:r>
              <a:rPr lang="fi-FI" dirty="0"/>
              <a:t>m</a:t>
            </a:r>
            <a:r>
              <a:rPr lang="fi-FI" dirty="0" smtClean="0"/>
              <a:t>alleina </a:t>
            </a:r>
            <a:r>
              <a:rPr lang="fi-FI" dirty="0" smtClean="0">
                <a:solidFill>
                  <a:srgbClr val="FF0000"/>
                </a:solidFill>
              </a:rPr>
              <a:t>ruokakolmio ja lautasmalli</a:t>
            </a:r>
          </a:p>
        </p:txBody>
      </p:sp>
    </p:spTree>
    <p:extLst>
      <p:ext uri="{BB962C8B-B14F-4D97-AF65-F5344CB8AC3E}">
        <p14:creationId xmlns:p14="http://schemas.microsoft.com/office/powerpoint/2010/main" val="24787645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Ravintoaineiden saantisuositukset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i-FI" sz="1800" dirty="0"/>
              <a:t>Valtion </a:t>
            </a:r>
            <a:r>
              <a:rPr lang="fi-FI" sz="1800" dirty="0" smtClean="0"/>
              <a:t>ravitsemusneuvottelukunta: päivittäiset </a:t>
            </a:r>
            <a:r>
              <a:rPr lang="fi-FI" sz="1800" dirty="0"/>
              <a:t>suositukset energiaravintoaineille, vitamiineille ja </a:t>
            </a:r>
            <a:r>
              <a:rPr lang="fi-FI" sz="1800" dirty="0" smtClean="0"/>
              <a:t>kivennäisaineille</a:t>
            </a:r>
          </a:p>
          <a:p>
            <a:r>
              <a:rPr lang="fi-FI" sz="1800" b="1" dirty="0" smtClean="0"/>
              <a:t>ravintoainetiheys </a:t>
            </a:r>
            <a:r>
              <a:rPr lang="fi-FI" sz="1800" dirty="0" smtClean="0"/>
              <a:t>= ravintoaineiden määrä suhteessa energiasisältöön</a:t>
            </a:r>
            <a:endParaRPr lang="fi-FI" sz="1800" dirty="0"/>
          </a:p>
          <a:p>
            <a:pPr lvl="1"/>
            <a:r>
              <a:rPr lang="fi-FI" dirty="0"/>
              <a:t>h</a:t>
            </a:r>
            <a:r>
              <a:rPr lang="fi-FI" dirty="0" smtClean="0"/>
              <a:t>yvässä ruokavaliossa ravintoaineita </a:t>
            </a:r>
            <a:r>
              <a:rPr lang="fi-FI" dirty="0"/>
              <a:t>on energiasisältöön suhteutettuna </a:t>
            </a:r>
            <a:r>
              <a:rPr lang="fi-FI" dirty="0" smtClean="0"/>
              <a:t>paljon (= suuri </a:t>
            </a:r>
            <a:r>
              <a:rPr lang="fi-FI" dirty="0"/>
              <a:t>r</a:t>
            </a:r>
            <a:r>
              <a:rPr lang="fi-FI" dirty="0" smtClean="0"/>
              <a:t>avintoainetiheys)</a:t>
            </a:r>
          </a:p>
          <a:p>
            <a:pPr lvl="1"/>
            <a:r>
              <a:rPr lang="fi-FI" dirty="0"/>
              <a:t>k</a:t>
            </a:r>
            <a:r>
              <a:rPr lang="fi-FI" dirty="0" smtClean="0"/>
              <a:t>un ruoassa on paljon </a:t>
            </a:r>
            <a:r>
              <a:rPr lang="fi-FI" dirty="0"/>
              <a:t>lisättyä sokeria ja rasvaa sekä valkoista viljaa, ravintoainetiheys on </a:t>
            </a:r>
            <a:r>
              <a:rPr lang="fi-FI" dirty="0" smtClean="0"/>
              <a:t>huono</a:t>
            </a:r>
            <a:r>
              <a:rPr lang="fi-FI" dirty="0"/>
              <a:t> </a:t>
            </a:r>
            <a:r>
              <a:rPr lang="fi-FI" dirty="0" smtClean="0"/>
              <a:t>(= tyhjää energiaa)</a:t>
            </a:r>
          </a:p>
          <a:p>
            <a:r>
              <a:rPr lang="fi-FI" sz="1800" b="1" dirty="0"/>
              <a:t>e</a:t>
            </a:r>
            <a:r>
              <a:rPr lang="fi-FI" sz="1800" b="1" dirty="0" smtClean="0"/>
              <a:t>nergiatiheys</a:t>
            </a:r>
            <a:r>
              <a:rPr lang="fi-FI" sz="1800" dirty="0" smtClean="0"/>
              <a:t> = </a:t>
            </a:r>
            <a:r>
              <a:rPr lang="fi-FI" sz="1800" dirty="0"/>
              <a:t>ruoan energian </a:t>
            </a:r>
            <a:r>
              <a:rPr lang="fi-FI" sz="1800" dirty="0" smtClean="0"/>
              <a:t>määrä </a:t>
            </a:r>
            <a:r>
              <a:rPr lang="fi-FI" sz="1800" dirty="0"/>
              <a:t>painoyksikköä </a:t>
            </a:r>
            <a:r>
              <a:rPr lang="fi-FI" sz="1800" dirty="0" smtClean="0"/>
              <a:t>kohti</a:t>
            </a:r>
          </a:p>
          <a:p>
            <a:pPr lvl="1"/>
            <a:r>
              <a:rPr lang="fi-FI" dirty="0" smtClean="0"/>
              <a:t>tavoitteena pieni energiatiheys – helpottaa painonhallintaa</a:t>
            </a:r>
          </a:p>
          <a:p>
            <a:pPr lvl="1"/>
            <a:r>
              <a:rPr lang="fi-FI" dirty="0" smtClean="0"/>
              <a:t>runsaasti </a:t>
            </a:r>
            <a:r>
              <a:rPr lang="fi-FI" dirty="0"/>
              <a:t>rasvaa sekä vähän kuitua ja vettä sisältävän ruoan energiatiheys on </a:t>
            </a:r>
            <a:r>
              <a:rPr lang="fi-FI" dirty="0" smtClean="0"/>
              <a:t>suuri</a:t>
            </a:r>
          </a:p>
          <a:p>
            <a:r>
              <a:rPr lang="fi-FI" sz="1800" dirty="0"/>
              <a:t>u</a:t>
            </a:r>
            <a:r>
              <a:rPr lang="fi-FI" sz="1800" dirty="0" smtClean="0"/>
              <a:t>sein </a:t>
            </a:r>
            <a:r>
              <a:rPr lang="fi-FI" sz="1800" dirty="0"/>
              <a:t>pieni ravintoainetiheys </a:t>
            </a:r>
            <a:r>
              <a:rPr lang="fi-FI" sz="1800" dirty="0" smtClean="0"/>
              <a:t>ja suuri energiatiheys ovat </a:t>
            </a:r>
            <a:r>
              <a:rPr lang="fi-FI" sz="1800" dirty="0"/>
              <a:t>yhteydessä </a:t>
            </a:r>
            <a:r>
              <a:rPr lang="fi-FI" sz="1800" dirty="0" smtClean="0"/>
              <a:t>toisiinsa</a:t>
            </a:r>
          </a:p>
          <a:p>
            <a:pPr lvl="1"/>
            <a:r>
              <a:rPr lang="fi-FI" dirty="0" smtClean="0"/>
              <a:t>eivät aina</a:t>
            </a:r>
            <a:r>
              <a:rPr lang="fi-FI" dirty="0"/>
              <a:t>: </a:t>
            </a:r>
            <a:r>
              <a:rPr lang="fi-FI" dirty="0" smtClean="0"/>
              <a:t>esim. rypsiöljyn </a:t>
            </a:r>
            <a:r>
              <a:rPr lang="fi-FI" dirty="0"/>
              <a:t>energiatiheys on suuri, </a:t>
            </a:r>
            <a:r>
              <a:rPr lang="fi-FI" dirty="0" smtClean="0"/>
              <a:t>mutta se </a:t>
            </a:r>
            <a:r>
              <a:rPr lang="fi-FI" dirty="0"/>
              <a:t>on silti ravintoainekoostumukseltaan terveyttä </a:t>
            </a:r>
            <a:r>
              <a:rPr lang="fi-FI" dirty="0" smtClean="0"/>
              <a:t>edistävää</a:t>
            </a:r>
          </a:p>
        </p:txBody>
      </p:sp>
    </p:spTree>
    <p:extLst>
      <p:ext uri="{BB962C8B-B14F-4D97-AF65-F5344CB8AC3E}">
        <p14:creationId xmlns:p14="http://schemas.microsoft.com/office/powerpoint/2010/main" val="1778977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Erityisruokavaliot (1/3)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l</a:t>
            </a:r>
            <a:r>
              <a:rPr lang="fi-FI" b="1" dirty="0" smtClean="0"/>
              <a:t>aktoosi-intoleranssi </a:t>
            </a:r>
          </a:p>
          <a:p>
            <a:pPr lvl="1"/>
            <a:r>
              <a:rPr lang="fi-FI" dirty="0" smtClean="0"/>
              <a:t>maitosokeri </a:t>
            </a:r>
            <a:r>
              <a:rPr lang="fi-FI" dirty="0"/>
              <a:t>eli laktoosi ei </a:t>
            </a:r>
            <a:r>
              <a:rPr lang="fi-FI" dirty="0" err="1"/>
              <a:t>laktaasientsyymin</a:t>
            </a:r>
            <a:r>
              <a:rPr lang="fi-FI" dirty="0"/>
              <a:t> puutteen takia pilkkoudu ohutsuolessa tai se pilkkoutuu </a:t>
            </a:r>
            <a:r>
              <a:rPr lang="fi-FI" dirty="0" smtClean="0"/>
              <a:t>vajavaisesti</a:t>
            </a:r>
          </a:p>
          <a:p>
            <a:pPr lvl="1"/>
            <a:r>
              <a:rPr lang="fi-FI" dirty="0" smtClean="0"/>
              <a:t>maitosokerin </a:t>
            </a:r>
            <a:r>
              <a:rPr lang="fi-FI" dirty="0"/>
              <a:t>sieto </a:t>
            </a:r>
            <a:r>
              <a:rPr lang="fi-FI" dirty="0" smtClean="0"/>
              <a:t>vaihtelee</a:t>
            </a:r>
          </a:p>
          <a:p>
            <a:pPr lvl="1"/>
            <a:r>
              <a:rPr lang="fi-FI" dirty="0" smtClean="0"/>
              <a:t>oireina </a:t>
            </a:r>
            <a:r>
              <a:rPr lang="fi-FI" dirty="0"/>
              <a:t>ilmavaivoja, ripulia, turvotusta ja </a:t>
            </a:r>
            <a:r>
              <a:rPr lang="fi-FI" dirty="0" smtClean="0"/>
              <a:t>vatsakipuja</a:t>
            </a:r>
          </a:p>
          <a:p>
            <a:pPr lvl="1"/>
            <a:r>
              <a:rPr lang="fi-FI" dirty="0" smtClean="0"/>
              <a:t>saatavilla </a:t>
            </a:r>
            <a:r>
              <a:rPr lang="fi-FI" dirty="0"/>
              <a:t>vähälaktoosisia sekä täysin laktoosittomia </a:t>
            </a:r>
            <a:r>
              <a:rPr lang="fi-FI" dirty="0" smtClean="0"/>
              <a:t>valmisteita, soija-</a:t>
            </a:r>
            <a:r>
              <a:rPr lang="fi-FI" dirty="0"/>
              <a:t>, kaura- tai </a:t>
            </a:r>
            <a:r>
              <a:rPr lang="fi-FI" dirty="0" smtClean="0"/>
              <a:t>riisijuomaa </a:t>
            </a:r>
          </a:p>
          <a:p>
            <a:pPr lvl="1"/>
            <a:r>
              <a:rPr lang="fi-FI" dirty="0"/>
              <a:t>t</a:t>
            </a:r>
            <a:r>
              <a:rPr lang="fi-FI" dirty="0" smtClean="0"/>
              <a:t>ärkeää huolehtia riittävästä kalsiumin saannista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2442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Terveyden määrittelyä (1/2)</a:t>
            </a:r>
            <a:endParaRPr lang="fi-FI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”</a:t>
            </a:r>
            <a:r>
              <a:rPr lang="fi-FI" i="1" dirty="0" smtClean="0"/>
              <a:t>Terveys on täydellisen fyysisen, psyykkisen, henkisen ja sosiaalisen hyvinvoinnin dynaaminen tila eikä vain sairauden tai heikkouden puuttumista” </a:t>
            </a:r>
            <a:r>
              <a:rPr lang="fi-FI" dirty="0" smtClean="0"/>
              <a:t>(WHO 2000).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 smtClean="0"/>
              <a:t>Terveyden osa-alueet:</a:t>
            </a:r>
          </a:p>
          <a:p>
            <a:r>
              <a:rPr lang="fi-FI" dirty="0"/>
              <a:t>f</a:t>
            </a:r>
            <a:r>
              <a:rPr lang="fi-FI" dirty="0" smtClean="0"/>
              <a:t>yysinen terveys</a:t>
            </a:r>
          </a:p>
          <a:p>
            <a:r>
              <a:rPr lang="fi-FI" dirty="0"/>
              <a:t>p</a:t>
            </a:r>
            <a:r>
              <a:rPr lang="fi-FI" dirty="0" smtClean="0"/>
              <a:t>syykkinen terveys</a:t>
            </a:r>
          </a:p>
          <a:p>
            <a:r>
              <a:rPr lang="fi-FI" dirty="0"/>
              <a:t>h</a:t>
            </a:r>
            <a:r>
              <a:rPr lang="fi-FI" dirty="0" smtClean="0"/>
              <a:t>enkinen terveys</a:t>
            </a:r>
          </a:p>
          <a:p>
            <a:r>
              <a:rPr lang="fi-FI" dirty="0"/>
              <a:t>s</a:t>
            </a:r>
            <a:r>
              <a:rPr lang="fi-FI" dirty="0" smtClean="0"/>
              <a:t>osiaalinen terveys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378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Erityisruokavaliot </a:t>
            </a:r>
            <a:r>
              <a:rPr lang="fi-FI" b="1" dirty="0" smtClean="0"/>
              <a:t>(2/3</a:t>
            </a:r>
            <a:r>
              <a:rPr lang="fi-FI" b="1" dirty="0"/>
              <a:t>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k</a:t>
            </a:r>
            <a:r>
              <a:rPr lang="fi-FI" b="1" dirty="0" smtClean="0"/>
              <a:t>eliakia</a:t>
            </a:r>
          </a:p>
          <a:p>
            <a:pPr lvl="1"/>
            <a:r>
              <a:rPr lang="fi-FI" dirty="0" smtClean="0"/>
              <a:t>ohutsuolen tulehdussairaus</a:t>
            </a:r>
            <a:r>
              <a:rPr lang="fi-FI" dirty="0"/>
              <a:t>:</a:t>
            </a:r>
            <a:r>
              <a:rPr lang="fi-FI" dirty="0" smtClean="0"/>
              <a:t> gluteeni </a:t>
            </a:r>
            <a:r>
              <a:rPr lang="fi-FI" dirty="0"/>
              <a:t>vaurioittaa ohutsuolen limakalvon nukkaa, jolloin monien ravintoaineiden imeytyminen </a:t>
            </a:r>
            <a:r>
              <a:rPr lang="fi-FI" dirty="0" smtClean="0"/>
              <a:t>heikkenee</a:t>
            </a:r>
          </a:p>
          <a:p>
            <a:pPr lvl="1"/>
            <a:r>
              <a:rPr lang="fi-FI" dirty="0" smtClean="0"/>
              <a:t>voi </a:t>
            </a:r>
            <a:r>
              <a:rPr lang="fi-FI" dirty="0"/>
              <a:t>johtaa </a:t>
            </a:r>
            <a:r>
              <a:rPr lang="fi-FI" dirty="0" smtClean="0"/>
              <a:t>puutostiloihin</a:t>
            </a:r>
          </a:p>
          <a:p>
            <a:pPr lvl="1"/>
            <a:r>
              <a:rPr lang="fi-FI" dirty="0" smtClean="0"/>
              <a:t>oireita </a:t>
            </a:r>
            <a:r>
              <a:rPr lang="fi-FI" dirty="0"/>
              <a:t>ovat vatsavaivat, ripuli, ilmavaivat sekä väsymys ja </a:t>
            </a:r>
            <a:r>
              <a:rPr lang="fi-FI" dirty="0" smtClean="0"/>
              <a:t>anemia</a:t>
            </a:r>
          </a:p>
          <a:p>
            <a:pPr lvl="1"/>
            <a:r>
              <a:rPr lang="fi-FI" dirty="0" smtClean="0"/>
              <a:t>ei </a:t>
            </a:r>
            <a:r>
              <a:rPr lang="fi-FI" dirty="0"/>
              <a:t>ole allergia vaan </a:t>
            </a:r>
            <a:r>
              <a:rPr lang="fi-FI" dirty="0" smtClean="0"/>
              <a:t>autoimmuunisairaus: edellyttää </a:t>
            </a:r>
            <a:r>
              <a:rPr lang="fi-FI" dirty="0"/>
              <a:t>elinikäistä täydellisen gluteenitonta </a:t>
            </a:r>
            <a:r>
              <a:rPr lang="fi-FI" dirty="0" smtClean="0"/>
              <a:t>ruokavaliota</a:t>
            </a:r>
          </a:p>
          <a:p>
            <a:pPr lvl="1"/>
            <a:r>
              <a:rPr lang="fi-FI" dirty="0"/>
              <a:t>v</a:t>
            </a:r>
            <a:r>
              <a:rPr lang="fi-FI" dirty="0" smtClean="0"/>
              <a:t>iljoista sopivat esim. </a:t>
            </a:r>
            <a:r>
              <a:rPr lang="fi-FI" dirty="0"/>
              <a:t>riisi, tattari, maissi ja kaura kohtuullisesti käytettynä sekä erityiset gluteenittomat </a:t>
            </a:r>
            <a:r>
              <a:rPr lang="fi-FI" dirty="0" smtClean="0"/>
              <a:t>leipäjauhot</a:t>
            </a:r>
            <a:endParaRPr lang="fi-FI" dirty="0"/>
          </a:p>
          <a:p>
            <a:pPr lvl="1"/>
            <a:r>
              <a:rPr lang="fi-FI" dirty="0"/>
              <a:t>h</a:t>
            </a:r>
            <a:r>
              <a:rPr lang="fi-FI" dirty="0" smtClean="0"/>
              <a:t>uolehdittava riittävästä kuidun saannista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84338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Erityisruokavaliot </a:t>
            </a:r>
            <a:r>
              <a:rPr lang="fi-FI" b="1" dirty="0" smtClean="0"/>
              <a:t>(3/3</a:t>
            </a:r>
            <a:r>
              <a:rPr lang="fi-FI" b="1" dirty="0"/>
              <a:t>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k</a:t>
            </a:r>
            <a:r>
              <a:rPr lang="fi-FI" b="1" dirty="0" smtClean="0"/>
              <a:t>asvisruokavalio</a:t>
            </a:r>
          </a:p>
          <a:p>
            <a:pPr lvl="1"/>
            <a:r>
              <a:rPr lang="fi-FI" dirty="0" smtClean="0"/>
              <a:t>eläinperäisten </a:t>
            </a:r>
            <a:r>
              <a:rPr lang="fi-FI" dirty="0"/>
              <a:t>ruokien </a:t>
            </a:r>
            <a:r>
              <a:rPr lang="fi-FI" dirty="0" smtClean="0"/>
              <a:t>välttäminen </a:t>
            </a:r>
          </a:p>
          <a:p>
            <a:pPr lvl="1"/>
            <a:r>
              <a:rPr lang="fi-FI" b="1" dirty="0" err="1"/>
              <a:t>l</a:t>
            </a:r>
            <a:r>
              <a:rPr lang="fi-FI" b="1" dirty="0" err="1" smtClean="0"/>
              <a:t>aktovegetaristit</a:t>
            </a:r>
            <a:r>
              <a:rPr lang="fi-FI" dirty="0" smtClean="0"/>
              <a:t> </a:t>
            </a:r>
            <a:r>
              <a:rPr lang="fi-FI" dirty="0"/>
              <a:t>syövät maitovalmisteita, mutta eivät lihaa, kanaa tai </a:t>
            </a:r>
            <a:r>
              <a:rPr lang="fi-FI" dirty="0" smtClean="0"/>
              <a:t>kalaa</a:t>
            </a:r>
          </a:p>
          <a:p>
            <a:pPr lvl="1"/>
            <a:r>
              <a:rPr lang="fi-FI" b="1" dirty="0"/>
              <a:t>v</a:t>
            </a:r>
            <a:r>
              <a:rPr lang="fi-FI" b="1" dirty="0" smtClean="0"/>
              <a:t>egaanit</a:t>
            </a:r>
            <a:r>
              <a:rPr lang="fi-FI" dirty="0" smtClean="0"/>
              <a:t> </a:t>
            </a:r>
            <a:r>
              <a:rPr lang="fi-FI" dirty="0"/>
              <a:t>eivät syö mitään eläinkunnan </a:t>
            </a:r>
            <a:r>
              <a:rPr lang="fi-FI" dirty="0" smtClean="0"/>
              <a:t>tuotteita</a:t>
            </a:r>
          </a:p>
          <a:p>
            <a:pPr lvl="2"/>
            <a:r>
              <a:rPr lang="fi-FI" dirty="0" smtClean="0"/>
              <a:t>riittävän </a:t>
            </a:r>
            <a:r>
              <a:rPr lang="fi-FI" dirty="0"/>
              <a:t>energian, proteiinien ja eräiden suojaravintoaineiden kuten raudan ja kalsiumin saanti edellyttää huolellista ruokien valintaa ja täydennystä B</a:t>
            </a:r>
            <a:r>
              <a:rPr lang="fi-FI" baseline="-25000" dirty="0"/>
              <a:t>12</a:t>
            </a:r>
            <a:r>
              <a:rPr lang="fi-FI" dirty="0"/>
              <a:t>- ja </a:t>
            </a:r>
            <a:r>
              <a:rPr lang="fi-FI" dirty="0" smtClean="0"/>
              <a:t>D-vitamiinivalmisteilla</a:t>
            </a:r>
          </a:p>
          <a:p>
            <a:pPr lvl="1"/>
            <a:r>
              <a:rPr lang="fi-FI" dirty="0" smtClean="0"/>
              <a:t>taitavasti </a:t>
            </a:r>
            <a:r>
              <a:rPr lang="fi-FI" dirty="0"/>
              <a:t>koostettu kasvisruokavalio on sekä terveellinen että eettisesti ja ekologisesti järkevä </a:t>
            </a:r>
            <a:r>
              <a:rPr lang="fi-FI" dirty="0" smtClean="0"/>
              <a:t>valinta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14369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Pakkausmerkinnät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e</a:t>
            </a:r>
            <a:r>
              <a:rPr lang="fi-FI" dirty="0" smtClean="0"/>
              <a:t>lintarvikelain </a:t>
            </a:r>
            <a:r>
              <a:rPr lang="fi-FI" dirty="0"/>
              <a:t>mukaan </a:t>
            </a:r>
            <a:r>
              <a:rPr lang="fi-FI" b="1" dirty="0"/>
              <a:t>pakkauksissa</a:t>
            </a:r>
            <a:r>
              <a:rPr lang="fi-FI" dirty="0"/>
              <a:t> tulee olla merkinnät, joiden perusteella kuluttaja voi tehdä tietoisia valintoja ja ostaa itselleen sopivia </a:t>
            </a:r>
            <a:r>
              <a:rPr lang="fi-FI" dirty="0" smtClean="0"/>
              <a:t>tuotteita</a:t>
            </a:r>
          </a:p>
          <a:p>
            <a:pPr lvl="1"/>
            <a:r>
              <a:rPr lang="fi-FI" dirty="0" smtClean="0"/>
              <a:t>selkeästi luettavat, havaittavat </a:t>
            </a:r>
            <a:r>
              <a:rPr lang="fi-FI" dirty="0"/>
              <a:t>ja </a:t>
            </a:r>
            <a:r>
              <a:rPr lang="fi-FI" dirty="0" smtClean="0"/>
              <a:t>ymmärrettävät, </a:t>
            </a:r>
            <a:r>
              <a:rPr lang="fi-FI" dirty="0"/>
              <a:t>eivätkä ne saa johtaa kuluttajaa </a:t>
            </a:r>
            <a:r>
              <a:rPr lang="fi-FI" dirty="0" smtClean="0"/>
              <a:t>harhaan </a:t>
            </a:r>
          </a:p>
          <a:p>
            <a:pPr lvl="1"/>
            <a:r>
              <a:rPr lang="fi-FI" dirty="0"/>
              <a:t>s</a:t>
            </a:r>
            <a:r>
              <a:rPr lang="fi-FI" dirty="0" smtClean="0"/>
              <a:t>uolapitoisuus myös tuotteissa, </a:t>
            </a:r>
            <a:r>
              <a:rPr lang="fi-FI" dirty="0"/>
              <a:t>joissa suolaa on </a:t>
            </a:r>
            <a:r>
              <a:rPr lang="fi-FI" dirty="0" smtClean="0"/>
              <a:t>luonnostaan</a:t>
            </a:r>
            <a:r>
              <a:rPr lang="fi-FI" dirty="0"/>
              <a:t>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(esim. tuore liha ja maito)</a:t>
            </a:r>
          </a:p>
          <a:p>
            <a:pPr lvl="1"/>
            <a:r>
              <a:rPr lang="fi-FI" dirty="0"/>
              <a:t>a</a:t>
            </a:r>
            <a:r>
              <a:rPr lang="fi-FI" dirty="0" smtClean="0"/>
              <a:t>llergeenit </a:t>
            </a:r>
            <a:r>
              <a:rPr lang="fi-FI" dirty="0"/>
              <a:t>ja muut yliherkkyyttä aiheuttavat </a:t>
            </a:r>
            <a:r>
              <a:rPr lang="fi-FI" dirty="0" smtClean="0"/>
              <a:t>ainesosat</a:t>
            </a:r>
          </a:p>
          <a:p>
            <a:pPr lvl="1"/>
            <a:r>
              <a:rPr lang="fi-FI" dirty="0"/>
              <a:t>r</a:t>
            </a:r>
            <a:r>
              <a:rPr lang="fi-FI" dirty="0" smtClean="0"/>
              <a:t>avintoarvomerkinnät</a:t>
            </a:r>
            <a:endParaRPr lang="fi-FI" dirty="0"/>
          </a:p>
          <a:p>
            <a:r>
              <a:rPr lang="fi-FI" b="1" dirty="0" smtClean="0"/>
              <a:t>pakkaamattomista</a:t>
            </a:r>
            <a:r>
              <a:rPr lang="fi-FI" dirty="0" smtClean="0"/>
              <a:t> </a:t>
            </a:r>
            <a:r>
              <a:rPr lang="fi-FI" dirty="0"/>
              <a:t>elintarvikkeista tulee antaa seuraavat tiedot: </a:t>
            </a:r>
            <a:endParaRPr lang="fi-FI" dirty="0" smtClean="0"/>
          </a:p>
          <a:p>
            <a:pPr lvl="1"/>
            <a:r>
              <a:rPr lang="fi-FI" dirty="0" smtClean="0"/>
              <a:t>elintarvikkeen nimi</a:t>
            </a:r>
          </a:p>
          <a:p>
            <a:pPr lvl="1"/>
            <a:r>
              <a:rPr lang="fi-FI" dirty="0" smtClean="0"/>
              <a:t>allergiaa </a:t>
            </a:r>
            <a:r>
              <a:rPr lang="fi-FI" dirty="0"/>
              <a:t>ja intoleransseja aiheuttavat aineet ja </a:t>
            </a:r>
            <a:r>
              <a:rPr lang="fi-FI" dirty="0" smtClean="0"/>
              <a:t>tuotteet</a:t>
            </a:r>
          </a:p>
          <a:p>
            <a:pPr lvl="1"/>
            <a:r>
              <a:rPr lang="fi-FI" dirty="0"/>
              <a:t>a</a:t>
            </a:r>
            <a:r>
              <a:rPr lang="fi-FI" dirty="0" smtClean="0"/>
              <a:t>inesosat</a:t>
            </a:r>
          </a:p>
          <a:p>
            <a:pPr lvl="1"/>
            <a:r>
              <a:rPr lang="fi-FI" dirty="0" smtClean="0"/>
              <a:t>alkuperämaa </a:t>
            </a:r>
            <a:r>
              <a:rPr lang="fi-FI" dirty="0"/>
              <a:t>tai </a:t>
            </a:r>
            <a:r>
              <a:rPr lang="fi-FI" dirty="0" smtClean="0"/>
              <a:t>lähtöpaikka</a:t>
            </a:r>
          </a:p>
          <a:p>
            <a:pPr lvl="1"/>
            <a:r>
              <a:rPr lang="fi-FI" dirty="0" smtClean="0"/>
              <a:t>tarvittavat </a:t>
            </a:r>
            <a:r>
              <a:rPr lang="fi-FI" dirty="0"/>
              <a:t>käyttö- ja </a:t>
            </a:r>
            <a:r>
              <a:rPr lang="fi-FI" dirty="0" smtClean="0"/>
              <a:t>säilytysohjeet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08017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smtClean="0"/>
              <a:t>Terve 1: Terveyden perusteet</a:t>
            </a:r>
            <a:endParaRPr lang="fi-FI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 dirty="0" smtClean="0"/>
              <a:t>Luku 6: Painonhallinta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71761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Painonhallinta</a:t>
            </a:r>
            <a:endParaRPr lang="fi-FI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energiansaannin </a:t>
            </a:r>
            <a:r>
              <a:rPr lang="fi-FI" dirty="0"/>
              <a:t>ja -kulutuksen pysymistä tasapainossa siten, ettei rasvakudosta kerry elimistöön </a:t>
            </a:r>
            <a:r>
              <a:rPr lang="fi-FI" dirty="0" smtClean="0"/>
              <a:t>liikaa</a:t>
            </a:r>
          </a:p>
          <a:p>
            <a:r>
              <a:rPr lang="fi-FI" dirty="0" smtClean="0"/>
              <a:t>ei </a:t>
            </a:r>
            <a:r>
              <a:rPr lang="fi-FI" dirty="0"/>
              <a:t>ole laihduttamista vaan </a:t>
            </a:r>
            <a:r>
              <a:rPr lang="fi-FI" b="1" dirty="0"/>
              <a:t>pysyviä terveellisiä tottumuksia </a:t>
            </a:r>
            <a:r>
              <a:rPr lang="fi-FI" b="1" dirty="0" smtClean="0"/>
              <a:t>elämäntavoissa</a:t>
            </a:r>
          </a:p>
          <a:p>
            <a:r>
              <a:rPr lang="fi-FI" dirty="0"/>
              <a:t>t</a:t>
            </a:r>
            <a:r>
              <a:rPr lang="fi-FI" dirty="0" smtClean="0"/>
              <a:t>erveyden </a:t>
            </a:r>
            <a:r>
              <a:rPr lang="fi-FI" dirty="0"/>
              <a:t>kannalta olisi parasta, että paino pysyisi aikuisiän kutakuinkin </a:t>
            </a:r>
            <a:r>
              <a:rPr lang="fi-FI" dirty="0" smtClean="0"/>
              <a:t>samana</a:t>
            </a:r>
          </a:p>
          <a:p>
            <a:r>
              <a:rPr lang="fi-FI" dirty="0" smtClean="0"/>
              <a:t>myös </a:t>
            </a:r>
            <a:r>
              <a:rPr lang="fi-FI" dirty="0"/>
              <a:t>alipainon välttäminen on </a:t>
            </a:r>
            <a:r>
              <a:rPr lang="fi-FI" dirty="0" smtClean="0"/>
              <a:t>tärkeää, sillä se altistaa </a:t>
            </a:r>
            <a:r>
              <a:rPr lang="fi-FI" dirty="0"/>
              <a:t>sairauksille, hidastaa sairauksista toipumista sekä häiritsee lasten ja nuorten kasvua ja </a:t>
            </a:r>
            <a:r>
              <a:rPr lang="fi-FI" dirty="0" smtClean="0"/>
              <a:t>kehitystä</a:t>
            </a:r>
          </a:p>
          <a:p>
            <a:r>
              <a:rPr lang="fi-FI" dirty="0"/>
              <a:t>p</a:t>
            </a:r>
            <a:r>
              <a:rPr lang="fi-FI" dirty="0" smtClean="0"/>
              <a:t>ainonhallinnassa onnistuminen:</a:t>
            </a:r>
          </a:p>
          <a:p>
            <a:pPr lvl="1"/>
            <a:r>
              <a:rPr lang="fi-FI" dirty="0" smtClean="0"/>
              <a:t>rento </a:t>
            </a:r>
            <a:r>
              <a:rPr lang="fi-FI" dirty="0"/>
              <a:t>ja joustava suhtautuminen </a:t>
            </a:r>
            <a:r>
              <a:rPr lang="fi-FI" dirty="0" smtClean="0"/>
              <a:t>syömiseen</a:t>
            </a:r>
          </a:p>
          <a:p>
            <a:pPr lvl="1"/>
            <a:r>
              <a:rPr lang="fi-FI" dirty="0" smtClean="0"/>
              <a:t>ei </a:t>
            </a:r>
            <a:r>
              <a:rPr lang="fi-FI" dirty="0"/>
              <a:t>ehdottomia kieltoja </a:t>
            </a:r>
            <a:r>
              <a:rPr lang="fi-FI" dirty="0" smtClean="0"/>
              <a:t>eikä tottumusten </a:t>
            </a:r>
            <a:r>
              <a:rPr lang="fi-FI" dirty="0"/>
              <a:t>ja </a:t>
            </a:r>
            <a:r>
              <a:rPr lang="fi-FI" dirty="0" smtClean="0"/>
              <a:t>tapojen muuttamista </a:t>
            </a:r>
            <a:r>
              <a:rPr lang="fi-FI" dirty="0"/>
              <a:t>liian rajusti tai </a:t>
            </a:r>
            <a:r>
              <a:rPr lang="fi-FI" dirty="0" smtClean="0"/>
              <a:t>nopeasti</a:t>
            </a:r>
          </a:p>
          <a:p>
            <a:pPr lvl="1"/>
            <a:r>
              <a:rPr lang="fi-FI" dirty="0"/>
              <a:t>s</a:t>
            </a:r>
            <a:r>
              <a:rPr lang="fi-FI" dirty="0" smtClean="0"/>
              <a:t>yöminen pääsääntöisesti </a:t>
            </a:r>
            <a:r>
              <a:rPr lang="fi-FI" dirty="0"/>
              <a:t>terveellisesti, mutta </a:t>
            </a:r>
            <a:r>
              <a:rPr lang="fi-FI" dirty="0" smtClean="0"/>
              <a:t>poikkeusten salliminen </a:t>
            </a:r>
            <a:r>
              <a:rPr lang="fi-FI" dirty="0"/>
              <a:t>tuntematta siitä </a:t>
            </a:r>
            <a:r>
              <a:rPr lang="fi-FI" dirty="0" smtClean="0"/>
              <a:t>syyllisyyttä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715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Painoon vaikuttavat tekijät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b="1" dirty="0" smtClean="0"/>
              <a:t>fyysisen aktiivisuus </a:t>
            </a:r>
          </a:p>
          <a:p>
            <a:pPr lvl="1"/>
            <a:r>
              <a:rPr lang="fi-FI" dirty="0" smtClean="0"/>
              <a:t>vähäisyys </a:t>
            </a:r>
            <a:r>
              <a:rPr lang="fi-FI" dirty="0"/>
              <a:t>vaikeuttaa </a:t>
            </a:r>
            <a:r>
              <a:rPr lang="fi-FI" dirty="0" smtClean="0"/>
              <a:t>painonhallintaa – toisaalta </a:t>
            </a:r>
            <a:r>
              <a:rPr lang="fi-FI" dirty="0"/>
              <a:t>lihominen vaikeuttaa </a:t>
            </a:r>
            <a:r>
              <a:rPr lang="fi-FI" dirty="0" smtClean="0"/>
              <a:t>liikkumista</a:t>
            </a:r>
          </a:p>
          <a:p>
            <a:pPr lvl="1"/>
            <a:r>
              <a:rPr lang="fi-FI" dirty="0"/>
              <a:t>s</a:t>
            </a:r>
            <a:r>
              <a:rPr lang="fi-FI" dirty="0" smtClean="0"/>
              <a:t>ekä arkiliikunnan että </a:t>
            </a:r>
            <a:r>
              <a:rPr lang="fi-FI" dirty="0"/>
              <a:t>työn fyysisen rasittavuuden </a:t>
            </a:r>
            <a:r>
              <a:rPr lang="fi-FI" dirty="0" smtClean="0"/>
              <a:t>väheneminen</a:t>
            </a:r>
          </a:p>
          <a:p>
            <a:r>
              <a:rPr lang="fi-FI" b="1" dirty="0" smtClean="0"/>
              <a:t>perimä</a:t>
            </a:r>
          </a:p>
          <a:p>
            <a:pPr lvl="1"/>
            <a:r>
              <a:rPr lang="fi-FI" dirty="0" smtClean="0"/>
              <a:t>biologiset </a:t>
            </a:r>
            <a:r>
              <a:rPr lang="fi-FI" dirty="0"/>
              <a:t>tekijät selittävät osan lihomisen </a:t>
            </a:r>
            <a:r>
              <a:rPr lang="fi-FI" dirty="0" smtClean="0"/>
              <a:t>syistä (noin 30–50 </a:t>
            </a:r>
            <a:r>
              <a:rPr lang="fi-FI" dirty="0"/>
              <a:t>% </a:t>
            </a:r>
            <a:r>
              <a:rPr lang="fi-FI" dirty="0" smtClean="0"/>
              <a:t>alttiudesta lihomiseen)</a:t>
            </a:r>
          </a:p>
          <a:p>
            <a:pPr lvl="1"/>
            <a:r>
              <a:rPr lang="fi-FI" dirty="0" smtClean="0"/>
              <a:t>poikkeamat </a:t>
            </a:r>
            <a:r>
              <a:rPr lang="fi-FI" dirty="0"/>
              <a:t>geeneissä vaikuttavat esimerkiksi energiankulutukseen, ruokahaluun, kylläisyyden tunteeseen, rasvayhdisteiden varastoitumiseen rasvakudokseen, fyysiseen kuntoon ja </a:t>
            </a:r>
            <a:r>
              <a:rPr lang="fi-FI" dirty="0" smtClean="0"/>
              <a:t>liikuntataitoihin</a:t>
            </a:r>
          </a:p>
          <a:p>
            <a:pPr lvl="1"/>
            <a:r>
              <a:rPr lang="fi-FI" dirty="0"/>
              <a:t>g</a:t>
            </a:r>
            <a:r>
              <a:rPr lang="fi-FI" dirty="0" smtClean="0"/>
              <a:t>eenien </a:t>
            </a:r>
            <a:r>
              <a:rPr lang="fi-FI" dirty="0"/>
              <a:t>toimintaan vaikuttavat geenimuunnokset voivat lisätä lihomisen </a:t>
            </a:r>
            <a:r>
              <a:rPr lang="fi-FI" dirty="0" smtClean="0"/>
              <a:t>todennäköisyyttä</a:t>
            </a:r>
          </a:p>
          <a:p>
            <a:pPr lvl="1"/>
            <a:r>
              <a:rPr lang="fi-FI" dirty="0" smtClean="0"/>
              <a:t>perimästään </a:t>
            </a:r>
            <a:r>
              <a:rPr lang="fi-FI" dirty="0"/>
              <a:t>riippumatta </a:t>
            </a:r>
            <a:r>
              <a:rPr lang="fi-FI" dirty="0" smtClean="0"/>
              <a:t>voi kuitenkin vahvistaa </a:t>
            </a:r>
            <a:r>
              <a:rPr lang="fi-FI" dirty="0"/>
              <a:t>painonhallintaansa järkevillä </a:t>
            </a:r>
            <a:r>
              <a:rPr lang="fi-FI" dirty="0" smtClean="0"/>
              <a:t>elämäntavoilla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81478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Laihduttamisen perustellut syyt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terveydellisistä </a:t>
            </a:r>
            <a:r>
              <a:rPr lang="fi-FI" dirty="0"/>
              <a:t>syistä perusteltua vain silloin, kun aikuinen tai lapsi on pätevillä mittauksilla todettu ylipainoiseksi tai </a:t>
            </a:r>
            <a:r>
              <a:rPr lang="fi-FI" dirty="0" smtClean="0"/>
              <a:t>lihavaksi</a:t>
            </a:r>
          </a:p>
          <a:p>
            <a:r>
              <a:rPr lang="fi-FI" dirty="0"/>
              <a:t>m</a:t>
            </a:r>
            <a:r>
              <a:rPr lang="fi-FI" dirty="0" smtClean="0"/>
              <a:t>uutaman </a:t>
            </a:r>
            <a:r>
              <a:rPr lang="fi-FI" dirty="0"/>
              <a:t>kilon ylipainon kertyminen on aikuisella varoitussignaali elämäntapojen </a:t>
            </a:r>
            <a:r>
              <a:rPr lang="fi-FI" dirty="0" smtClean="0"/>
              <a:t>tarkistukseen </a:t>
            </a:r>
          </a:p>
          <a:p>
            <a:r>
              <a:rPr lang="fi-FI" dirty="0"/>
              <a:t>a</a:t>
            </a:r>
            <a:r>
              <a:rPr lang="fi-FI" dirty="0" smtClean="0"/>
              <a:t>ikuisten </a:t>
            </a:r>
            <a:r>
              <a:rPr lang="fi-FI" dirty="0"/>
              <a:t>laihduttamisessa on </a:t>
            </a:r>
            <a:r>
              <a:rPr lang="fi-FI" b="1" dirty="0"/>
              <a:t>kaksi </a:t>
            </a:r>
            <a:r>
              <a:rPr lang="fi-FI" b="1" dirty="0" smtClean="0"/>
              <a:t>tavoitetta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(lapsilla </a:t>
            </a:r>
            <a:r>
              <a:rPr lang="fi-FI" dirty="0"/>
              <a:t>ja nuorilla painottuu ensimmäinen </a:t>
            </a:r>
            <a:r>
              <a:rPr lang="fi-FI" dirty="0" smtClean="0"/>
              <a:t>tavoite):</a:t>
            </a:r>
            <a:endParaRPr lang="fi-FI" dirty="0"/>
          </a:p>
          <a:p>
            <a:pPr marL="971550" lvl="1" indent="-514350">
              <a:buFont typeface="+mj-lt"/>
              <a:buAutoNum type="arabicPeriod"/>
            </a:pPr>
            <a:r>
              <a:rPr lang="fi-FI" dirty="0" smtClean="0"/>
              <a:t>kehon </a:t>
            </a:r>
            <a:r>
              <a:rPr lang="fi-FI" dirty="0"/>
              <a:t>liiallisen rasvakudoksen määrän </a:t>
            </a:r>
            <a:r>
              <a:rPr lang="fi-FI" dirty="0" smtClean="0"/>
              <a:t>vähentäminen 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 smtClean="0"/>
              <a:t>lihavuuteen </a:t>
            </a:r>
            <a:r>
              <a:rPr lang="fi-FI" dirty="0"/>
              <a:t>liittyvien sairauksien tai niiden vaaratekijöiden ehkäiseminen ja </a:t>
            </a:r>
            <a:r>
              <a:rPr lang="fi-FI" dirty="0" smtClean="0"/>
              <a:t>lieventäminen</a:t>
            </a:r>
            <a:endParaRPr lang="fi-FI" dirty="0"/>
          </a:p>
          <a:p>
            <a:r>
              <a:rPr lang="fi-FI" dirty="0"/>
              <a:t>j</a:t>
            </a:r>
            <a:r>
              <a:rPr lang="fi-FI" dirty="0" smtClean="0"/>
              <a:t>os </a:t>
            </a:r>
            <a:r>
              <a:rPr lang="fi-FI" dirty="0"/>
              <a:t>ihminen on selkeästi lihava, laihduttaminen on turvallisinta aloittaa terveydenhuollon ammattilaisen eli lääkärin tai terveydenhoitajan </a:t>
            </a:r>
            <a:r>
              <a:rPr lang="fi-FI" dirty="0" smtClean="0"/>
              <a:t>valvonnassa</a:t>
            </a:r>
          </a:p>
        </p:txBody>
      </p:sp>
    </p:spTree>
    <p:extLst>
      <p:ext uri="{BB962C8B-B14F-4D97-AF65-F5344CB8AC3E}">
        <p14:creationId xmlns:p14="http://schemas.microsoft.com/office/powerpoint/2010/main" val="16776102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Painonhallinta syömisen avulla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l</a:t>
            </a:r>
            <a:r>
              <a:rPr lang="fi-FI" dirty="0" smtClean="0"/>
              <a:t>ihavuuden </a:t>
            </a:r>
            <a:r>
              <a:rPr lang="fi-FI" dirty="0"/>
              <a:t>tai ylipainon hoidossa laihduttamisen tärkein menetelmä on </a:t>
            </a:r>
            <a:r>
              <a:rPr lang="fi-FI" b="1" dirty="0"/>
              <a:t>niukkaenerginen ruokavalio</a:t>
            </a:r>
            <a:r>
              <a:rPr lang="fi-FI" dirty="0"/>
              <a:t>, jonka tavoitteena on vähentää ruoasta saatavaa energiaa aiempaan </a:t>
            </a:r>
            <a:r>
              <a:rPr lang="fi-FI" dirty="0" smtClean="0"/>
              <a:t>verrattuna</a:t>
            </a:r>
          </a:p>
          <a:p>
            <a:pPr lvl="1"/>
            <a:r>
              <a:rPr lang="fi-FI" dirty="0" smtClean="0"/>
              <a:t>ruoan energiatiheyden pienentäminen</a:t>
            </a:r>
          </a:p>
          <a:p>
            <a:pPr lvl="1"/>
            <a:r>
              <a:rPr lang="fi-FI" dirty="0" smtClean="0"/>
              <a:t>energiamäärää </a:t>
            </a:r>
            <a:r>
              <a:rPr lang="fi-FI" dirty="0"/>
              <a:t>voidaan vähentää </a:t>
            </a:r>
            <a:r>
              <a:rPr lang="fi-FI" dirty="0" smtClean="0"/>
              <a:t>eri tavoilla</a:t>
            </a:r>
            <a:r>
              <a:rPr lang="fi-FI" dirty="0"/>
              <a:t> </a:t>
            </a:r>
            <a:r>
              <a:rPr lang="fi-FI" dirty="0" smtClean="0"/>
              <a:t>- osa </a:t>
            </a:r>
            <a:r>
              <a:rPr lang="fi-FI" dirty="0"/>
              <a:t>terveellisiä ja osa </a:t>
            </a:r>
            <a:r>
              <a:rPr lang="fi-FI" dirty="0" smtClean="0"/>
              <a:t>ei</a:t>
            </a:r>
          </a:p>
          <a:p>
            <a:pPr lvl="1"/>
            <a:r>
              <a:rPr lang="fi-FI" dirty="0"/>
              <a:t>a</a:t>
            </a:r>
            <a:r>
              <a:rPr lang="fi-FI" dirty="0" smtClean="0"/>
              <a:t>ikuisella </a:t>
            </a:r>
            <a:r>
              <a:rPr lang="fi-FI" dirty="0"/>
              <a:t>ylipainoisella henkilöllä sopiva </a:t>
            </a:r>
            <a:r>
              <a:rPr lang="fi-FI" dirty="0" smtClean="0"/>
              <a:t>laihdutusvauhti </a:t>
            </a:r>
            <a:r>
              <a:rPr lang="fi-FI" dirty="0"/>
              <a:t>enintään puoli kiloa </a:t>
            </a:r>
            <a:r>
              <a:rPr lang="fi-FI" dirty="0" smtClean="0"/>
              <a:t>viikossa</a:t>
            </a:r>
          </a:p>
          <a:p>
            <a:pPr lvl="1"/>
            <a:r>
              <a:rPr lang="fi-FI" dirty="0" smtClean="0"/>
              <a:t>painonpudotuksen </a:t>
            </a:r>
            <a:r>
              <a:rPr lang="fi-FI" dirty="0"/>
              <a:t>tärkein </a:t>
            </a:r>
            <a:r>
              <a:rPr lang="fi-FI" dirty="0" smtClean="0"/>
              <a:t>tavoite </a:t>
            </a:r>
            <a:r>
              <a:rPr lang="fi-FI" dirty="0"/>
              <a:t>laihdutustuloksen </a:t>
            </a:r>
            <a:r>
              <a:rPr lang="fi-FI" dirty="0" smtClean="0"/>
              <a:t>pysyvyys </a:t>
            </a:r>
            <a:br>
              <a:rPr lang="fi-FI" dirty="0" smtClean="0"/>
            </a:br>
            <a:r>
              <a:rPr lang="fi-FI" dirty="0" smtClean="0"/>
              <a:t>(= terveellisten ruokailu- </a:t>
            </a:r>
            <a:r>
              <a:rPr lang="fi-FI" dirty="0"/>
              <a:t>ja liikuntatottumusten </a:t>
            </a:r>
            <a:r>
              <a:rPr lang="fi-FI" dirty="0" smtClean="0"/>
              <a:t>jatkaminen </a:t>
            </a:r>
            <a:r>
              <a:rPr lang="fi-FI" dirty="0"/>
              <a:t>laihtumisen </a:t>
            </a:r>
            <a:r>
              <a:rPr lang="fi-FI" dirty="0" smtClean="0"/>
              <a:t>jälkeen)</a:t>
            </a:r>
          </a:p>
          <a:p>
            <a:pPr lvl="1"/>
            <a:r>
              <a:rPr lang="fi-FI" dirty="0" smtClean="0"/>
              <a:t>raju </a:t>
            </a:r>
            <a:r>
              <a:rPr lang="fi-FI" dirty="0"/>
              <a:t>laihduttaminen omin päin epäterveellisillä keinoilla voi johtaa suuriin painonvaihteluihin tai laukaista </a:t>
            </a:r>
            <a:r>
              <a:rPr lang="fi-FI" dirty="0" smtClean="0"/>
              <a:t>syömishäiriön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70493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Liikunnan merkitys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vähentää </a:t>
            </a:r>
            <a:r>
              <a:rPr lang="fi-FI" dirty="0"/>
              <a:t>lihavuuteen liittyviä </a:t>
            </a:r>
            <a:r>
              <a:rPr lang="fi-FI" dirty="0" smtClean="0"/>
              <a:t>terveysriskejä</a:t>
            </a:r>
          </a:p>
          <a:p>
            <a:r>
              <a:rPr lang="fi-FI" dirty="0" smtClean="0"/>
              <a:t>hyvä </a:t>
            </a:r>
            <a:r>
              <a:rPr lang="fi-FI" dirty="0"/>
              <a:t>kunto ja suorituskyky voivat parantaa itsetuntoa, fyysistä minäkuvaa ja </a:t>
            </a:r>
            <a:r>
              <a:rPr lang="fi-FI" dirty="0" smtClean="0"/>
              <a:t>elämänlaatua</a:t>
            </a:r>
          </a:p>
          <a:p>
            <a:r>
              <a:rPr lang="fi-FI" dirty="0" smtClean="0"/>
              <a:t>liikuntaa </a:t>
            </a:r>
            <a:r>
              <a:rPr lang="fi-FI" dirty="0"/>
              <a:t>lisäämällä laihtuminen ei ole yhtä nopeaa kuin ruokavalion avulla (esim. yhden pikaruoka-annoksen energiamäärä vastaa monen tunnin juoksulenkkiä</a:t>
            </a:r>
            <a:r>
              <a:rPr lang="fi-FI" dirty="0" smtClean="0"/>
              <a:t>)</a:t>
            </a:r>
          </a:p>
          <a:p>
            <a:r>
              <a:rPr lang="fi-FI" dirty="0"/>
              <a:t>l</a:t>
            </a:r>
            <a:r>
              <a:rPr lang="fi-FI" dirty="0" smtClean="0"/>
              <a:t>aihduttamisen </a:t>
            </a:r>
            <a:r>
              <a:rPr lang="fi-FI" dirty="0"/>
              <a:t>jälkeisessä painonhallinnassa on terveellisten ruokatottumusten lisäksi tärkeää liikkua lihomisen </a:t>
            </a:r>
            <a:r>
              <a:rPr lang="fi-FI" dirty="0" smtClean="0"/>
              <a:t>estämiseksi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85835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Ylipainon mittarit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b="1" dirty="0" smtClean="0"/>
              <a:t>BMI </a:t>
            </a:r>
            <a:r>
              <a:rPr lang="fi-FI" b="1" dirty="0"/>
              <a:t>eli </a:t>
            </a:r>
            <a:r>
              <a:rPr lang="fi-FI" b="1" dirty="0" smtClean="0"/>
              <a:t>painoindeksi</a:t>
            </a:r>
          </a:p>
          <a:p>
            <a:pPr lvl="1"/>
            <a:r>
              <a:rPr lang="fi-FI" dirty="0" smtClean="0"/>
              <a:t>kiloina </a:t>
            </a:r>
            <a:r>
              <a:rPr lang="fi-FI" dirty="0"/>
              <a:t>mitattu paino </a:t>
            </a:r>
            <a:r>
              <a:rPr lang="fi-FI" dirty="0" smtClean="0"/>
              <a:t>jaettuna metreinä </a:t>
            </a:r>
            <a:r>
              <a:rPr lang="fi-FI" dirty="0"/>
              <a:t>mitatun pituuden </a:t>
            </a:r>
            <a:r>
              <a:rPr lang="fi-FI" dirty="0" smtClean="0"/>
              <a:t>neliöllä</a:t>
            </a:r>
          </a:p>
          <a:p>
            <a:pPr lvl="1"/>
            <a:r>
              <a:rPr lang="fi-FI" dirty="0" smtClean="0"/>
              <a:t>suuri </a:t>
            </a:r>
            <a:r>
              <a:rPr lang="fi-FI" dirty="0"/>
              <a:t>lihasmäärä voi suurentaa </a:t>
            </a:r>
            <a:r>
              <a:rPr lang="fi-FI" dirty="0" smtClean="0"/>
              <a:t>painoindeksiä</a:t>
            </a:r>
          </a:p>
          <a:p>
            <a:r>
              <a:rPr lang="fi-FI" b="1" dirty="0" smtClean="0"/>
              <a:t>vyötärönympärysmitta</a:t>
            </a:r>
          </a:p>
          <a:p>
            <a:pPr lvl="1"/>
            <a:r>
              <a:rPr lang="fi-FI" dirty="0"/>
              <a:t>k</a:t>
            </a:r>
            <a:r>
              <a:rPr lang="fi-FI" dirty="0" smtClean="0"/>
              <a:t>ertoo rasvakudoksen </a:t>
            </a:r>
            <a:r>
              <a:rPr lang="fi-FI" dirty="0"/>
              <a:t>sijainnista </a:t>
            </a:r>
            <a:r>
              <a:rPr lang="fi-FI" dirty="0" smtClean="0"/>
              <a:t>vatsaontelossa</a:t>
            </a:r>
          </a:p>
          <a:p>
            <a:pPr lvl="1"/>
            <a:r>
              <a:rPr lang="fi-FI" dirty="0"/>
              <a:t>v</a:t>
            </a:r>
            <a:r>
              <a:rPr lang="fi-FI" dirty="0" smtClean="0"/>
              <a:t>yötärölihavuus: miehillä </a:t>
            </a:r>
            <a:r>
              <a:rPr lang="fi-FI" dirty="0"/>
              <a:t>yli 100 </a:t>
            </a:r>
            <a:r>
              <a:rPr lang="fi-FI" dirty="0" smtClean="0"/>
              <a:t>cm, </a:t>
            </a:r>
            <a:r>
              <a:rPr lang="fi-FI" dirty="0"/>
              <a:t>naisilla yli 90 </a:t>
            </a:r>
            <a:r>
              <a:rPr lang="fi-FI" dirty="0" smtClean="0"/>
              <a:t>cm </a:t>
            </a:r>
            <a:r>
              <a:rPr lang="fi-FI" dirty="0"/>
              <a:t>vyötärönympärys </a:t>
            </a:r>
            <a:endParaRPr lang="fi-FI" dirty="0" smtClean="0"/>
          </a:p>
          <a:p>
            <a:r>
              <a:rPr lang="fi-FI" dirty="0"/>
              <a:t>m</a:t>
            </a:r>
            <a:r>
              <a:rPr lang="fi-FI" dirty="0" smtClean="0"/>
              <a:t>olempia käytetään terveydenhuollossa aikuisten </a:t>
            </a:r>
            <a:r>
              <a:rPr lang="fi-FI" dirty="0"/>
              <a:t>lihavuuden </a:t>
            </a:r>
            <a:r>
              <a:rPr lang="fi-FI" dirty="0" smtClean="0"/>
              <a:t>osoittimina (pituuskasvun päätyttyä)</a:t>
            </a:r>
          </a:p>
          <a:p>
            <a:r>
              <a:rPr lang="fi-FI" b="1" dirty="0" smtClean="0"/>
              <a:t>lapset </a:t>
            </a:r>
            <a:r>
              <a:rPr lang="fi-FI" b="1" dirty="0"/>
              <a:t>ja </a:t>
            </a:r>
            <a:r>
              <a:rPr lang="fi-FI" b="1" dirty="0" smtClean="0"/>
              <a:t>nuoret</a:t>
            </a:r>
          </a:p>
          <a:p>
            <a:pPr lvl="1"/>
            <a:r>
              <a:rPr lang="fi-FI" dirty="0" smtClean="0"/>
              <a:t>painon </a:t>
            </a:r>
            <a:r>
              <a:rPr lang="fi-FI" dirty="0"/>
              <a:t>sopivuutta arvioidaan useimmiten neuvolassa ja kouluterveydenhuollossa iänmukaisten pituus-painokäyrien </a:t>
            </a:r>
            <a:r>
              <a:rPr lang="fi-FI" dirty="0" smtClean="0"/>
              <a:t>avulla</a:t>
            </a:r>
          </a:p>
          <a:p>
            <a:pPr lvl="1"/>
            <a:r>
              <a:rPr lang="fi-FI" dirty="0" smtClean="0"/>
              <a:t>lähinnä </a:t>
            </a:r>
            <a:r>
              <a:rPr lang="fi-FI" dirty="0"/>
              <a:t>tutkimuskäytössä </a:t>
            </a:r>
            <a:r>
              <a:rPr lang="fi-FI" dirty="0" smtClean="0"/>
              <a:t>omat </a:t>
            </a:r>
            <a:r>
              <a:rPr lang="fi-FI" dirty="0"/>
              <a:t>iänmukaiset painoindeksin </a:t>
            </a:r>
            <a:r>
              <a:rPr lang="fi-FI" dirty="0" smtClean="0"/>
              <a:t>rajat </a:t>
            </a:r>
            <a:br>
              <a:rPr lang="fi-FI" dirty="0" smtClean="0"/>
            </a:br>
            <a:r>
              <a:rPr lang="fi-FI" dirty="0" smtClean="0"/>
              <a:t>(ISO-BMI)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5946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Terveyden määrittelyä (2/2)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Sairaus – terveys</a:t>
            </a:r>
          </a:p>
          <a:p>
            <a:r>
              <a:rPr lang="fi-FI" dirty="0" smtClean="0"/>
              <a:t>Terveys – toimintakyky </a:t>
            </a:r>
          </a:p>
          <a:p>
            <a:r>
              <a:rPr lang="fi-FI" dirty="0" smtClean="0"/>
              <a:t>Subjektiivinen terveys – objektiivinen terveys</a:t>
            </a:r>
          </a:p>
          <a:p>
            <a:r>
              <a:rPr lang="fi-FI" dirty="0" smtClean="0"/>
              <a:t>Terveys pääomana ja voimavarana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000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Lihavuuden terveysriskit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916832"/>
            <a:ext cx="7404653" cy="4038600"/>
          </a:xfrm>
        </p:spPr>
        <p:txBody>
          <a:bodyPr>
            <a:noAutofit/>
          </a:bodyPr>
          <a:lstStyle/>
          <a:p>
            <a:r>
              <a:rPr lang="fi-FI" sz="1900" dirty="0"/>
              <a:t>v</a:t>
            </a:r>
            <a:r>
              <a:rPr lang="fi-FI" sz="1900" dirty="0" smtClean="0"/>
              <a:t>yötärölihavuudessa </a:t>
            </a:r>
            <a:r>
              <a:rPr lang="fi-FI" sz="1900" dirty="0"/>
              <a:t>rasvakudosta kerääntyy vatsaonteloon sisäelinten ympärille (</a:t>
            </a:r>
            <a:r>
              <a:rPr lang="fi-FI" sz="1900" b="1" dirty="0" err="1"/>
              <a:t>viskeraalinen</a:t>
            </a:r>
            <a:r>
              <a:rPr lang="fi-FI" sz="1900" b="1" dirty="0"/>
              <a:t> </a:t>
            </a:r>
            <a:r>
              <a:rPr lang="fi-FI" sz="1900" b="1" dirty="0" smtClean="0"/>
              <a:t>rasvakudos</a:t>
            </a:r>
            <a:r>
              <a:rPr lang="fi-FI" sz="1900" dirty="0" smtClean="0"/>
              <a:t>) sekä </a:t>
            </a:r>
            <a:r>
              <a:rPr lang="fi-FI" sz="1900" dirty="0"/>
              <a:t>maksan </a:t>
            </a:r>
            <a:r>
              <a:rPr lang="fi-FI" sz="1900" dirty="0" smtClean="0"/>
              <a:t>sisälle </a:t>
            </a:r>
          </a:p>
          <a:p>
            <a:pPr lvl="1"/>
            <a:r>
              <a:rPr lang="fi-FI" sz="1600" dirty="0" smtClean="0"/>
              <a:t>terveydelle </a:t>
            </a:r>
            <a:r>
              <a:rPr lang="fi-FI" sz="1600" dirty="0"/>
              <a:t>haitallisempaa kuin muualle kertynyt </a:t>
            </a:r>
            <a:r>
              <a:rPr lang="fi-FI" sz="1600" dirty="0" smtClean="0"/>
              <a:t>rasvakudos</a:t>
            </a:r>
          </a:p>
          <a:p>
            <a:pPr lvl="1"/>
            <a:r>
              <a:rPr lang="fi-FI" sz="1600" dirty="0" smtClean="0"/>
              <a:t>vapauttaa </a:t>
            </a:r>
            <a:r>
              <a:rPr lang="fi-FI" sz="1600" dirty="0"/>
              <a:t>verenkiertoon runsaasti </a:t>
            </a:r>
            <a:r>
              <a:rPr lang="fi-FI" sz="1600" dirty="0" smtClean="0"/>
              <a:t>rasvahappoja </a:t>
            </a:r>
            <a:r>
              <a:rPr lang="fi-FI" sz="1600" dirty="0" smtClean="0">
                <a:sym typeface="Wingdings" panose="05000000000000000000" pitchFamily="2" charset="2"/>
              </a:rPr>
              <a:t> </a:t>
            </a:r>
            <a:r>
              <a:rPr lang="fi-FI" sz="1600" dirty="0" smtClean="0"/>
              <a:t>häiritsee </a:t>
            </a:r>
            <a:r>
              <a:rPr lang="fi-FI" sz="1600" dirty="0"/>
              <a:t>insuliinihormonin toimintaa ja aiheuttaa siten rasva-aine- ja sokeriaineenvaihdunnan häiriöitä </a:t>
            </a:r>
            <a:r>
              <a:rPr lang="fi-FI" sz="1600" dirty="0" smtClean="0"/>
              <a:t>sekä </a:t>
            </a:r>
            <a:r>
              <a:rPr lang="fi-FI" sz="1600" dirty="0"/>
              <a:t>häiritsee maksan </a:t>
            </a:r>
            <a:r>
              <a:rPr lang="fi-FI" sz="1600" dirty="0" smtClean="0"/>
              <a:t>toimintaa</a:t>
            </a:r>
          </a:p>
          <a:p>
            <a:pPr lvl="1"/>
            <a:r>
              <a:rPr lang="fi-FI" sz="1600" dirty="0"/>
              <a:t>r</a:t>
            </a:r>
            <a:r>
              <a:rPr lang="fi-FI" sz="1600" dirty="0" smtClean="0"/>
              <a:t>asvakudokseen </a:t>
            </a:r>
            <a:r>
              <a:rPr lang="fi-FI" sz="1600" dirty="0"/>
              <a:t>kertyy tulehdussoluja, jotka ylläpitävät haitallista lieväasteista </a:t>
            </a:r>
            <a:r>
              <a:rPr lang="fi-FI" sz="1600" dirty="0" smtClean="0"/>
              <a:t>tulehdusreaktiota</a:t>
            </a:r>
          </a:p>
          <a:p>
            <a:pPr lvl="1"/>
            <a:r>
              <a:rPr lang="fi-FI" sz="1600" dirty="0" smtClean="0"/>
              <a:t>vyötärölihavuus terveysriski </a:t>
            </a:r>
            <a:r>
              <a:rPr lang="fi-FI" sz="1600" dirty="0"/>
              <a:t>myös </a:t>
            </a:r>
            <a:r>
              <a:rPr lang="fi-FI" sz="1600" dirty="0" smtClean="0"/>
              <a:t>normaalipainoisille</a:t>
            </a:r>
          </a:p>
          <a:p>
            <a:r>
              <a:rPr lang="fi-FI" sz="1900" b="1" dirty="0" smtClean="0"/>
              <a:t>metabolinen </a:t>
            </a:r>
            <a:r>
              <a:rPr lang="fi-FI" sz="1900" b="1" dirty="0"/>
              <a:t>oireyhtymä </a:t>
            </a:r>
            <a:r>
              <a:rPr lang="fi-FI" sz="1900" b="1" dirty="0" smtClean="0"/>
              <a:t>MBO</a:t>
            </a:r>
          </a:p>
          <a:p>
            <a:pPr lvl="1"/>
            <a:r>
              <a:rPr lang="fi-FI" sz="1600" dirty="0" smtClean="0"/>
              <a:t>ihmisellä useita </a:t>
            </a:r>
            <a:r>
              <a:rPr lang="fi-FI" sz="1600" dirty="0"/>
              <a:t>vyötärölihavuuteen liittyviä sairauksien vaaratekijöitä yhtä </a:t>
            </a:r>
            <a:r>
              <a:rPr lang="fi-FI" sz="1600" dirty="0" smtClean="0"/>
              <a:t>aikaa</a:t>
            </a:r>
          </a:p>
          <a:p>
            <a:pPr lvl="1"/>
            <a:r>
              <a:rPr lang="fi-FI" sz="1600" dirty="0" smtClean="0"/>
              <a:t>keskeisenä </a:t>
            </a:r>
            <a:r>
              <a:rPr lang="fi-FI" sz="1600" dirty="0"/>
              <a:t>tekijänä </a:t>
            </a:r>
            <a:r>
              <a:rPr lang="fi-FI" sz="1600" dirty="0" smtClean="0"/>
              <a:t>heikentynyt sokerinsietokyky, </a:t>
            </a:r>
            <a:r>
              <a:rPr lang="fi-FI" sz="1600" dirty="0"/>
              <a:t>joka johtuu insuliinin puutteellisesta </a:t>
            </a:r>
            <a:r>
              <a:rPr lang="fi-FI" sz="1600" dirty="0" smtClean="0"/>
              <a:t>toiminnasta</a:t>
            </a:r>
          </a:p>
          <a:p>
            <a:pPr lvl="1"/>
            <a:r>
              <a:rPr lang="fi-FI" sz="1600" dirty="0" smtClean="0"/>
              <a:t>suurentaa </a:t>
            </a:r>
            <a:r>
              <a:rPr lang="fi-FI" sz="1600" dirty="0"/>
              <a:t>riskiä sairastua tyypin 2 diabetekseen sekä sydän- ja </a:t>
            </a:r>
            <a:r>
              <a:rPr lang="fi-FI" sz="1600" dirty="0" smtClean="0"/>
              <a:t>verisuonisairauksiin</a:t>
            </a:r>
          </a:p>
          <a:p>
            <a:pPr lvl="1"/>
            <a:r>
              <a:rPr lang="fi-FI" sz="1600" dirty="0" smtClean="0"/>
              <a:t>yli 1/3 </a:t>
            </a:r>
            <a:r>
              <a:rPr lang="fi-FI" sz="1600" dirty="0"/>
              <a:t>suomalaisista aikuisista miehistä ja </a:t>
            </a:r>
            <a:r>
              <a:rPr lang="fi-FI" sz="1600" dirty="0" smtClean="0"/>
              <a:t>yli 1/4 naisista </a:t>
            </a:r>
          </a:p>
          <a:p>
            <a:r>
              <a:rPr lang="fi-FI" sz="1900" dirty="0"/>
              <a:t>l</a:t>
            </a:r>
            <a:r>
              <a:rPr lang="fi-FI" sz="1900" dirty="0" smtClean="0"/>
              <a:t>ihavuuden aste vaikuttaa terveyteen</a:t>
            </a:r>
            <a:endParaRPr lang="fi-FI" sz="1900" dirty="0"/>
          </a:p>
        </p:txBody>
      </p:sp>
    </p:spTree>
    <p:extLst>
      <p:ext uri="{BB962C8B-B14F-4D97-AF65-F5344CB8AC3E}">
        <p14:creationId xmlns:p14="http://schemas.microsoft.com/office/powerpoint/2010/main" val="40123389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Lihavuuden yleisyys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237" y="1556792"/>
            <a:ext cx="7404653" cy="4038600"/>
          </a:xfrm>
        </p:spPr>
        <p:txBody>
          <a:bodyPr>
            <a:noAutofit/>
          </a:bodyPr>
          <a:lstStyle/>
          <a:p>
            <a:r>
              <a:rPr lang="fi-FI" sz="1800" dirty="0" smtClean="0"/>
              <a:t>maailmassa yli </a:t>
            </a:r>
            <a:r>
              <a:rPr lang="fi-FI" sz="1800" dirty="0"/>
              <a:t>miljardi vähintään ylipainoista </a:t>
            </a:r>
            <a:r>
              <a:rPr lang="fi-FI" sz="1800" dirty="0" smtClean="0"/>
              <a:t>ihmistä</a:t>
            </a:r>
          </a:p>
          <a:p>
            <a:r>
              <a:rPr lang="fi-FI" sz="1800" dirty="0"/>
              <a:t>e</a:t>
            </a:r>
            <a:r>
              <a:rPr lang="fi-FI" sz="1800" dirty="0" smtClean="0"/>
              <a:t>urooppalaisessa </a:t>
            </a:r>
            <a:r>
              <a:rPr lang="fi-FI" sz="1800" dirty="0"/>
              <a:t>lihavuustilastossa </a:t>
            </a:r>
            <a:r>
              <a:rPr lang="fi-FI" sz="1800" b="1" dirty="0"/>
              <a:t>Suomi</a:t>
            </a:r>
            <a:r>
              <a:rPr lang="fi-FI" sz="1800" dirty="0"/>
              <a:t> </a:t>
            </a:r>
            <a:r>
              <a:rPr lang="fi-FI" sz="1800" dirty="0" smtClean="0"/>
              <a:t>keskivaiheilla, </a:t>
            </a:r>
            <a:r>
              <a:rPr lang="fi-FI" sz="1800" dirty="0"/>
              <a:t>pohjoismaisessa vertailussa suomalaiset </a:t>
            </a:r>
            <a:r>
              <a:rPr lang="fi-FI" sz="1800" dirty="0" smtClean="0"/>
              <a:t>islantilaisten </a:t>
            </a:r>
            <a:r>
              <a:rPr lang="fi-FI" sz="1800" dirty="0"/>
              <a:t>ohella pohjoismaiden lihavin </a:t>
            </a:r>
            <a:r>
              <a:rPr lang="fi-FI" sz="1800" dirty="0" smtClean="0"/>
              <a:t>kansa</a:t>
            </a:r>
          </a:p>
          <a:p>
            <a:pPr lvl="1"/>
            <a:r>
              <a:rPr lang="fi-FI" sz="2100" dirty="0" smtClean="0"/>
              <a:t>joka neljäs kouluikäinen </a:t>
            </a:r>
            <a:r>
              <a:rPr lang="fi-FI" sz="2100" dirty="0"/>
              <a:t>on </a:t>
            </a:r>
            <a:r>
              <a:rPr lang="fi-FI" sz="2100" dirty="0" smtClean="0"/>
              <a:t>ylipainoinen </a:t>
            </a:r>
            <a:br>
              <a:rPr lang="fi-FI" sz="2100" dirty="0" smtClean="0"/>
            </a:br>
            <a:r>
              <a:rPr lang="fi-FI" sz="2100" dirty="0" smtClean="0"/>
              <a:t>(sosioekonomisen taustan vaikutus)</a:t>
            </a:r>
          </a:p>
          <a:p>
            <a:pPr lvl="1"/>
            <a:r>
              <a:rPr lang="fi-FI" sz="2100" dirty="0" smtClean="0"/>
              <a:t>nuorista </a:t>
            </a:r>
            <a:r>
              <a:rPr lang="fi-FI" sz="2100" dirty="0"/>
              <a:t>vain muutama prosentti </a:t>
            </a:r>
            <a:r>
              <a:rPr lang="fi-FI" sz="2100" dirty="0" smtClean="0"/>
              <a:t>lihavia</a:t>
            </a:r>
          </a:p>
          <a:p>
            <a:pPr lvl="1"/>
            <a:r>
              <a:rPr lang="fi-FI" sz="2100" dirty="0"/>
              <a:t>l</a:t>
            </a:r>
            <a:r>
              <a:rPr lang="fi-FI" sz="2100" dirty="0" smtClean="0"/>
              <a:t>ihava </a:t>
            </a:r>
            <a:r>
              <a:rPr lang="fi-FI" sz="2100" dirty="0"/>
              <a:t>lapsi ja nuori on </a:t>
            </a:r>
            <a:r>
              <a:rPr lang="fi-FI" sz="2100" dirty="0" smtClean="0"/>
              <a:t>todennäköisesti </a:t>
            </a:r>
            <a:r>
              <a:rPr lang="fi-FI" sz="2100" dirty="0"/>
              <a:t>lihava </a:t>
            </a:r>
            <a:r>
              <a:rPr lang="fi-FI" sz="2100" dirty="0" smtClean="0"/>
              <a:t>aikuisenakin</a:t>
            </a:r>
          </a:p>
          <a:p>
            <a:pPr lvl="1"/>
            <a:r>
              <a:rPr lang="fi-FI" sz="2100" dirty="0" smtClean="0"/>
              <a:t>monien </a:t>
            </a:r>
            <a:r>
              <a:rPr lang="fi-FI" sz="2100" dirty="0"/>
              <a:t>nuorten aikuisten lihominen alkaa vasta 20–30 vuoden </a:t>
            </a:r>
            <a:r>
              <a:rPr lang="fi-FI" sz="2100" dirty="0" smtClean="0"/>
              <a:t>iässä</a:t>
            </a:r>
          </a:p>
          <a:p>
            <a:pPr lvl="1"/>
            <a:r>
              <a:rPr lang="fi-FI" sz="2100" dirty="0" smtClean="0"/>
              <a:t>useimmat </a:t>
            </a:r>
            <a:r>
              <a:rPr lang="fi-FI" sz="2100" dirty="0"/>
              <a:t>lihavat aikuiset eivät ole olleet lihavia </a:t>
            </a:r>
            <a:r>
              <a:rPr lang="fi-FI" sz="2100" dirty="0" smtClean="0"/>
              <a:t>nuorena</a:t>
            </a:r>
          </a:p>
          <a:p>
            <a:pPr lvl="1"/>
            <a:r>
              <a:rPr lang="fi-FI" sz="2100" dirty="0" smtClean="0"/>
              <a:t>lihavuus </a:t>
            </a:r>
            <a:r>
              <a:rPr lang="fi-FI" sz="2100" dirty="0"/>
              <a:t>yleistyy iän karttuessa noin 70 vuoden ikään </a:t>
            </a:r>
            <a:r>
              <a:rPr lang="fi-FI" sz="2100" dirty="0" smtClean="0"/>
              <a:t>saakka</a:t>
            </a:r>
          </a:p>
          <a:p>
            <a:pPr lvl="1"/>
            <a:r>
              <a:rPr lang="fi-FI" sz="2100" dirty="0" smtClean="0"/>
              <a:t>pitkään </a:t>
            </a:r>
            <a:r>
              <a:rPr lang="fi-FI" sz="2100" dirty="0"/>
              <a:t>koulutettu ja johtavassa asemassa oleva lihava nainen </a:t>
            </a:r>
            <a:r>
              <a:rPr lang="fi-FI" sz="2100" dirty="0" smtClean="0"/>
              <a:t>harvinaisuus, </a:t>
            </a:r>
            <a:r>
              <a:rPr lang="fi-FI" sz="2100" dirty="0"/>
              <a:t>mahakas mies voi olla niin johtaja kuin tavallinen </a:t>
            </a:r>
            <a:r>
              <a:rPr lang="fi-FI" sz="2100" dirty="0" smtClean="0"/>
              <a:t>työntekijäkin</a:t>
            </a:r>
            <a:endParaRPr lang="fi-FI" sz="2100" dirty="0"/>
          </a:p>
        </p:txBody>
      </p:sp>
    </p:spTree>
    <p:extLst>
      <p:ext uri="{BB962C8B-B14F-4D97-AF65-F5344CB8AC3E}">
        <p14:creationId xmlns:p14="http://schemas.microsoft.com/office/powerpoint/2010/main" val="9426493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Lihavuuden ja </a:t>
            </a:r>
            <a:r>
              <a:rPr lang="fi-FI" b="1" dirty="0"/>
              <a:t>y</a:t>
            </a:r>
            <a:r>
              <a:rPr lang="fi-FI" b="1" dirty="0" smtClean="0"/>
              <a:t>lipainon ehkäisy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2400" dirty="0" smtClean="0"/>
              <a:t>yksi </a:t>
            </a:r>
            <a:r>
              <a:rPr lang="fi-FI" sz="2400" dirty="0"/>
              <a:t>tärkeimmistä terveyspoliittisista haasteista niin teollistuneissa maissa kuin kehittyvissä </a:t>
            </a:r>
            <a:r>
              <a:rPr lang="fi-FI" sz="2400" dirty="0" smtClean="0"/>
              <a:t>maissa</a:t>
            </a:r>
            <a:r>
              <a:rPr lang="fi-FI" sz="2400" dirty="0"/>
              <a:t> </a:t>
            </a:r>
            <a:r>
              <a:rPr lang="fi-FI" sz="2400" dirty="0" smtClean="0"/>
              <a:t>(WHO)</a:t>
            </a:r>
          </a:p>
          <a:p>
            <a:r>
              <a:rPr lang="fi-FI" sz="2400" dirty="0"/>
              <a:t>t</a:t>
            </a:r>
            <a:r>
              <a:rPr lang="fi-FI" sz="2400" dirty="0" smtClean="0"/>
              <a:t>erveyden </a:t>
            </a:r>
            <a:r>
              <a:rPr lang="fi-FI" sz="2400" dirty="0"/>
              <a:t>edistämisen </a:t>
            </a:r>
            <a:r>
              <a:rPr lang="fi-FI" sz="2400" dirty="0" smtClean="0"/>
              <a:t>tavoitteena, </a:t>
            </a:r>
            <a:r>
              <a:rPr lang="fi-FI" sz="2400" dirty="0"/>
              <a:t>että yhteiskunta tukee ja mahdollistaa erityisesti ruokaan ja liikkumiseen liittyviä yksilön valintoja niin, että ihmiset syövät nykyistä terveellisemmin ja liikkuvat nykyistä </a:t>
            </a:r>
            <a:r>
              <a:rPr lang="fi-FI" sz="2400" dirty="0" smtClean="0"/>
              <a:t>enemmän</a:t>
            </a:r>
          </a:p>
          <a:p>
            <a:r>
              <a:rPr lang="fi-FI" sz="2400" dirty="0"/>
              <a:t>s</a:t>
            </a:r>
            <a:r>
              <a:rPr lang="fi-FI" sz="2400" dirty="0" smtClean="0"/>
              <a:t>äätely monimutkaista, mutta ruokaa </a:t>
            </a:r>
            <a:r>
              <a:rPr lang="fi-FI" sz="2400" dirty="0"/>
              <a:t>voidaan </a:t>
            </a:r>
            <a:r>
              <a:rPr lang="fi-FI" sz="2400" dirty="0" smtClean="0"/>
              <a:t>esim. verottaa terveysnäkökulmasta</a:t>
            </a:r>
          </a:p>
          <a:p>
            <a:r>
              <a:rPr lang="fi-FI" sz="2400" dirty="0" smtClean="0"/>
              <a:t>ihmisen </a:t>
            </a:r>
            <a:r>
              <a:rPr lang="fi-FI" sz="2400" dirty="0"/>
              <a:t>vastuu itsestään, lapsistaan ja </a:t>
            </a:r>
            <a:r>
              <a:rPr lang="fi-FI" sz="2400" dirty="0" smtClean="0"/>
              <a:t>läheisistään on tärkeää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4288336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smtClean="0"/>
              <a:t>Terve 1: Terveyden perusteet</a:t>
            </a:r>
            <a:endParaRPr lang="fi-FI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 dirty="0" smtClean="0"/>
              <a:t>Luku 7: Itsehoito ja hätäensiapu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3987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Itsehoito</a:t>
            </a:r>
            <a:endParaRPr lang="fi-FI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r>
              <a:rPr lang="fi-FI" dirty="0" smtClean="0"/>
              <a:t>kaikkea, mitä ihmiset tekevät ylläpitääkseen ja vahvistaakseen terveyttään sekä ehkäistäkseen sairauksia</a:t>
            </a:r>
          </a:p>
          <a:p>
            <a:pPr lvl="1"/>
            <a:r>
              <a:rPr lang="fi-FI" dirty="0" smtClean="0"/>
              <a:t>esim. terveellistä syömistä, itsehoitolääkkeiden asianmukaista käyttöä, vammojen hoitamista kotikonstein ja laajemmin ajateltuna myös terveyden edistämistä</a:t>
            </a:r>
          </a:p>
          <a:p>
            <a:r>
              <a:rPr lang="fi-FI" b="1" dirty="0" smtClean="0"/>
              <a:t>voimaantuminen</a:t>
            </a:r>
            <a:r>
              <a:rPr lang="fi-FI" dirty="0" smtClean="0"/>
              <a:t> (</a:t>
            </a:r>
            <a:r>
              <a:rPr lang="fi-FI" dirty="0" err="1" smtClean="0"/>
              <a:t>empowerment</a:t>
            </a:r>
            <a:r>
              <a:rPr lang="fi-FI" dirty="0" smtClean="0"/>
              <a:t>) vahvistaa itsehoitovalmiuksia</a:t>
            </a:r>
          </a:p>
          <a:p>
            <a:pPr lvl="1"/>
            <a:r>
              <a:rPr lang="fi-FI" dirty="0" smtClean="0"/>
              <a:t>oman </a:t>
            </a:r>
            <a:r>
              <a:rPr lang="fi-FI" dirty="0"/>
              <a:t>terveyden ja hyvinvoinnin havainnointia, oman elämän haltuunottoa, vastuuta itsestä ja omista teoista sekä uskoa siihen, että omat voimavarat </a:t>
            </a:r>
            <a:r>
              <a:rPr lang="fi-FI" dirty="0" smtClean="0"/>
              <a:t>riittävät</a:t>
            </a:r>
          </a:p>
          <a:p>
            <a:pPr lvl="1"/>
            <a:r>
              <a:rPr lang="fi-FI" dirty="0" smtClean="0"/>
              <a:t>ilon</a:t>
            </a:r>
            <a:r>
              <a:rPr lang="fi-FI" dirty="0"/>
              <a:t>, hyvän olon, energisyyden ja oman vastuullisen terveystasapainon </a:t>
            </a:r>
            <a:r>
              <a:rPr lang="fi-FI" dirty="0" smtClean="0"/>
              <a:t>löytymistä</a:t>
            </a:r>
          </a:p>
          <a:p>
            <a:pPr lvl="1"/>
            <a:r>
              <a:rPr lang="fi-FI" dirty="0"/>
              <a:t>v</a:t>
            </a:r>
            <a:r>
              <a:rPr lang="fi-FI" dirty="0" smtClean="0"/>
              <a:t>anhemmilla vastuu lapsestaan -  iän myötä oma vastuu kasvaa</a:t>
            </a:r>
            <a:endParaRPr lang="fi-FI" dirty="0"/>
          </a:p>
          <a:p>
            <a:pPr lvl="1"/>
            <a:endParaRPr lang="fi-FI" dirty="0" smtClean="0"/>
          </a:p>
          <a:p>
            <a:pPr lvl="1"/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87369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Omahoito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potilaan </a:t>
            </a:r>
            <a:r>
              <a:rPr lang="fi-FI" dirty="0"/>
              <a:t>itse toteuttamaa, </a:t>
            </a:r>
            <a:r>
              <a:rPr lang="fi-FI" dirty="0" smtClean="0"/>
              <a:t>terveydenhuollon </a:t>
            </a:r>
            <a:r>
              <a:rPr lang="fi-FI" dirty="0"/>
              <a:t>ammattilaisen kanssa yhdessä suunniteltua </a:t>
            </a:r>
            <a:r>
              <a:rPr lang="fi-FI" b="1" dirty="0"/>
              <a:t>kroonisen sairauden hoitoa </a:t>
            </a:r>
            <a:r>
              <a:rPr lang="fi-FI" b="1" dirty="0" smtClean="0"/>
              <a:t>kotona</a:t>
            </a:r>
          </a:p>
          <a:p>
            <a:r>
              <a:rPr lang="fi-FI" dirty="0" smtClean="0"/>
              <a:t>tärkeää </a:t>
            </a:r>
            <a:r>
              <a:rPr lang="fi-FI" dirty="0"/>
              <a:t>vahvistaa tietojen lisäksi myös potilaan </a:t>
            </a:r>
            <a:r>
              <a:rPr lang="fi-FI" dirty="0" smtClean="0"/>
              <a:t>hoitomotivaatiota</a:t>
            </a:r>
          </a:p>
          <a:p>
            <a:r>
              <a:rPr lang="fi-FI" dirty="0"/>
              <a:t>t</a:t>
            </a:r>
            <a:r>
              <a:rPr lang="fi-FI" dirty="0" smtClean="0"/>
              <a:t>avoitteena </a:t>
            </a:r>
            <a:r>
              <a:rPr lang="fi-FI" dirty="0"/>
              <a:t>on, että potilaasta tulee oman sairautensa </a:t>
            </a:r>
            <a:r>
              <a:rPr lang="fi-FI" dirty="0" smtClean="0"/>
              <a:t>asiantuntija</a:t>
            </a:r>
          </a:p>
          <a:p>
            <a:pPr lvl="1"/>
            <a:r>
              <a:rPr lang="fi-FI" dirty="0" smtClean="0"/>
              <a:t>esim. </a:t>
            </a:r>
            <a:r>
              <a:rPr lang="fi-FI" dirty="0"/>
              <a:t>diabeetikon päivittäiset verensokerimittaukset ja insuliinilääkkeen </a:t>
            </a:r>
            <a:r>
              <a:rPr lang="fi-FI" dirty="0" smtClean="0"/>
              <a:t>annostelu</a:t>
            </a:r>
          </a:p>
          <a:p>
            <a:pPr lvl="1"/>
            <a:r>
              <a:rPr lang="fi-FI" dirty="0"/>
              <a:t>e</a:t>
            </a:r>
            <a:r>
              <a:rPr lang="fi-FI" dirty="0" smtClean="0"/>
              <a:t>sim. fysioterapeutin </a:t>
            </a:r>
            <a:r>
              <a:rPr lang="fi-FI" dirty="0"/>
              <a:t>antamien </a:t>
            </a:r>
            <a:r>
              <a:rPr lang="fi-FI" dirty="0" smtClean="0"/>
              <a:t>kuntoutusohjeiden noudattaminen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62340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Hoidon muodot vs. kansantalous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1800" dirty="0" smtClean="0"/>
              <a:t>kansalaisten </a:t>
            </a:r>
            <a:r>
              <a:rPr lang="fi-FI" sz="1800" b="1" dirty="0"/>
              <a:t>itse- ja omahoito</a:t>
            </a:r>
            <a:r>
              <a:rPr lang="fi-FI" sz="1800" dirty="0"/>
              <a:t>valmiuksia vahvistetaan </a:t>
            </a:r>
            <a:r>
              <a:rPr lang="fi-FI" sz="1800" dirty="0" smtClean="0"/>
              <a:t>eri tasoill</a:t>
            </a:r>
            <a:r>
              <a:rPr lang="fi-FI" sz="1800" dirty="0"/>
              <a:t>a</a:t>
            </a:r>
            <a:r>
              <a:rPr lang="fi-FI" sz="1800" dirty="0" smtClean="0"/>
              <a:t> </a:t>
            </a:r>
          </a:p>
          <a:p>
            <a:pPr lvl="1"/>
            <a:r>
              <a:rPr lang="fi-FI" sz="1500" dirty="0" smtClean="0"/>
              <a:t>lapset </a:t>
            </a:r>
            <a:r>
              <a:rPr lang="fi-FI" sz="1500" dirty="0"/>
              <a:t>ja </a:t>
            </a:r>
            <a:r>
              <a:rPr lang="fi-FI" sz="1500" dirty="0" smtClean="0"/>
              <a:t>nuoret – esim. terveystiedon tunnit </a:t>
            </a:r>
            <a:r>
              <a:rPr lang="fi-FI" sz="1500" dirty="0"/>
              <a:t>ja </a:t>
            </a:r>
            <a:r>
              <a:rPr lang="fi-FI" sz="1500" dirty="0" smtClean="0"/>
              <a:t>kouluterveydenhuolto</a:t>
            </a:r>
          </a:p>
          <a:p>
            <a:pPr lvl="1"/>
            <a:r>
              <a:rPr lang="fi-FI" sz="1500" dirty="0"/>
              <a:t>a</a:t>
            </a:r>
            <a:r>
              <a:rPr lang="fi-FI" sz="1500" dirty="0" smtClean="0"/>
              <a:t>ikuiset – esim. työterveyshuolto </a:t>
            </a:r>
          </a:p>
          <a:p>
            <a:pPr lvl="1"/>
            <a:r>
              <a:rPr lang="fi-FI" sz="1500" dirty="0" smtClean="0"/>
              <a:t>tuo </a:t>
            </a:r>
            <a:r>
              <a:rPr lang="fi-FI" sz="1500" dirty="0"/>
              <a:t>jopa miljardien eurojen säästön yhteiskunnalle ihmisten työkyvyn säilymisen </a:t>
            </a:r>
            <a:r>
              <a:rPr lang="fi-FI" sz="1500" dirty="0" smtClean="0"/>
              <a:t>ansiosta</a:t>
            </a:r>
          </a:p>
          <a:p>
            <a:r>
              <a:rPr lang="fi-FI" sz="1800" dirty="0"/>
              <a:t>t</a:t>
            </a:r>
            <a:r>
              <a:rPr lang="fi-FI" sz="1800" dirty="0" smtClean="0"/>
              <a:t>erveydenhuollon </a:t>
            </a:r>
            <a:r>
              <a:rPr lang="fi-FI" sz="1800" dirty="0"/>
              <a:t>ammattilaisen antama </a:t>
            </a:r>
            <a:r>
              <a:rPr lang="fi-FI" sz="1800" b="1" dirty="0" smtClean="0"/>
              <a:t>avohoito</a:t>
            </a:r>
          </a:p>
          <a:p>
            <a:pPr lvl="1"/>
            <a:r>
              <a:rPr lang="fi-FI" sz="1500" dirty="0" smtClean="0"/>
              <a:t>potilaan </a:t>
            </a:r>
            <a:r>
              <a:rPr lang="fi-FI" sz="1500" dirty="0"/>
              <a:t>asumista ja yöpymistä kotona mutta käyntejä sairaalan poliklinikalla, päiväkirurgiassa ja -osastolla tai muussa </a:t>
            </a:r>
            <a:r>
              <a:rPr lang="fi-FI" sz="1500" dirty="0" smtClean="0"/>
              <a:t>avohoitoyksikössä</a:t>
            </a:r>
          </a:p>
          <a:p>
            <a:pPr lvl="1"/>
            <a:r>
              <a:rPr lang="fi-FI" sz="1500" dirty="0" smtClean="0"/>
              <a:t>terveys- </a:t>
            </a:r>
            <a:r>
              <a:rPr lang="fi-FI" sz="1500" dirty="0"/>
              <a:t>tai hyvinvointialan ammattilainen käy tekemässä hoitotoimenpiteet potilaan </a:t>
            </a:r>
            <a:r>
              <a:rPr lang="fi-FI" sz="1500" dirty="0" smtClean="0"/>
              <a:t>kotona</a:t>
            </a:r>
          </a:p>
          <a:p>
            <a:r>
              <a:rPr lang="fi-FI" sz="1800" dirty="0" smtClean="0"/>
              <a:t>lyhyt- </a:t>
            </a:r>
            <a:r>
              <a:rPr lang="fi-FI" sz="1800" dirty="0"/>
              <a:t>tai </a:t>
            </a:r>
            <a:r>
              <a:rPr lang="fi-FI" sz="1800" dirty="0" smtClean="0"/>
              <a:t>pitkäaikainen </a:t>
            </a:r>
            <a:r>
              <a:rPr lang="fi-FI" sz="1800" dirty="0"/>
              <a:t>sairaalan </a:t>
            </a:r>
            <a:r>
              <a:rPr lang="fi-FI" sz="1800" b="1" dirty="0" smtClean="0"/>
              <a:t>laitoshoito</a:t>
            </a:r>
          </a:p>
          <a:p>
            <a:pPr lvl="1"/>
            <a:r>
              <a:rPr lang="fi-FI" sz="1500" dirty="0" smtClean="0"/>
              <a:t>potilaille</a:t>
            </a:r>
            <a:r>
              <a:rPr lang="fi-FI" sz="1500" dirty="0"/>
              <a:t>, jotka tarvitsevat tehostettua tai ympärivuorokautista hoivaa tai </a:t>
            </a:r>
            <a:r>
              <a:rPr lang="fi-FI" sz="1500" dirty="0" smtClean="0"/>
              <a:t>sairaanhoitoa</a:t>
            </a:r>
            <a:endParaRPr lang="fi-FI" sz="1500" dirty="0"/>
          </a:p>
          <a:p>
            <a:pPr lvl="1"/>
            <a:r>
              <a:rPr lang="fi-FI" sz="1500" dirty="0"/>
              <a:t>j</a:t>
            </a:r>
            <a:r>
              <a:rPr lang="fi-FI" sz="1500" dirty="0" smtClean="0"/>
              <a:t>ärkevämpää edistää terveyttä, jotta laitoshoitoa tarvitaan mahdollisimman vähän</a:t>
            </a:r>
          </a:p>
          <a:p>
            <a:r>
              <a:rPr lang="fi-FI" sz="1800" dirty="0"/>
              <a:t>t</a:t>
            </a:r>
            <a:r>
              <a:rPr lang="fi-FI" sz="1800" dirty="0" smtClean="0"/>
              <a:t>ulevaisuudessa </a:t>
            </a:r>
            <a:r>
              <a:rPr lang="fi-FI" sz="1800" dirty="0"/>
              <a:t>ihmisten omien terveysvalintojen ja tekojen tai tekemättä jättämisten merkitys </a:t>
            </a:r>
            <a:r>
              <a:rPr lang="fi-FI" sz="1800" dirty="0" smtClean="0"/>
              <a:t>kasvaa - terveydenhoidossa </a:t>
            </a:r>
            <a:r>
              <a:rPr lang="fi-FI" sz="1800" b="1" dirty="0"/>
              <a:t>priorisoidaan</a:t>
            </a:r>
            <a:r>
              <a:rPr lang="fi-FI" sz="1800" dirty="0"/>
              <a:t> eli asetetaan asioita </a:t>
            </a:r>
            <a:r>
              <a:rPr lang="fi-FI" sz="1800" dirty="0" smtClean="0"/>
              <a:t>tärkeysjärjestykseen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4278005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Kipu ja sen hoito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1" dirty="0"/>
              <a:t>k</a:t>
            </a:r>
            <a:r>
              <a:rPr lang="fi-FI" b="1" dirty="0" smtClean="0"/>
              <a:t>ipu</a:t>
            </a:r>
            <a:r>
              <a:rPr lang="fi-FI" dirty="0" smtClean="0"/>
              <a:t> </a:t>
            </a:r>
            <a:r>
              <a:rPr lang="fi-FI" dirty="0"/>
              <a:t>on monimuotoinen, epämiellyttävä </a:t>
            </a:r>
            <a:r>
              <a:rPr lang="fi-FI" dirty="0" smtClean="0"/>
              <a:t>aistimus</a:t>
            </a:r>
          </a:p>
          <a:p>
            <a:pPr lvl="1"/>
            <a:r>
              <a:rPr lang="fi-FI" dirty="0"/>
              <a:t>k</a:t>
            </a:r>
            <a:r>
              <a:rPr lang="fi-FI" dirty="0" smtClean="0"/>
              <a:t>ipua välittävät hermoradat: selkäydin </a:t>
            </a:r>
            <a:r>
              <a:rPr lang="fi-FI" dirty="0" smtClean="0">
                <a:sym typeface="Wingdings" panose="05000000000000000000" pitchFamily="2" charset="2"/>
              </a:rPr>
              <a:t></a:t>
            </a:r>
            <a:r>
              <a:rPr lang="fi-FI" dirty="0" smtClean="0"/>
              <a:t> aivojen hermoverkosto </a:t>
            </a:r>
            <a:br>
              <a:rPr lang="fi-FI" dirty="0" smtClean="0"/>
            </a:br>
            <a:r>
              <a:rPr lang="fi-FI" dirty="0" smtClean="0"/>
              <a:t>(havaitsevat </a:t>
            </a:r>
            <a:r>
              <a:rPr lang="fi-FI" dirty="0"/>
              <a:t>kivun voimakkuutta, laajuutta, kestoa ja </a:t>
            </a:r>
            <a:r>
              <a:rPr lang="fi-FI" dirty="0" smtClean="0"/>
              <a:t>paikkaa)</a:t>
            </a:r>
            <a:endParaRPr lang="fi-FI" dirty="0"/>
          </a:p>
          <a:p>
            <a:pPr lvl="1"/>
            <a:r>
              <a:rPr lang="fi-FI" dirty="0"/>
              <a:t>f</a:t>
            </a:r>
            <a:r>
              <a:rPr lang="fi-FI" dirty="0" smtClean="0"/>
              <a:t>ysiologiset </a:t>
            </a:r>
            <a:r>
              <a:rPr lang="fi-FI" dirty="0"/>
              <a:t>mittaukset kertovat vain </a:t>
            </a:r>
            <a:r>
              <a:rPr lang="fi-FI" dirty="0" smtClean="0"/>
              <a:t>vähän, tärkeämpää </a:t>
            </a:r>
            <a:r>
              <a:rPr lang="fi-FI" dirty="0"/>
              <a:t>yksilöllinen, subjektiivinen kivun </a:t>
            </a:r>
            <a:r>
              <a:rPr lang="fi-FI" dirty="0" smtClean="0"/>
              <a:t>kokemus</a:t>
            </a:r>
            <a:r>
              <a:rPr lang="fi-FI" dirty="0"/>
              <a:t> </a:t>
            </a:r>
            <a:r>
              <a:rPr lang="fi-FI" dirty="0" smtClean="0"/>
              <a:t>(potilaan oma kertomus, kipumittarit)</a:t>
            </a:r>
          </a:p>
          <a:p>
            <a:pPr lvl="1"/>
            <a:r>
              <a:rPr lang="fi-FI" dirty="0"/>
              <a:t>a</a:t>
            </a:r>
            <a:r>
              <a:rPr lang="fi-FI" dirty="0" smtClean="0"/>
              <a:t>ikaisemmat </a:t>
            </a:r>
            <a:r>
              <a:rPr lang="fi-FI" dirty="0"/>
              <a:t>kipukokemukset voivat herkistää </a:t>
            </a:r>
            <a:r>
              <a:rPr lang="fi-FI" dirty="0" smtClean="0"/>
              <a:t>kivulle</a:t>
            </a:r>
            <a:endParaRPr lang="fi-FI" dirty="0"/>
          </a:p>
          <a:p>
            <a:r>
              <a:rPr lang="fi-FI" dirty="0" smtClean="0"/>
              <a:t>lääkäriin </a:t>
            </a:r>
            <a:r>
              <a:rPr lang="fi-FI" dirty="0"/>
              <a:t>tai päivystykseen lähdön kynnys </a:t>
            </a:r>
            <a:r>
              <a:rPr lang="fi-FI" dirty="0" smtClean="0"/>
              <a:t>erilainen </a:t>
            </a:r>
            <a:r>
              <a:rPr lang="fi-FI" dirty="0"/>
              <a:t>eri </a:t>
            </a:r>
            <a:r>
              <a:rPr lang="fi-FI" dirty="0" smtClean="0"/>
              <a:t>kulttuureissa </a:t>
            </a:r>
            <a:r>
              <a:rPr lang="fi-FI" dirty="0"/>
              <a:t>ja eri </a:t>
            </a:r>
            <a:r>
              <a:rPr lang="fi-FI" dirty="0" smtClean="0"/>
              <a:t>perheissä</a:t>
            </a:r>
          </a:p>
          <a:p>
            <a:pPr lvl="1"/>
            <a:r>
              <a:rPr lang="fi-FI" dirty="0"/>
              <a:t>j</a:t>
            </a:r>
            <a:r>
              <a:rPr lang="fi-FI" dirty="0" smtClean="0"/>
              <a:t>os henkilö </a:t>
            </a:r>
            <a:r>
              <a:rPr lang="fi-FI" dirty="0"/>
              <a:t>ei </a:t>
            </a:r>
            <a:r>
              <a:rPr lang="fi-FI" dirty="0" smtClean="0"/>
              <a:t>itse </a:t>
            </a:r>
            <a:r>
              <a:rPr lang="fi-FI" dirty="0"/>
              <a:t>osaa kunnolla kuvailla kipujaan tai </a:t>
            </a:r>
            <a:r>
              <a:rPr lang="fi-FI" dirty="0" smtClean="0"/>
              <a:t>oireitaan</a:t>
            </a:r>
            <a:r>
              <a:rPr lang="fi-FI" dirty="0"/>
              <a:t> </a:t>
            </a:r>
            <a:r>
              <a:rPr lang="fi-FI" dirty="0" smtClean="0">
                <a:sym typeface="Wingdings" panose="05000000000000000000" pitchFamily="2" charset="2"/>
              </a:rPr>
              <a:t></a:t>
            </a:r>
            <a:r>
              <a:rPr lang="fi-FI" dirty="0" smtClean="0"/>
              <a:t> </a:t>
            </a:r>
            <a:r>
              <a:rPr lang="fi-FI" dirty="0"/>
              <a:t>potilaan </a:t>
            </a:r>
            <a:r>
              <a:rPr lang="fi-FI" dirty="0" smtClean="0"/>
              <a:t>voinnin huolellinen tarkkailu</a:t>
            </a:r>
          </a:p>
          <a:p>
            <a:pPr lvl="1"/>
            <a:r>
              <a:rPr lang="fi-FI" dirty="0"/>
              <a:t>t</a:t>
            </a:r>
            <a:r>
              <a:rPr lang="fi-FI" dirty="0" smtClean="0"/>
              <a:t>arvittaessa soitto oman alueen </a:t>
            </a:r>
            <a:r>
              <a:rPr lang="fi-FI" dirty="0"/>
              <a:t>päivystys- tai </a:t>
            </a:r>
            <a:r>
              <a:rPr lang="fi-FI" dirty="0" smtClean="0"/>
              <a:t>neuvontapuhelimeen</a:t>
            </a:r>
            <a:r>
              <a:rPr lang="fi-FI" dirty="0"/>
              <a:t> </a:t>
            </a:r>
            <a:r>
              <a:rPr lang="fi-FI" dirty="0" smtClean="0"/>
              <a:t>(päivystysammattilaiset vastaavat, </a:t>
            </a:r>
            <a:r>
              <a:rPr lang="fi-FI" dirty="0"/>
              <a:t>ovatko </a:t>
            </a:r>
            <a:r>
              <a:rPr lang="fi-FI" dirty="0" smtClean="0"/>
              <a:t>oireet </a:t>
            </a:r>
            <a:r>
              <a:rPr lang="fi-FI" dirty="0"/>
              <a:t>lääkärin- tai </a:t>
            </a:r>
            <a:r>
              <a:rPr lang="fi-FI" dirty="0" smtClean="0"/>
              <a:t>sairaalahoitoa vaativia</a:t>
            </a:r>
            <a:r>
              <a:rPr lang="fi-FI" dirty="0"/>
              <a:t>)</a:t>
            </a:r>
            <a:endParaRPr lang="fi-FI" dirty="0" smtClean="0"/>
          </a:p>
          <a:p>
            <a:pPr lvl="1"/>
            <a:r>
              <a:rPr lang="fi-FI" dirty="0"/>
              <a:t>m</a:t>
            </a:r>
            <a:r>
              <a:rPr lang="fi-FI" dirty="0" smtClean="0"/>
              <a:t>onet </a:t>
            </a:r>
            <a:r>
              <a:rPr lang="fi-FI" dirty="0"/>
              <a:t>oireet, lievät sairaudet ja </a:t>
            </a:r>
            <a:r>
              <a:rPr lang="fi-FI" dirty="0" smtClean="0"/>
              <a:t>tapaturmavammat (esim. päänsärky</a:t>
            </a:r>
            <a:r>
              <a:rPr lang="fi-FI" dirty="0"/>
              <a:t>, flunssa ja nilkan </a:t>
            </a:r>
            <a:r>
              <a:rPr lang="fi-FI" dirty="0" smtClean="0"/>
              <a:t>venähdykset) </a:t>
            </a:r>
            <a:r>
              <a:rPr lang="fi-FI" dirty="0"/>
              <a:t>paranevat </a:t>
            </a:r>
            <a:r>
              <a:rPr lang="fi-FI" dirty="0" smtClean="0"/>
              <a:t>kotikonstein </a:t>
            </a:r>
            <a:r>
              <a:rPr lang="fi-FI" dirty="0"/>
              <a:t>lepäämällä ja lievittämällä oireita itsehoidollisin </a:t>
            </a:r>
            <a:r>
              <a:rPr lang="fi-FI" dirty="0" smtClean="0"/>
              <a:t>keinoin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50389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Päänsärky ja sen hoito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i-FI" sz="3600" dirty="0" smtClean="0"/>
              <a:t>Syyt</a:t>
            </a:r>
          </a:p>
          <a:p>
            <a:r>
              <a:rPr lang="fi-FI" sz="3600" dirty="0" smtClean="0"/>
              <a:t>päänsärky voi </a:t>
            </a:r>
            <a:r>
              <a:rPr lang="fi-FI" sz="3600" dirty="0"/>
              <a:t>olla peräisin </a:t>
            </a:r>
            <a:r>
              <a:rPr lang="fi-FI" sz="3600" dirty="0" smtClean="0"/>
              <a:t>erilaisista </a:t>
            </a:r>
            <a:r>
              <a:rPr lang="fi-FI" sz="3600" dirty="0"/>
              <a:t>lähteistä: </a:t>
            </a:r>
            <a:r>
              <a:rPr lang="fi-FI" sz="3600" dirty="0" smtClean="0"/>
              <a:t>lihaksista</a:t>
            </a:r>
            <a:r>
              <a:rPr lang="fi-FI" sz="3600" dirty="0"/>
              <a:t>, verisuonista, aivokalvoista, aivohermoista, luukalvoista, </a:t>
            </a:r>
            <a:r>
              <a:rPr lang="fi-FI" sz="3600" dirty="0" smtClean="0"/>
              <a:t>silmistä</a:t>
            </a:r>
            <a:r>
              <a:rPr lang="fi-FI" sz="3600" dirty="0"/>
              <a:t>, poskionteloista, korvista tai </a:t>
            </a:r>
            <a:r>
              <a:rPr lang="fi-FI" sz="3600" dirty="0" smtClean="0"/>
              <a:t>hampaista</a:t>
            </a:r>
          </a:p>
          <a:p>
            <a:r>
              <a:rPr lang="fi-FI" sz="3600" dirty="0" smtClean="0"/>
              <a:t>nuorten </a:t>
            </a:r>
            <a:r>
              <a:rPr lang="fi-FI" sz="3600" dirty="0"/>
              <a:t>yleisin päänsäryn syy </a:t>
            </a:r>
            <a:r>
              <a:rPr lang="fi-FI" sz="3600" dirty="0" smtClean="0"/>
              <a:t>niska- </a:t>
            </a:r>
            <a:r>
              <a:rPr lang="fi-FI" sz="3600" dirty="0"/>
              <a:t>tai hartialihasten </a:t>
            </a:r>
            <a:r>
              <a:rPr lang="fi-FI" sz="3600" dirty="0" smtClean="0"/>
              <a:t>staattinen jännitystila </a:t>
            </a:r>
            <a:br>
              <a:rPr lang="fi-FI" sz="3600" dirty="0" smtClean="0"/>
            </a:br>
            <a:r>
              <a:rPr lang="fi-FI" sz="3600" dirty="0" smtClean="0"/>
              <a:t>(= </a:t>
            </a:r>
            <a:r>
              <a:rPr lang="fi-FI" sz="3600" b="1" dirty="0" smtClean="0"/>
              <a:t>tensiopäänsärky</a:t>
            </a:r>
            <a:r>
              <a:rPr lang="fi-FI" sz="3600" dirty="0" smtClean="0"/>
              <a:t>)</a:t>
            </a:r>
          </a:p>
          <a:p>
            <a:pPr marL="0" indent="0">
              <a:buNone/>
            </a:pPr>
            <a:r>
              <a:rPr lang="fi-FI" sz="3600" dirty="0" smtClean="0"/>
              <a:t>Hoito</a:t>
            </a:r>
            <a:endParaRPr lang="fi-FI" sz="3600" dirty="0"/>
          </a:p>
          <a:p>
            <a:r>
              <a:rPr lang="fi-FI" sz="3600" dirty="0" smtClean="0"/>
              <a:t>omia elintavat (esim. riittävä </a:t>
            </a:r>
            <a:r>
              <a:rPr lang="fi-FI" sz="3600" dirty="0"/>
              <a:t>nukkuminen, säännöllinen ruokailu, </a:t>
            </a:r>
            <a:r>
              <a:rPr lang="fi-FI" sz="3600" dirty="0" smtClean="0"/>
              <a:t>ergonomia, taukoliikunta</a:t>
            </a:r>
            <a:r>
              <a:rPr lang="fi-FI" sz="3600" dirty="0"/>
              <a:t>, hyvää </a:t>
            </a:r>
            <a:r>
              <a:rPr lang="fi-FI" sz="3600" dirty="0" smtClean="0"/>
              <a:t>työskentelyasentoa </a:t>
            </a:r>
            <a:r>
              <a:rPr lang="fi-FI" sz="3600" dirty="0"/>
              <a:t>ylläpitävien lihasten voimistaminen ja </a:t>
            </a:r>
            <a:r>
              <a:rPr lang="fi-FI" sz="3600" dirty="0" smtClean="0"/>
              <a:t>näkökykyyn </a:t>
            </a:r>
            <a:r>
              <a:rPr lang="fi-FI" sz="3600" dirty="0"/>
              <a:t>sekä purentaan liittyvien ongelmien </a:t>
            </a:r>
            <a:r>
              <a:rPr lang="fi-FI" sz="3600" dirty="0" smtClean="0"/>
              <a:t>korjaaminen)</a:t>
            </a:r>
          </a:p>
          <a:p>
            <a:r>
              <a:rPr lang="fi-FI" sz="3600" dirty="0" smtClean="0"/>
              <a:t>kipulääkkeet </a:t>
            </a:r>
          </a:p>
          <a:p>
            <a:pPr lvl="1"/>
            <a:r>
              <a:rPr lang="fi-FI" sz="3200" dirty="0"/>
              <a:t>tarkoitettu vain muutaman päivän yhtäjaksoiseen käyttöön </a:t>
            </a:r>
            <a:r>
              <a:rPr lang="fi-FI" sz="3200" dirty="0" smtClean="0"/>
              <a:t/>
            </a:r>
            <a:br>
              <a:rPr lang="fi-FI" sz="3200" dirty="0" smtClean="0"/>
            </a:br>
            <a:r>
              <a:rPr lang="fi-FI" sz="3200" dirty="0" smtClean="0"/>
              <a:t>(</a:t>
            </a:r>
            <a:r>
              <a:rPr lang="fi-FI" sz="3200" dirty="0"/>
              <a:t>jos kipu jatkuu useita päiviä </a:t>
            </a:r>
            <a:r>
              <a:rPr lang="fi-FI" sz="3200" dirty="0">
                <a:sym typeface="Wingdings" panose="05000000000000000000" pitchFamily="2" charset="2"/>
              </a:rPr>
              <a:t> </a:t>
            </a:r>
            <a:r>
              <a:rPr lang="fi-FI" sz="3200" dirty="0" smtClean="0"/>
              <a:t>lääkäriin)</a:t>
            </a:r>
            <a:endParaRPr lang="fi-FI" sz="3200" dirty="0"/>
          </a:p>
          <a:p>
            <a:pPr lvl="1"/>
            <a:r>
              <a:rPr lang="fi-FI" sz="3200" dirty="0" smtClean="0"/>
              <a:t>vaikuttavat </a:t>
            </a:r>
            <a:r>
              <a:rPr lang="fi-FI" sz="3200" dirty="0"/>
              <a:t>koko </a:t>
            </a:r>
            <a:r>
              <a:rPr lang="fi-FI" sz="3200" dirty="0" smtClean="0"/>
              <a:t>kehossa (särky </a:t>
            </a:r>
            <a:r>
              <a:rPr lang="fi-FI" sz="3200" dirty="0"/>
              <a:t>hellittää noin puolen tunnin </a:t>
            </a:r>
            <a:r>
              <a:rPr lang="fi-FI" sz="3200" dirty="0" smtClean="0"/>
              <a:t>kuluttua)</a:t>
            </a:r>
            <a:endParaRPr lang="fi-FI" sz="3200" dirty="0"/>
          </a:p>
          <a:p>
            <a:pPr lvl="1"/>
            <a:r>
              <a:rPr lang="fi-FI" sz="3200" dirty="0" smtClean="0"/>
              <a:t>pitkään </a:t>
            </a:r>
            <a:r>
              <a:rPr lang="fi-FI" sz="3200" dirty="0"/>
              <a:t>käytettyinä </a:t>
            </a:r>
            <a:r>
              <a:rPr lang="fi-FI" sz="3200" b="1" dirty="0" smtClean="0"/>
              <a:t>lääkepäänsärkyä</a:t>
            </a:r>
            <a:endParaRPr lang="fi-FI" sz="3200" b="1" dirty="0"/>
          </a:p>
          <a:p>
            <a:pPr lvl="1"/>
            <a:r>
              <a:rPr lang="fi-FI" sz="3200" dirty="0" smtClean="0"/>
              <a:t>voivat </a:t>
            </a:r>
            <a:r>
              <a:rPr lang="fi-FI" sz="3200" dirty="0"/>
              <a:t>aiheuttaa </a:t>
            </a:r>
            <a:r>
              <a:rPr lang="fi-FI" sz="3200" dirty="0" smtClean="0"/>
              <a:t>ongelmia (esim. haavauma </a:t>
            </a:r>
            <a:r>
              <a:rPr lang="fi-FI" sz="3200" dirty="0"/>
              <a:t>mahaan tai </a:t>
            </a:r>
            <a:r>
              <a:rPr lang="fi-FI" sz="3200" dirty="0" smtClean="0"/>
              <a:t>suolistoon)</a:t>
            </a:r>
          </a:p>
          <a:p>
            <a:pPr lvl="1"/>
            <a:r>
              <a:rPr lang="fi-FI" sz="3200" dirty="0" smtClean="0"/>
              <a:t>jatkuva </a:t>
            </a:r>
            <a:r>
              <a:rPr lang="fi-FI" sz="3200" dirty="0"/>
              <a:t>käyttö voi aiheuttaa myös rakenteellisia ja </a:t>
            </a:r>
            <a:r>
              <a:rPr lang="fi-FI" sz="3200" dirty="0" smtClean="0"/>
              <a:t>toiminnallisia </a:t>
            </a:r>
            <a:r>
              <a:rPr lang="fi-FI" sz="3200" dirty="0"/>
              <a:t>muutoksia munuaisiin tai </a:t>
            </a:r>
            <a:r>
              <a:rPr lang="fi-FI" sz="3200" dirty="0" smtClean="0"/>
              <a:t>aivoihin</a:t>
            </a:r>
          </a:p>
          <a:p>
            <a:pPr lvl="1"/>
            <a:r>
              <a:rPr lang="fi-FI" sz="3200" dirty="0" smtClean="0"/>
              <a:t>Suomessa </a:t>
            </a:r>
            <a:r>
              <a:rPr lang="fi-FI" sz="3200" dirty="0"/>
              <a:t>kuolee vuosittain 200–300 ihmistä </a:t>
            </a:r>
            <a:r>
              <a:rPr lang="fi-FI" sz="3200" dirty="0" smtClean="0"/>
              <a:t>pitkäaikaisen </a:t>
            </a:r>
            <a:r>
              <a:rPr lang="fi-FI" sz="3200" dirty="0"/>
              <a:t>tulehduskipulääkkeiden käytön aiheuttamiin </a:t>
            </a:r>
            <a:r>
              <a:rPr lang="fi-FI" sz="3200" dirty="0" smtClean="0"/>
              <a:t>suolistoverenvuotoihin</a:t>
            </a:r>
            <a:endParaRPr lang="fi-FI" sz="3200" dirty="0"/>
          </a:p>
          <a:p>
            <a:pPr lvl="1"/>
            <a:endParaRPr lang="fi-FI" dirty="0" smtClean="0"/>
          </a:p>
          <a:p>
            <a:pPr lvl="1"/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880516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Migreeni ja sen hoito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i-FI" sz="3600" dirty="0" smtClean="0"/>
              <a:t>kohtauksellista </a:t>
            </a:r>
            <a:r>
              <a:rPr lang="fi-FI" sz="3600" dirty="0"/>
              <a:t>kovaa päänsärkyä aiheuttava neurologinen sairaus </a:t>
            </a:r>
          </a:p>
          <a:p>
            <a:pPr marL="0" indent="0">
              <a:buNone/>
            </a:pPr>
            <a:r>
              <a:rPr lang="fi-FI" sz="3600" b="1" dirty="0" smtClean="0"/>
              <a:t>Oireet</a:t>
            </a:r>
          </a:p>
          <a:p>
            <a:r>
              <a:rPr lang="fi-FI" sz="3600" dirty="0" smtClean="0"/>
              <a:t>osalla auraoireita (esim. </a:t>
            </a:r>
            <a:r>
              <a:rPr lang="fi-FI" sz="3600" dirty="0"/>
              <a:t>sahalaitaisia </a:t>
            </a:r>
            <a:r>
              <a:rPr lang="fi-FI" sz="3600" dirty="0" smtClean="0"/>
              <a:t>näköhäiriöitä) </a:t>
            </a:r>
            <a:r>
              <a:rPr lang="fi-FI" sz="3600" dirty="0"/>
              <a:t>ennen varsinaista </a:t>
            </a:r>
            <a:r>
              <a:rPr lang="fi-FI" sz="3600" dirty="0" smtClean="0"/>
              <a:t>kipukohtausta</a:t>
            </a:r>
            <a:endParaRPr lang="fi-FI" sz="3600" dirty="0"/>
          </a:p>
          <a:p>
            <a:r>
              <a:rPr lang="fi-FI" sz="3600" dirty="0" smtClean="0"/>
              <a:t>kohtaukseen </a:t>
            </a:r>
            <a:r>
              <a:rPr lang="fi-FI" sz="3600" dirty="0"/>
              <a:t>voi liittyä muitakin </a:t>
            </a:r>
            <a:r>
              <a:rPr lang="fi-FI" sz="3600" dirty="0" smtClean="0"/>
              <a:t>oireita </a:t>
            </a:r>
            <a:br>
              <a:rPr lang="fi-FI" sz="3600" dirty="0" smtClean="0"/>
            </a:br>
            <a:r>
              <a:rPr lang="fi-FI" sz="3600" dirty="0" smtClean="0"/>
              <a:t>(esim. </a:t>
            </a:r>
            <a:r>
              <a:rPr lang="fi-FI" sz="3600" dirty="0"/>
              <a:t>oksentelua, </a:t>
            </a:r>
            <a:r>
              <a:rPr lang="fi-FI" sz="3600" dirty="0" smtClean="0"/>
              <a:t>huimausta, valo- </a:t>
            </a:r>
            <a:r>
              <a:rPr lang="fi-FI" sz="3600" dirty="0"/>
              <a:t>ja </a:t>
            </a:r>
            <a:r>
              <a:rPr lang="fi-FI" sz="3600" dirty="0" smtClean="0"/>
              <a:t>ääniherkkyyttä)</a:t>
            </a:r>
            <a:endParaRPr lang="fi-FI" sz="3600" dirty="0"/>
          </a:p>
          <a:p>
            <a:r>
              <a:rPr lang="fi-FI" sz="3600" dirty="0" smtClean="0"/>
              <a:t>ankara</a:t>
            </a:r>
            <a:r>
              <a:rPr lang="fi-FI" sz="3600" dirty="0"/>
              <a:t>, jyskyttävä ja toisinaan </a:t>
            </a:r>
            <a:r>
              <a:rPr lang="fi-FI" sz="3600" dirty="0" smtClean="0"/>
              <a:t>toispuoleinen </a:t>
            </a:r>
            <a:r>
              <a:rPr lang="fi-FI" sz="3600" dirty="0"/>
              <a:t>päänsärky voi kestää muutamasta tunnista aina pariin vuorokauteen </a:t>
            </a:r>
            <a:r>
              <a:rPr lang="fi-FI" sz="3600" dirty="0" smtClean="0"/>
              <a:t>asti</a:t>
            </a:r>
          </a:p>
          <a:p>
            <a:pPr marL="0" indent="0">
              <a:buNone/>
            </a:pPr>
            <a:r>
              <a:rPr lang="fi-FI" sz="3600" b="1" dirty="0" smtClean="0"/>
              <a:t>Syyt</a:t>
            </a:r>
          </a:p>
          <a:p>
            <a:r>
              <a:rPr lang="fi-FI" sz="3600" dirty="0" smtClean="0"/>
              <a:t>johtuu </a:t>
            </a:r>
            <a:r>
              <a:rPr lang="fi-FI" sz="3600" dirty="0"/>
              <a:t>häiriöstä aivorungon hermotumakkeissa, osittain </a:t>
            </a:r>
            <a:r>
              <a:rPr lang="fi-FI" sz="3600" dirty="0" smtClean="0"/>
              <a:t>periytyvää</a:t>
            </a:r>
          </a:p>
          <a:p>
            <a:r>
              <a:rPr lang="fi-FI" sz="3600" dirty="0" smtClean="0"/>
              <a:t>laukaisevia tekijöitä (esim. </a:t>
            </a:r>
            <a:r>
              <a:rPr lang="fi-FI" sz="3600" dirty="0"/>
              <a:t>kirkkaat tai välkkyvät valot, stressi, unettomuus, syömättömyys, hormonaaliset tekijät, tietyt ruoka-aineet ja </a:t>
            </a:r>
            <a:r>
              <a:rPr lang="fi-FI" sz="3600" dirty="0" smtClean="0"/>
              <a:t>hajut) – toisille </a:t>
            </a:r>
            <a:r>
              <a:rPr lang="fi-FI" sz="3600" dirty="0"/>
              <a:t>kohtaukset tulevat </a:t>
            </a:r>
            <a:r>
              <a:rPr lang="fi-FI" sz="3600" dirty="0" smtClean="0"/>
              <a:t>aivan yllättäen</a:t>
            </a:r>
            <a:endParaRPr lang="fi-FI" sz="3600" dirty="0"/>
          </a:p>
          <a:p>
            <a:pPr marL="0" indent="0">
              <a:buNone/>
            </a:pPr>
            <a:r>
              <a:rPr lang="fi-FI" sz="3600" b="1" dirty="0" smtClean="0"/>
              <a:t>Hoito</a:t>
            </a:r>
          </a:p>
          <a:p>
            <a:r>
              <a:rPr lang="fi-FI" sz="3600" dirty="0"/>
              <a:t>l</a:t>
            </a:r>
            <a:r>
              <a:rPr lang="fi-FI" sz="3600" dirty="0" smtClean="0"/>
              <a:t>ääkäri diagnosoi</a:t>
            </a:r>
            <a:endParaRPr lang="fi-FI" sz="3600" dirty="0"/>
          </a:p>
          <a:p>
            <a:r>
              <a:rPr lang="fi-FI" sz="3600" dirty="0" smtClean="0"/>
              <a:t>tärkeää</a:t>
            </a:r>
            <a:r>
              <a:rPr lang="fi-FI" sz="3600" dirty="0"/>
              <a:t>, </a:t>
            </a:r>
            <a:r>
              <a:rPr lang="fi-FI" sz="3600" dirty="0" smtClean="0"/>
              <a:t>että migreenilääke </a:t>
            </a:r>
            <a:r>
              <a:rPr lang="fi-FI" sz="3600" dirty="0"/>
              <a:t>otetaan heti ensioireisiin ja lääkeannos on </a:t>
            </a:r>
            <a:r>
              <a:rPr lang="fi-FI" sz="3600" dirty="0" smtClean="0"/>
              <a:t>riittävä</a:t>
            </a:r>
          </a:p>
          <a:p>
            <a:r>
              <a:rPr lang="fi-FI" sz="3600" dirty="0" smtClean="0"/>
              <a:t>vakava </a:t>
            </a:r>
            <a:r>
              <a:rPr lang="fi-FI" sz="3600" dirty="0"/>
              <a:t>ja usein </a:t>
            </a:r>
            <a:r>
              <a:rPr lang="fi-FI" sz="3600" dirty="0" smtClean="0"/>
              <a:t>toistuva migreeni </a:t>
            </a:r>
            <a:r>
              <a:rPr lang="fi-FI" sz="3600" dirty="0" smtClean="0">
                <a:sym typeface="Wingdings" panose="05000000000000000000" pitchFamily="2" charset="2"/>
              </a:rPr>
              <a:t></a:t>
            </a:r>
            <a:r>
              <a:rPr lang="fi-FI" sz="3600" dirty="0" smtClean="0"/>
              <a:t> estolääkitys</a:t>
            </a:r>
          </a:p>
          <a:p>
            <a:r>
              <a:rPr lang="fi-FI" sz="3600" dirty="0"/>
              <a:t>p</a:t>
            </a:r>
            <a:r>
              <a:rPr lang="fi-FI" sz="3600" dirty="0" smtClean="0"/>
              <a:t>äänsärky harvoin migreeniä</a:t>
            </a:r>
            <a:endParaRPr lang="fi-FI" sz="36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1854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Terveyden tasot (1/4)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/>
              <a:t>Yksilö:</a:t>
            </a:r>
          </a:p>
          <a:p>
            <a:pPr marL="0" indent="0">
              <a:buNone/>
            </a:pPr>
            <a:endParaRPr lang="fi-FI" b="1" dirty="0" smtClean="0"/>
          </a:p>
          <a:p>
            <a:r>
              <a:rPr lang="fi-FI" dirty="0" smtClean="0"/>
              <a:t>Terveyteen vaikuttavat tekijät: </a:t>
            </a:r>
            <a:r>
              <a:rPr lang="fi-FI" b="1" dirty="0" smtClean="0"/>
              <a:t>tukevat</a:t>
            </a:r>
            <a:r>
              <a:rPr lang="fi-FI" dirty="0" smtClean="0"/>
              <a:t> ja </a:t>
            </a:r>
            <a:r>
              <a:rPr lang="fi-FI" b="1" dirty="0" smtClean="0"/>
              <a:t>heikentävät</a:t>
            </a:r>
            <a:r>
              <a:rPr lang="fi-FI" dirty="0" smtClean="0"/>
              <a:t> </a:t>
            </a:r>
            <a:r>
              <a:rPr lang="fi-FI" b="1" dirty="0" smtClean="0"/>
              <a:t>tekijät</a:t>
            </a:r>
            <a:r>
              <a:rPr lang="fi-FI" dirty="0" smtClean="0"/>
              <a:t> (= riskitekijät)</a:t>
            </a:r>
          </a:p>
          <a:p>
            <a:pPr lvl="1"/>
            <a:r>
              <a:rPr lang="fi-FI" dirty="0" smtClean="0"/>
              <a:t>elämäntavat</a:t>
            </a:r>
          </a:p>
          <a:p>
            <a:pPr lvl="1"/>
            <a:r>
              <a:rPr lang="fi-FI" dirty="0" smtClean="0"/>
              <a:t>perimä</a:t>
            </a:r>
          </a:p>
          <a:p>
            <a:pPr lvl="1"/>
            <a:r>
              <a:rPr lang="fi-FI" dirty="0" smtClean="0"/>
              <a:t>fyysinen ja psykososiaalinen ympäristö</a:t>
            </a:r>
          </a:p>
          <a:p>
            <a:pPr lvl="1"/>
            <a:r>
              <a:rPr lang="fi-FI" dirty="0" smtClean="0"/>
              <a:t>sairauksien ennaltaehkäisy ja hoito</a:t>
            </a:r>
          </a:p>
          <a:p>
            <a:pPr lvl="1"/>
            <a:r>
              <a:rPr lang="fi-FI" dirty="0" smtClean="0"/>
              <a:t>arvot, asenteet, kokemukset</a:t>
            </a:r>
          </a:p>
          <a:p>
            <a:pPr lvl="1"/>
            <a:r>
              <a:rPr lang="fi-FI" dirty="0" smtClean="0"/>
              <a:t>sattuma</a:t>
            </a:r>
          </a:p>
          <a:p>
            <a:pPr lvl="1"/>
            <a:endParaRPr lang="fi-FI" dirty="0" smtClean="0"/>
          </a:p>
          <a:p>
            <a:r>
              <a:rPr lang="fi-FI" dirty="0" smtClean="0"/>
              <a:t>Riskitekijöiden suuri määrä nostaa sairastumisriskiä.</a:t>
            </a:r>
          </a:p>
          <a:p>
            <a:pPr lvl="1"/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23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Apteekit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Fimea</a:t>
            </a:r>
            <a:r>
              <a:rPr lang="fi-FI" dirty="0" smtClean="0"/>
              <a:t> </a:t>
            </a:r>
            <a:r>
              <a:rPr lang="fi-FI" dirty="0"/>
              <a:t>myöntää apteekkiluvat ja päättää </a:t>
            </a:r>
            <a:r>
              <a:rPr lang="fi-FI" dirty="0" smtClean="0"/>
              <a:t>apteekkien perustamisesta</a:t>
            </a:r>
          </a:p>
          <a:p>
            <a:r>
              <a:rPr lang="fi-FI" dirty="0"/>
              <a:t>a</a:t>
            </a:r>
            <a:r>
              <a:rPr lang="fi-FI" dirty="0" smtClean="0"/>
              <a:t>pteekkien tärkeimmät tehtävät </a:t>
            </a:r>
          </a:p>
          <a:p>
            <a:pPr lvl="1"/>
            <a:r>
              <a:rPr lang="fi-FI" dirty="0" smtClean="0"/>
              <a:t>lääkkeiden jakelukanavan ylläpito</a:t>
            </a:r>
          </a:p>
          <a:p>
            <a:pPr lvl="1"/>
            <a:r>
              <a:rPr lang="fi-FI" dirty="0" smtClean="0"/>
              <a:t>lääke- </a:t>
            </a:r>
            <a:r>
              <a:rPr lang="fi-FI" dirty="0"/>
              <a:t>ja terveysneuvonta </a:t>
            </a:r>
            <a:r>
              <a:rPr lang="fi-FI" dirty="0" smtClean="0"/>
              <a:t>itse- </a:t>
            </a:r>
            <a:r>
              <a:rPr lang="fi-FI" dirty="0"/>
              <a:t>ja omahoidon </a:t>
            </a:r>
            <a:r>
              <a:rPr lang="fi-FI" dirty="0" smtClean="0"/>
              <a:t>tukena</a:t>
            </a:r>
          </a:p>
          <a:p>
            <a:r>
              <a:rPr lang="fi-FI" b="1" dirty="0"/>
              <a:t>l</a:t>
            </a:r>
            <a:r>
              <a:rPr lang="fi-FI" b="1" dirty="0" smtClean="0"/>
              <a:t>ääkeväärennökset</a:t>
            </a:r>
          </a:p>
          <a:p>
            <a:pPr lvl="1"/>
            <a:r>
              <a:rPr lang="fi-FI" dirty="0" smtClean="0"/>
              <a:t>yleistyneet </a:t>
            </a:r>
            <a:r>
              <a:rPr lang="fi-FI" dirty="0"/>
              <a:t>ulkomailla </a:t>
            </a:r>
            <a:r>
              <a:rPr lang="fi-FI" dirty="0" smtClean="0"/>
              <a:t>voimakkaasti</a:t>
            </a:r>
          </a:p>
          <a:p>
            <a:pPr lvl="1"/>
            <a:r>
              <a:rPr lang="fi-FI" dirty="0"/>
              <a:t>k</a:t>
            </a:r>
            <a:r>
              <a:rPr lang="fi-FI" dirty="0" smtClean="0"/>
              <a:t>uluttaja ei aina </a:t>
            </a:r>
            <a:r>
              <a:rPr lang="fi-FI" dirty="0"/>
              <a:t>itse pysty </a:t>
            </a:r>
            <a:r>
              <a:rPr lang="fi-FI" dirty="0" smtClean="0"/>
              <a:t>havaitsemaan </a:t>
            </a:r>
            <a:br>
              <a:rPr lang="fi-FI" dirty="0" smtClean="0"/>
            </a:br>
            <a:r>
              <a:rPr lang="fi-FI" dirty="0" smtClean="0"/>
              <a:t>(lääkepakkaukset näyttävät usein aidoilta)</a:t>
            </a:r>
          </a:p>
          <a:p>
            <a:pPr lvl="1"/>
            <a:r>
              <a:rPr lang="fi-FI" dirty="0"/>
              <a:t>l</a:t>
            </a:r>
            <a:r>
              <a:rPr lang="fi-FI" dirty="0" smtClean="0"/>
              <a:t>ääkkeiden </a:t>
            </a:r>
            <a:r>
              <a:rPr lang="fi-FI" dirty="0"/>
              <a:t>ostaminen ulkomailta internetin </a:t>
            </a:r>
            <a:r>
              <a:rPr lang="fi-FI" dirty="0" smtClean="0"/>
              <a:t>kautta </a:t>
            </a:r>
            <a:r>
              <a:rPr lang="fi-FI" dirty="0"/>
              <a:t>aina </a:t>
            </a:r>
            <a:r>
              <a:rPr lang="fi-FI" dirty="0" smtClean="0"/>
              <a:t>riski </a:t>
            </a:r>
            <a:r>
              <a:rPr lang="fi-FI" dirty="0" smtClean="0">
                <a:sym typeface="Wingdings" panose="05000000000000000000" pitchFamily="2" charset="2"/>
              </a:rPr>
              <a:t> osta vain apteekista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1054238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Itsehoito- ja reseptilääkkeet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Fimea </a:t>
            </a:r>
            <a:r>
              <a:rPr lang="fi-FI" dirty="0"/>
              <a:t>myöntää </a:t>
            </a:r>
            <a:r>
              <a:rPr lang="fi-FI" dirty="0" smtClean="0"/>
              <a:t>myyntiluvan tarkkojen </a:t>
            </a:r>
            <a:r>
              <a:rPr lang="fi-FI" dirty="0"/>
              <a:t>selvitysten </a:t>
            </a:r>
            <a:r>
              <a:rPr lang="fi-FI" dirty="0" smtClean="0"/>
              <a:t>jälkeen </a:t>
            </a:r>
            <a:br>
              <a:rPr lang="fi-FI" dirty="0" smtClean="0"/>
            </a:br>
            <a:r>
              <a:rPr lang="fi-FI" dirty="0" smtClean="0"/>
              <a:t>(varmistetaan </a:t>
            </a:r>
            <a:r>
              <a:rPr lang="fi-FI" dirty="0"/>
              <a:t>lääkkeen </a:t>
            </a:r>
            <a:r>
              <a:rPr lang="fi-FI" dirty="0" smtClean="0"/>
              <a:t>turvallisuus</a:t>
            </a:r>
            <a:r>
              <a:rPr lang="fi-FI" dirty="0"/>
              <a:t>, teho ja </a:t>
            </a:r>
            <a:r>
              <a:rPr lang="fi-FI" dirty="0" smtClean="0"/>
              <a:t>laatu)</a:t>
            </a:r>
          </a:p>
          <a:p>
            <a:r>
              <a:rPr lang="fi-FI" dirty="0" smtClean="0"/>
              <a:t>joissakin lääkkeissä </a:t>
            </a:r>
            <a:r>
              <a:rPr lang="fi-FI" dirty="0"/>
              <a:t>pienet pakkaukset ovat itsehoitolääkkeitä ja suuremmat </a:t>
            </a:r>
            <a:r>
              <a:rPr lang="fi-FI" dirty="0" smtClean="0"/>
              <a:t>reseptilääkkeitä</a:t>
            </a:r>
          </a:p>
          <a:p>
            <a:r>
              <a:rPr lang="fi-FI" b="1" dirty="0"/>
              <a:t>p</a:t>
            </a:r>
            <a:r>
              <a:rPr lang="fi-FI" b="1" dirty="0" smtClean="0"/>
              <a:t>akkausseloste</a:t>
            </a:r>
          </a:p>
          <a:p>
            <a:pPr lvl="1"/>
            <a:r>
              <a:rPr lang="fi-FI" dirty="0" smtClean="0"/>
              <a:t>lääkkeen </a:t>
            </a:r>
            <a:r>
              <a:rPr lang="fi-FI" dirty="0"/>
              <a:t>käyttäjälle tarkoitettu tiedote lääkkeestä </a:t>
            </a:r>
            <a:r>
              <a:rPr lang="fi-FI" dirty="0" smtClean="0"/>
              <a:t>ja </a:t>
            </a:r>
            <a:r>
              <a:rPr lang="fi-FI" dirty="0"/>
              <a:t>sen oikeasta </a:t>
            </a:r>
            <a:r>
              <a:rPr lang="fi-FI" dirty="0" smtClean="0"/>
              <a:t>käytöstä</a:t>
            </a:r>
          </a:p>
          <a:p>
            <a:pPr lvl="1"/>
            <a:r>
              <a:rPr lang="fi-FI" dirty="0"/>
              <a:t>a</a:t>
            </a:r>
            <a:r>
              <a:rPr lang="fi-FI" dirty="0" smtClean="0"/>
              <a:t>nnostusohjetta </a:t>
            </a:r>
            <a:r>
              <a:rPr lang="fi-FI" dirty="0"/>
              <a:t>tai -suositusta ei saa </a:t>
            </a:r>
            <a:r>
              <a:rPr lang="fi-FI" dirty="0" smtClean="0"/>
              <a:t>ylittää </a:t>
            </a:r>
            <a:br>
              <a:rPr lang="fi-FI" dirty="0" smtClean="0"/>
            </a:br>
            <a:r>
              <a:rPr lang="fi-FI" dirty="0" smtClean="0"/>
              <a:t>(yliannostus </a:t>
            </a:r>
            <a:r>
              <a:rPr lang="fi-FI" dirty="0"/>
              <a:t>voi olla vaarallista ja aiheuttaa jopa </a:t>
            </a:r>
            <a:r>
              <a:rPr lang="fi-FI" dirty="0" smtClean="0"/>
              <a:t>myrkytyksen)</a:t>
            </a:r>
          </a:p>
          <a:p>
            <a:pPr marL="514350" indent="-514350">
              <a:buFont typeface="+mj-lt"/>
              <a:buAutoNum type="arabicPeriod"/>
            </a:pPr>
            <a:r>
              <a:rPr lang="fi-FI" b="1" dirty="0" smtClean="0"/>
              <a:t>itsehoitolääkkeet</a:t>
            </a:r>
          </a:p>
          <a:p>
            <a:pPr lvl="1"/>
            <a:r>
              <a:rPr lang="fi-FI" dirty="0"/>
              <a:t>myydyimpiä </a:t>
            </a:r>
            <a:r>
              <a:rPr lang="fi-FI" dirty="0" smtClean="0"/>
              <a:t>kipu-</a:t>
            </a:r>
            <a:r>
              <a:rPr lang="fi-FI" dirty="0"/>
              <a:t>, vatsa-, </a:t>
            </a:r>
            <a:r>
              <a:rPr lang="fi-FI" dirty="0" smtClean="0"/>
              <a:t>ihotauti- </a:t>
            </a:r>
            <a:r>
              <a:rPr lang="fi-FI" dirty="0"/>
              <a:t>ja </a:t>
            </a:r>
            <a:r>
              <a:rPr lang="fi-FI" dirty="0" smtClean="0"/>
              <a:t>allergialääkkeet </a:t>
            </a:r>
          </a:p>
          <a:p>
            <a:pPr lvl="1"/>
            <a:r>
              <a:rPr lang="fi-FI" dirty="0" smtClean="0"/>
              <a:t>tehokkaita </a:t>
            </a:r>
            <a:r>
              <a:rPr lang="fi-FI" dirty="0"/>
              <a:t>ja turvallisia oikein </a:t>
            </a:r>
            <a:r>
              <a:rPr lang="fi-FI" dirty="0" smtClean="0"/>
              <a:t>käytettyinä</a:t>
            </a:r>
          </a:p>
          <a:p>
            <a:pPr lvl="1"/>
            <a:r>
              <a:rPr lang="fi-FI" dirty="0" smtClean="0"/>
              <a:t>tiettyjä lääkkeitä</a:t>
            </a:r>
            <a:r>
              <a:rPr lang="fi-FI" dirty="0"/>
              <a:t> </a:t>
            </a:r>
            <a:r>
              <a:rPr lang="fi-FI" dirty="0" smtClean="0"/>
              <a:t>saa </a:t>
            </a:r>
            <a:r>
              <a:rPr lang="fi-FI" dirty="0"/>
              <a:t>ostaa vain siten, että </a:t>
            </a:r>
            <a:r>
              <a:rPr lang="fi-FI" dirty="0" smtClean="0"/>
              <a:t>apteekkihenkilökunta </a:t>
            </a:r>
            <a:r>
              <a:rPr lang="fi-FI" dirty="0"/>
              <a:t>antaa henkilökohtaista </a:t>
            </a:r>
            <a:r>
              <a:rPr lang="fi-FI" dirty="0" smtClean="0"/>
              <a:t>lisäneuvontaa</a:t>
            </a:r>
            <a:endParaRPr lang="fi-FI" dirty="0"/>
          </a:p>
          <a:p>
            <a:pPr marL="514350" indent="-514350">
              <a:buFont typeface="+mj-lt"/>
              <a:buAutoNum type="arabicPeriod"/>
            </a:pPr>
            <a:r>
              <a:rPr lang="fi-FI" b="1" dirty="0" smtClean="0"/>
              <a:t>lääkemääräys- </a:t>
            </a:r>
            <a:r>
              <a:rPr lang="fi-FI" b="1" dirty="0"/>
              <a:t>eli </a:t>
            </a:r>
            <a:r>
              <a:rPr lang="fi-FI" b="1" dirty="0" smtClean="0"/>
              <a:t>reseptilääkkeet</a:t>
            </a:r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5419567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Sähköinen lääkemääräys (resepti)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l</a:t>
            </a:r>
            <a:r>
              <a:rPr lang="fi-FI" dirty="0" smtClean="0"/>
              <a:t>ääkäri laatii </a:t>
            </a:r>
            <a:r>
              <a:rPr lang="fi-FI" dirty="0"/>
              <a:t>sähköisesti </a:t>
            </a:r>
            <a:r>
              <a:rPr lang="fi-FI" dirty="0" smtClean="0"/>
              <a:t>diagnoosin </a:t>
            </a:r>
            <a:r>
              <a:rPr lang="fi-FI" dirty="0"/>
              <a:t>perusteella sairauden hoitoon tai sen </a:t>
            </a:r>
            <a:r>
              <a:rPr lang="fi-FI" dirty="0" smtClean="0"/>
              <a:t>ehkäisyyn</a:t>
            </a:r>
          </a:p>
          <a:p>
            <a:r>
              <a:rPr lang="fi-FI" dirty="0" smtClean="0"/>
              <a:t>tallennetaan </a:t>
            </a:r>
            <a:r>
              <a:rPr lang="fi-FI" dirty="0"/>
              <a:t>tietokantaan, jota kutsutaan </a:t>
            </a:r>
            <a:r>
              <a:rPr lang="fi-FI" b="1" dirty="0" smtClean="0"/>
              <a:t>Reseptikeskukseksi</a:t>
            </a:r>
          </a:p>
          <a:p>
            <a:pPr lvl="1"/>
            <a:r>
              <a:rPr lang="fi-FI" dirty="0" smtClean="0"/>
              <a:t>Kela ylläpitäjä</a:t>
            </a:r>
          </a:p>
          <a:p>
            <a:pPr lvl="1"/>
            <a:r>
              <a:rPr lang="fi-FI" dirty="0" smtClean="0"/>
              <a:t>kaikki </a:t>
            </a:r>
            <a:r>
              <a:rPr lang="fi-FI" dirty="0"/>
              <a:t>potilaan sähköiset reseptit ja </a:t>
            </a:r>
            <a:r>
              <a:rPr lang="fi-FI" dirty="0" smtClean="0"/>
              <a:t>apteekkien </a:t>
            </a:r>
            <a:r>
              <a:rPr lang="fi-FI" dirty="0"/>
              <a:t>niihin tekemät </a:t>
            </a:r>
            <a:r>
              <a:rPr lang="fi-FI" dirty="0" smtClean="0"/>
              <a:t>merkinnät</a:t>
            </a:r>
          </a:p>
          <a:p>
            <a:pPr lvl="1"/>
            <a:r>
              <a:rPr lang="fi-FI" dirty="0" smtClean="0"/>
              <a:t>tietojen </a:t>
            </a:r>
            <a:r>
              <a:rPr lang="fi-FI" dirty="0"/>
              <a:t>perusteella lääkkeen </a:t>
            </a:r>
            <a:r>
              <a:rPr lang="fi-FI" dirty="0" smtClean="0"/>
              <a:t>voi </a:t>
            </a:r>
            <a:r>
              <a:rPr lang="fi-FI" dirty="0"/>
              <a:t>käydä ostamassa mistä tahansa </a:t>
            </a:r>
            <a:r>
              <a:rPr lang="fi-FI" dirty="0" smtClean="0"/>
              <a:t>apteekista</a:t>
            </a:r>
          </a:p>
          <a:p>
            <a:pPr lvl="1"/>
            <a:r>
              <a:rPr lang="fi-FI" dirty="0" smtClean="0"/>
              <a:t>oikeus </a:t>
            </a:r>
            <a:r>
              <a:rPr lang="fi-FI" dirty="0"/>
              <a:t>saada paperinen lääkemääräys, jos </a:t>
            </a:r>
            <a:r>
              <a:rPr lang="fi-FI" dirty="0" smtClean="0"/>
              <a:t>kieltäytyy </a:t>
            </a:r>
            <a:r>
              <a:rPr lang="fi-FI" dirty="0"/>
              <a:t>sähköisestä reseptistä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(</a:t>
            </a:r>
            <a:r>
              <a:rPr lang="fi-FI" dirty="0"/>
              <a:t>tietoja ei tallenneta Reseptikeskukseen)</a:t>
            </a:r>
          </a:p>
          <a:p>
            <a:r>
              <a:rPr lang="fi-FI" dirty="0" smtClean="0"/>
              <a:t>paperinen </a:t>
            </a:r>
            <a:r>
              <a:rPr lang="fi-FI" b="1" dirty="0" smtClean="0"/>
              <a:t>potilasohje</a:t>
            </a:r>
          </a:p>
          <a:p>
            <a:pPr lvl="1"/>
            <a:r>
              <a:rPr lang="fi-FI" dirty="0"/>
              <a:t>lääkäri antaa potilaalle vastaanottokäynnillä </a:t>
            </a:r>
            <a:endParaRPr lang="fi-FI" dirty="0" smtClean="0"/>
          </a:p>
          <a:p>
            <a:pPr lvl="1"/>
            <a:r>
              <a:rPr lang="fi-FI" dirty="0" smtClean="0"/>
              <a:t>tietoa </a:t>
            </a:r>
            <a:r>
              <a:rPr lang="fi-FI" dirty="0"/>
              <a:t>sairaudesta ja </a:t>
            </a:r>
            <a:r>
              <a:rPr lang="fi-FI" dirty="0" smtClean="0"/>
              <a:t>lääkityksestä</a:t>
            </a:r>
            <a:endParaRPr lang="fi-FI" dirty="0"/>
          </a:p>
          <a:p>
            <a:r>
              <a:rPr lang="fi-FI" dirty="0"/>
              <a:t>k</a:t>
            </a:r>
            <a:r>
              <a:rPr lang="fi-FI" dirty="0" smtClean="0"/>
              <a:t>un reseptilääke </a:t>
            </a:r>
            <a:r>
              <a:rPr lang="fi-FI" dirty="0"/>
              <a:t>lopussa tai </a:t>
            </a:r>
            <a:r>
              <a:rPr lang="fi-FI" dirty="0" smtClean="0"/>
              <a:t>lääkemääräys vanhentunut </a:t>
            </a:r>
            <a:r>
              <a:rPr lang="fi-FI" dirty="0" smtClean="0">
                <a:sym typeface="Wingdings" panose="05000000000000000000" pitchFamily="2" charset="2"/>
              </a:rPr>
              <a:t></a:t>
            </a:r>
            <a:r>
              <a:rPr lang="fi-FI" dirty="0" smtClean="0"/>
              <a:t> </a:t>
            </a:r>
            <a:r>
              <a:rPr lang="fi-FI" dirty="0"/>
              <a:t>lääkemääräys pitää </a:t>
            </a:r>
            <a:r>
              <a:rPr lang="fi-FI" dirty="0" smtClean="0"/>
              <a:t>tarvittaessa </a:t>
            </a:r>
            <a:r>
              <a:rPr lang="fi-FI" dirty="0"/>
              <a:t>uusia lääkärillä tai </a:t>
            </a:r>
            <a:r>
              <a:rPr lang="fi-FI" dirty="0" smtClean="0"/>
              <a:t>apteekissa (välittää uusimispyynnön lääkärille)</a:t>
            </a:r>
            <a:endParaRPr lang="fi-FI" dirty="0"/>
          </a:p>
          <a:p>
            <a:r>
              <a:rPr lang="fi-FI" b="1" dirty="0" smtClean="0"/>
              <a:t>Omakanta-</a:t>
            </a:r>
            <a:r>
              <a:rPr lang="fi-FI" dirty="0" smtClean="0"/>
              <a:t>nettipalvelu</a:t>
            </a:r>
          </a:p>
          <a:p>
            <a:pPr lvl="1"/>
            <a:r>
              <a:rPr lang="fi-FI" dirty="0"/>
              <a:t>s</a:t>
            </a:r>
            <a:r>
              <a:rPr lang="fi-FI" dirty="0" smtClean="0"/>
              <a:t>ähköinen tunnistautuminen</a:t>
            </a:r>
            <a:endParaRPr lang="fi-FI" dirty="0"/>
          </a:p>
          <a:p>
            <a:pPr lvl="1"/>
            <a:r>
              <a:rPr lang="fi-FI" dirty="0" smtClean="0"/>
              <a:t>reseptit, niiden voimassaolo, reseptien  toimittamattomat lääkkeet</a:t>
            </a:r>
          </a:p>
          <a:p>
            <a:pPr lvl="1"/>
            <a:r>
              <a:rPr lang="fi-FI" dirty="0" smtClean="0"/>
              <a:t>myös </a:t>
            </a:r>
            <a:r>
              <a:rPr lang="fi-FI" dirty="0"/>
              <a:t>muita </a:t>
            </a:r>
            <a:r>
              <a:rPr lang="fi-FI" dirty="0" smtClean="0"/>
              <a:t>terveystietoja, </a:t>
            </a:r>
            <a:r>
              <a:rPr lang="fi-FI" dirty="0"/>
              <a:t>kun sähköinen </a:t>
            </a:r>
            <a:r>
              <a:rPr lang="fi-FI" dirty="0" smtClean="0"/>
              <a:t>järjestelmä </a:t>
            </a:r>
            <a:r>
              <a:rPr lang="fi-FI" dirty="0"/>
              <a:t>otetaan </a:t>
            </a:r>
            <a:r>
              <a:rPr lang="fi-FI" dirty="0" smtClean="0"/>
              <a:t>laajasti käyttöön</a:t>
            </a:r>
          </a:p>
        </p:txBody>
      </p:sp>
    </p:spTree>
    <p:extLst>
      <p:ext uri="{BB962C8B-B14F-4D97-AF65-F5344CB8AC3E}">
        <p14:creationId xmlns:p14="http://schemas.microsoft.com/office/powerpoint/2010/main" val="10705312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Lääkkeiden haittavaikutukset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1600" dirty="0" smtClean="0"/>
              <a:t>suurin </a:t>
            </a:r>
            <a:r>
              <a:rPr lang="fi-FI" sz="1600" dirty="0"/>
              <a:t>osa käyttäjistä ei saa </a:t>
            </a:r>
            <a:r>
              <a:rPr lang="fi-FI" sz="1600" dirty="0" smtClean="0"/>
              <a:t>haittoja ja haittavaikutuksista </a:t>
            </a:r>
            <a:r>
              <a:rPr lang="fi-FI" sz="1600" dirty="0"/>
              <a:t>valtaosa </a:t>
            </a:r>
            <a:r>
              <a:rPr lang="fi-FI" sz="1600" dirty="0" smtClean="0"/>
              <a:t>lieviä</a:t>
            </a:r>
          </a:p>
          <a:p>
            <a:pPr lvl="1"/>
            <a:r>
              <a:rPr lang="fi-FI" sz="1600" dirty="0" smtClean="0"/>
              <a:t>yleisimpiä vatsan </a:t>
            </a:r>
            <a:r>
              <a:rPr lang="fi-FI" sz="1600" dirty="0"/>
              <a:t>tai </a:t>
            </a:r>
            <a:r>
              <a:rPr lang="fi-FI" sz="1600" dirty="0" smtClean="0"/>
              <a:t>suoliston oireet </a:t>
            </a:r>
          </a:p>
          <a:p>
            <a:pPr lvl="1"/>
            <a:r>
              <a:rPr lang="fi-FI" sz="1600" dirty="0" smtClean="0"/>
              <a:t>joskus iho-oireita</a:t>
            </a:r>
            <a:r>
              <a:rPr lang="fi-FI" sz="1600" dirty="0"/>
              <a:t>, väsymystä, päänsärkyä tai </a:t>
            </a:r>
            <a:r>
              <a:rPr lang="fi-FI" sz="1600" dirty="0" smtClean="0"/>
              <a:t>huimausta</a:t>
            </a:r>
          </a:p>
          <a:p>
            <a:r>
              <a:rPr lang="fi-FI" sz="1600" dirty="0" smtClean="0"/>
              <a:t>usein </a:t>
            </a:r>
            <a:r>
              <a:rPr lang="fi-FI" sz="1600" dirty="0"/>
              <a:t>voimakkaimmillaan hoidon </a:t>
            </a:r>
            <a:r>
              <a:rPr lang="fi-FI" sz="1600" dirty="0" smtClean="0"/>
              <a:t>alussa, voivat hävitä </a:t>
            </a:r>
            <a:r>
              <a:rPr lang="fi-FI" sz="1600" dirty="0"/>
              <a:t>kokonaan hoidon </a:t>
            </a:r>
            <a:r>
              <a:rPr lang="fi-FI" sz="1600" dirty="0" smtClean="0"/>
              <a:t>jatkuessa</a:t>
            </a:r>
          </a:p>
          <a:p>
            <a:r>
              <a:rPr lang="fi-FI" sz="1600" dirty="0"/>
              <a:t>s</a:t>
            </a:r>
            <a:r>
              <a:rPr lang="fi-FI" sz="1600" dirty="0" smtClean="0"/>
              <a:t>uurin </a:t>
            </a:r>
            <a:r>
              <a:rPr lang="fi-FI" sz="1600" dirty="0"/>
              <a:t>osa </a:t>
            </a:r>
            <a:r>
              <a:rPr lang="fi-FI" sz="1600" dirty="0" smtClean="0"/>
              <a:t>haitoista ennakoitavissa </a:t>
            </a:r>
            <a:endParaRPr lang="fi-FI" sz="1600" dirty="0"/>
          </a:p>
          <a:p>
            <a:r>
              <a:rPr lang="fi-FI" sz="1600" dirty="0" smtClean="0"/>
              <a:t>monilla </a:t>
            </a:r>
            <a:r>
              <a:rPr lang="fi-FI" sz="1600" dirty="0"/>
              <a:t>lääkkeillä </a:t>
            </a:r>
            <a:r>
              <a:rPr lang="fi-FI" sz="1600" dirty="0" smtClean="0"/>
              <a:t>yhteisvaikutuksia keskenään</a:t>
            </a:r>
          </a:p>
          <a:p>
            <a:pPr lvl="1"/>
            <a:r>
              <a:rPr lang="fi-FI" sz="1600" dirty="0"/>
              <a:t>l</a:t>
            </a:r>
            <a:r>
              <a:rPr lang="fi-FI" sz="1600" dirty="0" smtClean="0"/>
              <a:t>ääke saattaa </a:t>
            </a:r>
            <a:r>
              <a:rPr lang="fi-FI" sz="1600" dirty="0"/>
              <a:t>vähentää tai lisätä samanaikaisesti otetun toisen lääkkeen </a:t>
            </a:r>
            <a:r>
              <a:rPr lang="fi-FI" sz="1600" dirty="0" smtClean="0"/>
              <a:t>vaikutuksia </a:t>
            </a:r>
          </a:p>
          <a:p>
            <a:pPr lvl="1"/>
            <a:r>
              <a:rPr lang="fi-FI" sz="1600" dirty="0" smtClean="0"/>
              <a:t>muista kertoa lääkärille kaikista </a:t>
            </a:r>
            <a:r>
              <a:rPr lang="fi-FI" sz="1600" dirty="0"/>
              <a:t>jatkuvasti käytettävistä lääkkeistä, luontaistuotteista </a:t>
            </a:r>
            <a:r>
              <a:rPr lang="fi-FI" sz="1600" dirty="0" smtClean="0"/>
              <a:t>ja ravintolisistä</a:t>
            </a:r>
          </a:p>
          <a:p>
            <a:r>
              <a:rPr lang="fi-FI" sz="1600" dirty="0" smtClean="0"/>
              <a:t>lääkkeiden </a:t>
            </a:r>
            <a:r>
              <a:rPr lang="fi-FI" sz="1600" dirty="0"/>
              <a:t>ja alkoholin yhtäaikainen käyttö voi johtaa vakaviin seurauksiin</a:t>
            </a:r>
            <a:endParaRPr lang="fi-FI" sz="1600" dirty="0" smtClean="0"/>
          </a:p>
          <a:p>
            <a:pPr lvl="1"/>
            <a:r>
              <a:rPr lang="fi-FI" sz="1600" dirty="0" smtClean="0"/>
              <a:t>lääkeaineiden </a:t>
            </a:r>
            <a:r>
              <a:rPr lang="fi-FI" sz="1600" dirty="0"/>
              <a:t>imeytyminen voi </a:t>
            </a:r>
            <a:r>
              <a:rPr lang="fi-FI" sz="1600" dirty="0" smtClean="0"/>
              <a:t>heikentyä</a:t>
            </a:r>
          </a:p>
          <a:p>
            <a:pPr lvl="1"/>
            <a:r>
              <a:rPr lang="fi-FI" sz="1600" dirty="0" smtClean="0"/>
              <a:t>elimistöön voi </a:t>
            </a:r>
            <a:r>
              <a:rPr lang="fi-FI" sz="1600" dirty="0"/>
              <a:t>syntyä haitallisia </a:t>
            </a:r>
            <a:r>
              <a:rPr lang="fi-FI" sz="1600" dirty="0" smtClean="0"/>
              <a:t>aineenvaihduntatuotteita</a:t>
            </a:r>
          </a:p>
          <a:p>
            <a:pPr lvl="1"/>
            <a:r>
              <a:rPr lang="fi-FI" sz="1600" dirty="0" smtClean="0"/>
              <a:t>lääkkeiden </a:t>
            </a:r>
            <a:r>
              <a:rPr lang="fi-FI" sz="1600" dirty="0"/>
              <a:t>ja </a:t>
            </a:r>
            <a:r>
              <a:rPr lang="fi-FI" sz="1600" dirty="0" smtClean="0"/>
              <a:t>alkoholin </a:t>
            </a:r>
            <a:r>
              <a:rPr lang="fi-FI" sz="1600" dirty="0"/>
              <a:t>lamaava vaikutus voi </a:t>
            </a:r>
            <a:r>
              <a:rPr lang="fi-FI" sz="1600" dirty="0" smtClean="0"/>
              <a:t>moninkertaistua</a:t>
            </a:r>
          </a:p>
          <a:p>
            <a:r>
              <a:rPr lang="fi-FI" sz="1600" dirty="0"/>
              <a:t>r</a:t>
            </a:r>
            <a:r>
              <a:rPr lang="fi-FI" sz="1600" dirty="0" smtClean="0"/>
              <a:t>askauden </a:t>
            </a:r>
            <a:r>
              <a:rPr lang="fi-FI" sz="1600" dirty="0"/>
              <a:t>ja imetyksen </a:t>
            </a:r>
            <a:r>
              <a:rPr lang="fi-FI" sz="1600" dirty="0" smtClean="0"/>
              <a:t>aikana </a:t>
            </a:r>
            <a:r>
              <a:rPr lang="fi-FI" sz="1600" dirty="0"/>
              <a:t>tulisi olla erityisen varovainen </a:t>
            </a:r>
            <a:r>
              <a:rPr lang="fi-FI" sz="1600" dirty="0" smtClean="0"/>
              <a:t>lääkkeiden ja </a:t>
            </a:r>
            <a:r>
              <a:rPr lang="fi-FI" sz="1600" dirty="0"/>
              <a:t>ravintolisien </a:t>
            </a:r>
            <a:r>
              <a:rPr lang="fi-FI" sz="1600" dirty="0" smtClean="0"/>
              <a:t>käytössä</a:t>
            </a:r>
          </a:p>
        </p:txBody>
      </p:sp>
    </p:spTree>
    <p:extLst>
      <p:ext uri="{BB962C8B-B14F-4D97-AF65-F5344CB8AC3E}">
        <p14:creationId xmlns:p14="http://schemas.microsoft.com/office/powerpoint/2010/main" val="72110043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Hätäensiapu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pyritään </a:t>
            </a:r>
            <a:r>
              <a:rPr lang="fi-FI" dirty="0"/>
              <a:t>turvaamaan ihmisen elämää ylläpitävät hengitys- ja </a:t>
            </a:r>
            <a:r>
              <a:rPr lang="fi-FI" dirty="0" smtClean="0"/>
              <a:t>verenkiertotoiminnot </a:t>
            </a:r>
            <a:r>
              <a:rPr lang="fi-FI" dirty="0"/>
              <a:t>sekä estämään potilaan tilan </a:t>
            </a:r>
            <a:r>
              <a:rPr lang="fi-FI" dirty="0" smtClean="0"/>
              <a:t>paheneminen</a:t>
            </a:r>
          </a:p>
          <a:p>
            <a:r>
              <a:rPr lang="fi-FI" dirty="0"/>
              <a:t>t</a:t>
            </a:r>
            <a:r>
              <a:rPr lang="fi-FI" dirty="0" smtClean="0"/>
              <a:t>ieliikennelaki: kaikilla </a:t>
            </a:r>
            <a:r>
              <a:rPr lang="fi-FI" dirty="0"/>
              <a:t>liikenteessä </a:t>
            </a:r>
            <a:r>
              <a:rPr lang="fi-FI" dirty="0" smtClean="0"/>
              <a:t>liikkuvilla auttamisvelvollisuus onnettomuuspaikalla </a:t>
            </a:r>
            <a:endParaRPr lang="fi-FI" dirty="0"/>
          </a:p>
          <a:p>
            <a:r>
              <a:rPr lang="fi-FI" dirty="0" smtClean="0"/>
              <a:t>tärkein </a:t>
            </a:r>
            <a:r>
              <a:rPr lang="fi-FI" dirty="0"/>
              <a:t>hätäensiaputehtävä on soitto </a:t>
            </a:r>
            <a:r>
              <a:rPr lang="fi-FI" dirty="0" smtClean="0"/>
              <a:t>hätäkeskukseen</a:t>
            </a:r>
          </a:p>
          <a:p>
            <a:pPr lvl="1"/>
            <a:r>
              <a:rPr lang="fi-FI" dirty="0"/>
              <a:t>j</a:t>
            </a:r>
            <a:r>
              <a:rPr lang="fi-FI" dirty="0" smtClean="0"/>
              <a:t>ollei potilas hengitä </a:t>
            </a:r>
            <a:r>
              <a:rPr lang="fi-FI" dirty="0"/>
              <a:t>ja on </a:t>
            </a:r>
            <a:r>
              <a:rPr lang="fi-FI" b="1" dirty="0" smtClean="0"/>
              <a:t>eloton</a:t>
            </a:r>
            <a:r>
              <a:rPr lang="fi-FI" dirty="0"/>
              <a:t>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>
                <a:sym typeface="Wingdings" panose="05000000000000000000" pitchFamily="2" charset="2"/>
              </a:rPr>
              <a:t></a:t>
            </a:r>
            <a:r>
              <a:rPr lang="fi-FI" dirty="0" smtClean="0"/>
              <a:t> painelu-puhalluselvytys</a:t>
            </a:r>
          </a:p>
          <a:p>
            <a:pPr lvl="1"/>
            <a:r>
              <a:rPr lang="fi-FI" dirty="0" smtClean="0"/>
              <a:t>hengittää </a:t>
            </a:r>
            <a:r>
              <a:rPr lang="fi-FI" dirty="0"/>
              <a:t>mutta ei vastaa </a:t>
            </a:r>
            <a:r>
              <a:rPr lang="fi-FI" dirty="0" smtClean="0"/>
              <a:t>puhutteluun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b="1" dirty="0" smtClean="0"/>
              <a:t>tajuton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/>
              <a:t>kylkiasento</a:t>
            </a:r>
          </a:p>
          <a:p>
            <a:pPr lvl="1"/>
            <a:r>
              <a:rPr lang="fi-FI" dirty="0" smtClean="0"/>
              <a:t>suurten verenvuotojen tyrehdyttäminen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01420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smtClean="0"/>
              <a:t>Terve 1: Terveyden perusteet</a:t>
            </a:r>
            <a:endParaRPr lang="fi-FI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 dirty="0" smtClean="0"/>
              <a:t>Luku 8: Riippuvuus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99074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Mielihyvä - riippuvuus</a:t>
            </a:r>
            <a:endParaRPr lang="fi-FI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40000" lnSpcReduction="20000"/>
          </a:bodyPr>
          <a:lstStyle/>
          <a:p>
            <a:r>
              <a:rPr lang="fi-FI" sz="5000" b="1" dirty="0" smtClean="0"/>
              <a:t>Mielihyvä</a:t>
            </a:r>
          </a:p>
          <a:p>
            <a:pPr lvl="1"/>
            <a:r>
              <a:rPr lang="fi-FI" sz="4000" dirty="0"/>
              <a:t>e</a:t>
            </a:r>
            <a:r>
              <a:rPr lang="fi-FI" sz="4000" dirty="0" smtClean="0"/>
              <a:t>lämää </a:t>
            </a:r>
            <a:r>
              <a:rPr lang="fi-FI" sz="4000" dirty="0"/>
              <a:t>ylläpitävien toimintojen </a:t>
            </a:r>
            <a:r>
              <a:rPr lang="fi-FI" sz="4000" dirty="0" smtClean="0"/>
              <a:t>toistaminen (esim. syöminen </a:t>
            </a:r>
            <a:r>
              <a:rPr lang="fi-FI" sz="4000" dirty="0"/>
              <a:t>ja </a:t>
            </a:r>
            <a:r>
              <a:rPr lang="fi-FI" sz="4000" dirty="0" smtClean="0"/>
              <a:t>juominen) </a:t>
            </a:r>
            <a:r>
              <a:rPr lang="fi-FI" sz="4000" dirty="0"/>
              <a:t>tuottaa </a:t>
            </a:r>
            <a:r>
              <a:rPr lang="fi-FI" sz="4000" dirty="0" smtClean="0"/>
              <a:t>mielihyvää</a:t>
            </a:r>
          </a:p>
          <a:p>
            <a:pPr lvl="1"/>
            <a:r>
              <a:rPr lang="fi-FI" sz="4000" dirty="0" smtClean="0"/>
              <a:t>tarkoituksena ylläpitää elämää </a:t>
            </a:r>
            <a:r>
              <a:rPr lang="fi-FI" sz="4000" dirty="0"/>
              <a:t>ja turvata ihmislajin </a:t>
            </a:r>
            <a:r>
              <a:rPr lang="fi-FI" sz="4000" dirty="0" smtClean="0"/>
              <a:t>säilyminen</a:t>
            </a:r>
          </a:p>
          <a:p>
            <a:pPr lvl="1"/>
            <a:r>
              <a:rPr lang="fi-FI" sz="4000" dirty="0" smtClean="0"/>
              <a:t>koetaan myös ihmissuhteista </a:t>
            </a:r>
            <a:r>
              <a:rPr lang="fi-FI" sz="4000" dirty="0"/>
              <a:t>ja itsensä </a:t>
            </a:r>
            <a:r>
              <a:rPr lang="fi-FI" sz="4000" dirty="0" smtClean="0"/>
              <a:t>toteuttamisesta</a:t>
            </a:r>
          </a:p>
          <a:p>
            <a:pPr lvl="1"/>
            <a:r>
              <a:rPr lang="fi-FI" sz="4000" dirty="0" smtClean="0"/>
              <a:t>mielihyvähakuisuus </a:t>
            </a:r>
            <a:r>
              <a:rPr lang="fi-FI" sz="4000" dirty="0"/>
              <a:t>osa </a:t>
            </a:r>
            <a:r>
              <a:rPr lang="fi-FI" sz="4000" dirty="0" smtClean="0"/>
              <a:t>normaalia </a:t>
            </a:r>
            <a:r>
              <a:rPr lang="fi-FI" sz="4000" dirty="0"/>
              <a:t>ja tervettä </a:t>
            </a:r>
            <a:r>
              <a:rPr lang="fi-FI" sz="4000" dirty="0" smtClean="0"/>
              <a:t>elämää</a:t>
            </a:r>
          </a:p>
          <a:p>
            <a:endParaRPr lang="fi-FI" sz="5000" b="1" dirty="0" smtClean="0"/>
          </a:p>
          <a:p>
            <a:r>
              <a:rPr lang="fi-FI" sz="5000" b="1" dirty="0" smtClean="0"/>
              <a:t>Riippuvuus eli </a:t>
            </a:r>
            <a:r>
              <a:rPr lang="fi-FI" sz="5000" b="1" dirty="0" err="1" smtClean="0"/>
              <a:t>addiktio</a:t>
            </a:r>
            <a:endParaRPr lang="fi-FI" sz="5000" b="1" dirty="0" smtClean="0"/>
          </a:p>
          <a:p>
            <a:pPr lvl="1"/>
            <a:r>
              <a:rPr lang="fi-FI" sz="4000" dirty="0" smtClean="0"/>
              <a:t>hallitsematon </a:t>
            </a:r>
            <a:r>
              <a:rPr lang="fi-FI" sz="4000" dirty="0"/>
              <a:t>tai </a:t>
            </a:r>
            <a:r>
              <a:rPr lang="fi-FI" sz="4000" dirty="0" smtClean="0"/>
              <a:t>pakonomainen tarve </a:t>
            </a:r>
            <a:r>
              <a:rPr lang="fi-FI" sz="4000" dirty="0"/>
              <a:t>saavuttaa </a:t>
            </a:r>
            <a:r>
              <a:rPr lang="fi-FI" sz="4000" dirty="0" smtClean="0"/>
              <a:t>mielihyvää </a:t>
            </a:r>
          </a:p>
          <a:p>
            <a:pPr lvl="1"/>
            <a:r>
              <a:rPr lang="fi-FI" sz="4000" dirty="0"/>
              <a:t>kehittyy vähitellen ja usein </a:t>
            </a:r>
            <a:r>
              <a:rPr lang="fi-FI" sz="4000" dirty="0" smtClean="0"/>
              <a:t>huomaamatta – ihminen ei useimmiten itse tunnista tai myönnä</a:t>
            </a:r>
            <a:endParaRPr lang="fi-FI" sz="4000" dirty="0"/>
          </a:p>
          <a:p>
            <a:pPr lvl="1"/>
            <a:r>
              <a:rPr lang="fi-FI" sz="4000" dirty="0"/>
              <a:t>vaikeaa ennustaa, kenestä tulee riippuvainen ja kenestä ei</a:t>
            </a:r>
          </a:p>
          <a:p>
            <a:pPr lvl="1"/>
            <a:r>
              <a:rPr lang="fi-FI" sz="4000" dirty="0" smtClean="0"/>
              <a:t>normaalin </a:t>
            </a:r>
            <a:r>
              <a:rPr lang="fi-FI" sz="4000" dirty="0"/>
              <a:t>ja pakonomaisen käyttäytymisen välistä rajaa vaikea määrittää</a:t>
            </a:r>
          </a:p>
          <a:p>
            <a:pPr lvl="1"/>
            <a:r>
              <a:rPr lang="fi-FI" sz="4000" dirty="0" smtClean="0"/>
              <a:t>mitä </a:t>
            </a:r>
            <a:r>
              <a:rPr lang="fi-FI" sz="4000" dirty="0"/>
              <a:t>nopeammin mielihyvä saavutetaan, sitä </a:t>
            </a:r>
            <a:r>
              <a:rPr lang="fi-FI" sz="4000" dirty="0" smtClean="0"/>
              <a:t>helpommin </a:t>
            </a:r>
            <a:r>
              <a:rPr lang="fi-FI" sz="4000" dirty="0"/>
              <a:t>riippuvuus saattaa </a:t>
            </a:r>
            <a:r>
              <a:rPr lang="fi-FI" sz="4000" dirty="0" smtClean="0"/>
              <a:t>kehittyä</a:t>
            </a:r>
          </a:p>
          <a:p>
            <a:pPr lvl="1"/>
            <a:r>
              <a:rPr lang="fi-FI" sz="4000" dirty="0" smtClean="0"/>
              <a:t>aivojen (keskushermoston) viestintäjärjestelmä sekoittuu </a:t>
            </a:r>
            <a:r>
              <a:rPr lang="fi-FI" sz="4000" dirty="0"/>
              <a:t>j</a:t>
            </a:r>
            <a:r>
              <a:rPr lang="fi-FI" sz="4000" dirty="0" smtClean="0"/>
              <a:t>a muuttuu</a:t>
            </a:r>
            <a:endParaRPr lang="fi-FI" sz="4000" dirty="0"/>
          </a:p>
          <a:p>
            <a:pPr lvl="1"/>
            <a:r>
              <a:rPr lang="fi-FI" sz="4000" dirty="0"/>
              <a:t>addiktoituneella henkilöllä voi olla useita riippuvuuksia ja riippuvuuden kohteet voivat  vaihdella</a:t>
            </a:r>
          </a:p>
          <a:p>
            <a:pPr lvl="1"/>
            <a:r>
              <a:rPr lang="fi-FI" sz="4000" dirty="0" smtClean="0"/>
              <a:t>kerran kehittynyt </a:t>
            </a:r>
            <a:r>
              <a:rPr lang="fi-FI" sz="4000" dirty="0"/>
              <a:t>riippuvuus </a:t>
            </a:r>
            <a:r>
              <a:rPr lang="fi-FI" sz="4000" dirty="0" smtClean="0"/>
              <a:t>usein </a:t>
            </a:r>
            <a:r>
              <a:rPr lang="fi-FI" sz="4000" dirty="0"/>
              <a:t>koko loppuelämän </a:t>
            </a:r>
            <a:r>
              <a:rPr lang="fi-FI" sz="4000" dirty="0" smtClean="0"/>
              <a:t>asia</a:t>
            </a:r>
          </a:p>
        </p:txBody>
      </p:sp>
    </p:spTree>
    <p:extLst>
      <p:ext uri="{BB962C8B-B14F-4D97-AF65-F5344CB8AC3E}">
        <p14:creationId xmlns:p14="http://schemas.microsoft.com/office/powerpoint/2010/main" val="156416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Riippuvuuden selitysmallit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fi-FI" dirty="0" smtClean="0"/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Geneettinen eli perinnöllinen näkökulma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Neurobiologinen näkemys (</a:t>
            </a:r>
            <a:r>
              <a:rPr lang="fi-FI" b="1" dirty="0" err="1" smtClean="0"/>
              <a:t>dopamiini</a:t>
            </a:r>
            <a:r>
              <a:rPr lang="fi-FI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Psykologinen näkemys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Sosiaalinen näkemys</a:t>
            </a:r>
          </a:p>
          <a:p>
            <a:pPr marL="514350" indent="-514350">
              <a:buFont typeface="+mj-lt"/>
              <a:buAutoNum type="arabicPeriod"/>
            </a:pPr>
            <a:endParaRPr lang="fi-FI" dirty="0" smtClean="0"/>
          </a:p>
          <a:p>
            <a:pPr marL="514350" indent="-514350">
              <a:buFont typeface="+mj-lt"/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38020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Aineriippuvuudet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u</a:t>
            </a:r>
            <a:r>
              <a:rPr lang="fi-FI" dirty="0" smtClean="0"/>
              <a:t>seilla kemiallisilla aineilla </a:t>
            </a:r>
            <a:r>
              <a:rPr lang="fi-FI" dirty="0"/>
              <a:t>riippuvuutta aiheuttava </a:t>
            </a:r>
            <a:r>
              <a:rPr lang="fi-FI" dirty="0" smtClean="0"/>
              <a:t>vaikutus</a:t>
            </a:r>
          </a:p>
          <a:p>
            <a:pPr lvl="1"/>
            <a:r>
              <a:rPr lang="fi-FI" dirty="0"/>
              <a:t>e</a:t>
            </a:r>
            <a:r>
              <a:rPr lang="fi-FI" dirty="0" smtClean="0"/>
              <a:t>sim. kahvin </a:t>
            </a:r>
            <a:r>
              <a:rPr lang="fi-FI" dirty="0"/>
              <a:t>ja </a:t>
            </a:r>
            <a:r>
              <a:rPr lang="fi-FI" dirty="0" smtClean="0"/>
              <a:t>energiajuomien </a:t>
            </a:r>
            <a:r>
              <a:rPr lang="fi-FI" dirty="0"/>
              <a:t>kofeiini tai tupakan </a:t>
            </a:r>
            <a:r>
              <a:rPr lang="fi-FI" dirty="0" smtClean="0"/>
              <a:t>nikotiini</a:t>
            </a:r>
          </a:p>
          <a:p>
            <a:pPr lvl="1"/>
            <a:r>
              <a:rPr lang="fi-FI" dirty="0"/>
              <a:t>k</a:t>
            </a:r>
            <a:r>
              <a:rPr lang="fi-FI" dirty="0" smtClean="0"/>
              <a:t>ofeiinin </a:t>
            </a:r>
            <a:r>
              <a:rPr lang="fi-FI" dirty="0"/>
              <a:t>riippuvuutta </a:t>
            </a:r>
            <a:r>
              <a:rPr lang="fi-FI" dirty="0" smtClean="0"/>
              <a:t>aiheuttava </a:t>
            </a:r>
            <a:r>
              <a:rPr lang="fi-FI" dirty="0"/>
              <a:t>vaikutus </a:t>
            </a:r>
            <a:r>
              <a:rPr lang="fi-FI" dirty="0" smtClean="0"/>
              <a:t>varsin </a:t>
            </a:r>
            <a:r>
              <a:rPr lang="fi-FI" dirty="0"/>
              <a:t>lievä,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nikotiinin </a:t>
            </a:r>
            <a:r>
              <a:rPr lang="fi-FI" dirty="0"/>
              <a:t>huomattavasti </a:t>
            </a:r>
            <a:r>
              <a:rPr lang="fi-FI" dirty="0" smtClean="0"/>
              <a:t>voimakkaampi</a:t>
            </a:r>
            <a:endParaRPr lang="fi-FI" dirty="0"/>
          </a:p>
          <a:p>
            <a:r>
              <a:rPr lang="fi-FI" dirty="0" smtClean="0"/>
              <a:t>voimakasta </a:t>
            </a:r>
            <a:r>
              <a:rPr lang="fi-FI" dirty="0"/>
              <a:t>riippuvuutta aiheuttavia aineita ovat </a:t>
            </a:r>
            <a:r>
              <a:rPr lang="fi-FI" b="1" dirty="0" smtClean="0"/>
              <a:t>päihteet</a:t>
            </a:r>
          </a:p>
          <a:p>
            <a:pPr lvl="1"/>
            <a:r>
              <a:rPr lang="fi-FI" dirty="0"/>
              <a:t>e</a:t>
            </a:r>
            <a:r>
              <a:rPr lang="fi-FI" dirty="0" smtClean="0"/>
              <a:t>sim. alkoholi</a:t>
            </a:r>
            <a:r>
              <a:rPr lang="fi-FI" dirty="0"/>
              <a:t>, huumeet, jotkin lääkeaineet ja impattavat </a:t>
            </a:r>
            <a:r>
              <a:rPr lang="fi-FI" dirty="0" smtClean="0"/>
              <a:t>aineet</a:t>
            </a:r>
          </a:p>
          <a:p>
            <a:pPr lvl="1"/>
            <a:r>
              <a:rPr lang="fi-FI" dirty="0" smtClean="0"/>
              <a:t>aineita </a:t>
            </a:r>
            <a:r>
              <a:rPr lang="fi-FI" dirty="0"/>
              <a:t>tai valmisteita, jotka muuttavat ihmisen havainnointia, </a:t>
            </a:r>
            <a:r>
              <a:rPr lang="fi-FI" dirty="0" smtClean="0"/>
              <a:t>mielialaa, tietoisuutta </a:t>
            </a:r>
            <a:r>
              <a:rPr lang="fi-FI" dirty="0"/>
              <a:t>tai </a:t>
            </a:r>
            <a:r>
              <a:rPr lang="fi-FI" dirty="0" smtClean="0"/>
              <a:t>käyttäytymistä </a:t>
            </a:r>
            <a:br>
              <a:rPr lang="fi-FI" dirty="0" smtClean="0"/>
            </a:br>
            <a:r>
              <a:rPr lang="fi-FI" dirty="0" smtClean="0"/>
              <a:t>(vaikuttavat keskushermostoon)</a:t>
            </a:r>
            <a:r>
              <a:rPr lang="fi-FI" dirty="0"/>
              <a:t> </a:t>
            </a:r>
            <a:endParaRPr lang="fi-FI" dirty="0" smtClean="0"/>
          </a:p>
          <a:p>
            <a:pPr lvl="1"/>
            <a:r>
              <a:rPr lang="fi-FI" dirty="0" smtClean="0"/>
              <a:t>liittyy </a:t>
            </a:r>
            <a:r>
              <a:rPr lang="fi-FI" dirty="0"/>
              <a:t>toleranssin eli sietokyvyn </a:t>
            </a:r>
            <a:r>
              <a:rPr lang="fi-FI" dirty="0" smtClean="0"/>
              <a:t>kasvu</a:t>
            </a:r>
          </a:p>
          <a:p>
            <a:pPr lvl="1"/>
            <a:r>
              <a:rPr lang="fi-FI" dirty="0" smtClean="0"/>
              <a:t>käytön </a:t>
            </a:r>
            <a:r>
              <a:rPr lang="fi-FI" dirty="0"/>
              <a:t>taustalla on </a:t>
            </a:r>
            <a:r>
              <a:rPr lang="fi-FI" dirty="0" smtClean="0"/>
              <a:t>useita syitä kuten esim.</a:t>
            </a:r>
          </a:p>
          <a:p>
            <a:pPr lvl="2"/>
            <a:r>
              <a:rPr lang="fi-FI" dirty="0" smtClean="0"/>
              <a:t>voidaan </a:t>
            </a:r>
            <a:r>
              <a:rPr lang="fi-FI" dirty="0"/>
              <a:t>tavoitella hetkellistä mielihyvää, rentoutumista tai hauskaa </a:t>
            </a:r>
            <a:r>
              <a:rPr lang="fi-FI" dirty="0" smtClean="0"/>
              <a:t>yhdessäoloa</a:t>
            </a:r>
          </a:p>
          <a:p>
            <a:pPr lvl="2"/>
            <a:r>
              <a:rPr lang="fi-FI" dirty="0" smtClean="0"/>
              <a:t>kulttuurinen </a:t>
            </a:r>
            <a:r>
              <a:rPr lang="fi-FI" dirty="0"/>
              <a:t>traditio ja </a:t>
            </a:r>
            <a:r>
              <a:rPr lang="fi-FI" dirty="0" smtClean="0"/>
              <a:t>ryhmäpaine</a:t>
            </a:r>
          </a:p>
        </p:txBody>
      </p:sp>
    </p:spTree>
    <p:extLst>
      <p:ext uri="{BB962C8B-B14F-4D97-AF65-F5344CB8AC3E}">
        <p14:creationId xmlns:p14="http://schemas.microsoft.com/office/powerpoint/2010/main" val="17111618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Aineriippuvuuden seuraukset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fyysisiä, psyykkisiä </a:t>
            </a:r>
            <a:r>
              <a:rPr lang="fi-FI" dirty="0"/>
              <a:t>ja </a:t>
            </a:r>
            <a:r>
              <a:rPr lang="fi-FI" dirty="0" smtClean="0"/>
              <a:t>sosiaalisia </a:t>
            </a:r>
          </a:p>
          <a:p>
            <a:r>
              <a:rPr lang="fi-FI" dirty="0" smtClean="0"/>
              <a:t>aiheuttaa monia sairauksia ja vaikuttaa </a:t>
            </a:r>
            <a:r>
              <a:rPr lang="fi-FI" dirty="0"/>
              <a:t>ihmisen </a:t>
            </a:r>
            <a:r>
              <a:rPr lang="fi-FI" dirty="0" smtClean="0"/>
              <a:t>toimintakykyyn </a:t>
            </a:r>
          </a:p>
          <a:p>
            <a:r>
              <a:rPr lang="fi-FI" dirty="0"/>
              <a:t>y</a:t>
            </a:r>
            <a:r>
              <a:rPr lang="fi-FI" dirty="0" smtClean="0"/>
              <a:t>ksilötason lisäksi myös </a:t>
            </a:r>
            <a:r>
              <a:rPr lang="fi-FI" dirty="0"/>
              <a:t>yhteisöllisiä ja yhteiskunnallisia </a:t>
            </a:r>
            <a:r>
              <a:rPr lang="fi-FI" dirty="0" smtClean="0"/>
              <a:t>seurauksia</a:t>
            </a:r>
          </a:p>
          <a:p>
            <a:pPr lvl="1"/>
            <a:r>
              <a:rPr lang="fi-FI" dirty="0" smtClean="0"/>
              <a:t>sairauspoissaolot </a:t>
            </a:r>
            <a:r>
              <a:rPr lang="fi-FI" dirty="0"/>
              <a:t>ja syrjäytyminen </a:t>
            </a:r>
            <a:endParaRPr lang="fi-FI" dirty="0" smtClean="0"/>
          </a:p>
          <a:p>
            <a:pPr lvl="1"/>
            <a:r>
              <a:rPr lang="fi-FI" dirty="0" smtClean="0"/>
              <a:t>käyttäjät </a:t>
            </a:r>
            <a:r>
              <a:rPr lang="fi-FI" dirty="0"/>
              <a:t>altistuvat </a:t>
            </a:r>
            <a:r>
              <a:rPr lang="fi-FI" dirty="0" smtClean="0"/>
              <a:t>onnettomuuksille</a:t>
            </a:r>
          </a:p>
          <a:p>
            <a:pPr lvl="1"/>
            <a:r>
              <a:rPr lang="fi-FI" dirty="0" smtClean="0"/>
              <a:t>käyttö </a:t>
            </a:r>
            <a:r>
              <a:rPr lang="fi-FI" dirty="0"/>
              <a:t>voi </a:t>
            </a:r>
            <a:r>
              <a:rPr lang="fi-FI" dirty="0" smtClean="0"/>
              <a:t>johtaa </a:t>
            </a:r>
            <a:r>
              <a:rPr lang="fi-FI" dirty="0"/>
              <a:t>myös väkivaltaiseen </a:t>
            </a:r>
            <a:r>
              <a:rPr lang="fi-FI" dirty="0" smtClean="0"/>
              <a:t>käyttäytymiseen</a:t>
            </a:r>
          </a:p>
          <a:p>
            <a:r>
              <a:rPr lang="fi-FI" dirty="0" smtClean="0"/>
              <a:t>laajojen vaikutusten vuoksi päihteiden käyttöä </a:t>
            </a:r>
            <a:r>
              <a:rPr lang="fi-FI" dirty="0"/>
              <a:t>pyritään kontrolloimaan </a:t>
            </a:r>
            <a:r>
              <a:rPr lang="fi-FI" dirty="0" smtClean="0"/>
              <a:t>lainsäädännöllä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9054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Terveyden tasot (2/4)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/>
              <a:t>Yhteisö: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Yhteisöt (esim. perhe, kaveriporukka, koulu, työpaikka, liikuntaseura ja sosiaalisen median yhteisöt) vaikuttavat osallisina olevien yksilöiden terveyteen  sekä </a:t>
            </a:r>
            <a:r>
              <a:rPr lang="fi-FI" b="1" dirty="0" smtClean="0"/>
              <a:t>positiivisella</a:t>
            </a:r>
            <a:r>
              <a:rPr lang="fi-FI" dirty="0" smtClean="0"/>
              <a:t> että </a:t>
            </a:r>
            <a:r>
              <a:rPr lang="fi-FI" b="1" dirty="0" smtClean="0"/>
              <a:t>negatiivisella</a:t>
            </a:r>
            <a:r>
              <a:rPr lang="fi-FI" dirty="0" smtClean="0"/>
              <a:t> tavalla</a:t>
            </a:r>
          </a:p>
          <a:p>
            <a:pPr lvl="1"/>
            <a:r>
              <a:rPr lang="fi-FI" dirty="0"/>
              <a:t>Y</a:t>
            </a:r>
            <a:r>
              <a:rPr lang="fi-FI" dirty="0" smtClean="0"/>
              <a:t>hteisöllisyyden tunne vaikuttaa positiivisesti</a:t>
            </a:r>
          </a:p>
          <a:p>
            <a:pPr lvl="1"/>
            <a:r>
              <a:rPr lang="fi-FI" dirty="0" smtClean="0"/>
              <a:t>Esim. kiusatuksi tuleminen, ulkopuolelle jääminen ja rakkauden puute vaikuttavat negatiivisesti</a:t>
            </a:r>
          </a:p>
          <a:p>
            <a:pPr marL="457200" lvl="1" indent="0">
              <a:buNone/>
            </a:pPr>
            <a:endParaRPr lang="fi-FI" dirty="0" smtClean="0"/>
          </a:p>
          <a:p>
            <a:r>
              <a:rPr lang="fi-FI" dirty="0" smtClean="0"/>
              <a:t>Lapsuus ja nuoruus kriittistä aikaa</a:t>
            </a:r>
          </a:p>
          <a:p>
            <a:pPr lvl="1"/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2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Toiminnalliset riippuvuudet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riippuvuutta </a:t>
            </a:r>
            <a:r>
              <a:rPr lang="fi-FI" dirty="0"/>
              <a:t>tyydytystä </a:t>
            </a:r>
            <a:r>
              <a:rPr lang="fi-FI" dirty="0" smtClean="0"/>
              <a:t>tuottavaan tekemiseen</a:t>
            </a:r>
            <a:r>
              <a:rPr lang="fi-FI" dirty="0"/>
              <a:t>, jota jatketaan sen </a:t>
            </a:r>
            <a:r>
              <a:rPr lang="fi-FI" dirty="0" smtClean="0"/>
              <a:t>aiheuttamista haitoista huolimatta</a:t>
            </a:r>
          </a:p>
          <a:p>
            <a:r>
              <a:rPr lang="fi-FI" dirty="0"/>
              <a:t>aivojen välittäjäaineiden osalta samankaltaisia piirteitä kuin aineriippuvuuksissa </a:t>
            </a:r>
          </a:p>
          <a:p>
            <a:r>
              <a:rPr lang="fi-FI" dirty="0"/>
              <a:t>v</a:t>
            </a:r>
            <a:r>
              <a:rPr lang="fi-FI" dirty="0" smtClean="0"/>
              <a:t>oivat kehittyä </a:t>
            </a:r>
            <a:r>
              <a:rPr lang="fi-FI" dirty="0"/>
              <a:t>monenlaiseen </a:t>
            </a:r>
            <a:r>
              <a:rPr lang="fi-FI" dirty="0" smtClean="0"/>
              <a:t>toimintaan </a:t>
            </a:r>
            <a:r>
              <a:rPr lang="fi-FI" dirty="0"/>
              <a:t>tai </a:t>
            </a:r>
            <a:r>
              <a:rPr lang="fi-FI" dirty="0" smtClean="0"/>
              <a:t>tekemiseen</a:t>
            </a:r>
          </a:p>
          <a:p>
            <a:pPr lvl="1"/>
            <a:r>
              <a:rPr lang="fi-FI" dirty="0"/>
              <a:t>e</a:t>
            </a:r>
            <a:r>
              <a:rPr lang="fi-FI" dirty="0" smtClean="0"/>
              <a:t>sim. sosiaalisen </a:t>
            </a:r>
            <a:r>
              <a:rPr lang="fi-FI" dirty="0"/>
              <a:t>median jatkuvalla </a:t>
            </a:r>
            <a:r>
              <a:rPr lang="fi-FI" dirty="0" smtClean="0"/>
              <a:t>käytöllä voidaan </a:t>
            </a:r>
            <a:r>
              <a:rPr lang="fi-FI" dirty="0"/>
              <a:t>tyydyttää tarvetta saada yhteys muihin ihmisiin </a:t>
            </a:r>
            <a:endParaRPr lang="fi-FI" dirty="0" smtClean="0"/>
          </a:p>
          <a:p>
            <a:pPr lvl="1"/>
            <a:r>
              <a:rPr lang="fi-FI" dirty="0"/>
              <a:t>e</a:t>
            </a:r>
            <a:r>
              <a:rPr lang="fi-FI" dirty="0" smtClean="0"/>
              <a:t>sim. </a:t>
            </a:r>
            <a:r>
              <a:rPr lang="fi-FI" dirty="0" err="1" smtClean="0"/>
              <a:t>uhkapelaamalla</a:t>
            </a:r>
            <a:r>
              <a:rPr lang="fi-FI" dirty="0" smtClean="0"/>
              <a:t> </a:t>
            </a:r>
            <a:r>
              <a:rPr lang="fi-FI" dirty="0"/>
              <a:t>voidaan tai tarvetta tavoitella suurta taloudellista </a:t>
            </a:r>
            <a:r>
              <a:rPr lang="fi-FI" dirty="0" smtClean="0"/>
              <a:t>menestystä tai tyydyttää </a:t>
            </a:r>
            <a:r>
              <a:rPr lang="fi-FI" dirty="0"/>
              <a:t>tarvetta kokea jännitystä </a:t>
            </a:r>
            <a:r>
              <a:rPr lang="fi-FI" dirty="0" smtClean="0"/>
              <a:t>elämässä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407675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Toiminnallisen riippuvuuden muotoja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</a:t>
            </a:r>
            <a:r>
              <a:rPr lang="fi-FI" dirty="0" smtClean="0"/>
              <a:t>eliriippuvuus</a:t>
            </a:r>
          </a:p>
          <a:p>
            <a:r>
              <a:rPr lang="fi-FI" dirty="0"/>
              <a:t>n</a:t>
            </a:r>
            <a:r>
              <a:rPr lang="fi-FI" dirty="0" smtClean="0"/>
              <a:t>ettiriippuvuus</a:t>
            </a:r>
          </a:p>
          <a:p>
            <a:r>
              <a:rPr lang="fi-FI" dirty="0"/>
              <a:t>o</a:t>
            </a:r>
            <a:r>
              <a:rPr lang="fi-FI" dirty="0" smtClean="0"/>
              <a:t>storiippuvuus</a:t>
            </a:r>
          </a:p>
          <a:p>
            <a:r>
              <a:rPr lang="fi-FI" dirty="0"/>
              <a:t>l</a:t>
            </a:r>
            <a:r>
              <a:rPr lang="fi-FI" dirty="0" smtClean="0"/>
              <a:t>iikuntariippuvuus</a:t>
            </a:r>
          </a:p>
          <a:p>
            <a:r>
              <a:rPr lang="fi-FI" dirty="0" smtClean="0"/>
              <a:t>työriippuvuus</a:t>
            </a:r>
          </a:p>
          <a:p>
            <a:r>
              <a:rPr lang="fi-FI" dirty="0"/>
              <a:t>s</a:t>
            </a:r>
            <a:r>
              <a:rPr lang="fi-FI" dirty="0" smtClean="0"/>
              <a:t>eksiriippuvuus</a:t>
            </a:r>
          </a:p>
          <a:p>
            <a:r>
              <a:rPr lang="fi-FI" dirty="0" smtClean="0"/>
              <a:t>läheisriippuvuus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95621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Riippuvuuden ulottuvuudet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b="1" dirty="0" smtClean="0"/>
              <a:t>Psyykkinen riippuvuus</a:t>
            </a:r>
          </a:p>
          <a:p>
            <a:pPr marL="914400" lvl="1" indent="-514350"/>
            <a:r>
              <a:rPr lang="fi-FI" dirty="0" smtClean="0"/>
              <a:t>ominaista himo</a:t>
            </a:r>
            <a:r>
              <a:rPr lang="fi-FI" dirty="0"/>
              <a:t>, pakonomainen </a:t>
            </a:r>
            <a:r>
              <a:rPr lang="fi-FI" dirty="0" smtClean="0"/>
              <a:t>halu </a:t>
            </a:r>
            <a:r>
              <a:rPr lang="fi-FI" dirty="0"/>
              <a:t>ja kykenemättömyys pidättäytyä </a:t>
            </a:r>
            <a:r>
              <a:rPr lang="fi-FI" dirty="0" smtClean="0"/>
              <a:t>huolimatta terveydellisistä </a:t>
            </a:r>
            <a:r>
              <a:rPr lang="fi-FI" dirty="0"/>
              <a:t>ja muista vakavista </a:t>
            </a:r>
            <a:r>
              <a:rPr lang="fi-FI" dirty="0" smtClean="0"/>
              <a:t>seurauksista</a:t>
            </a:r>
            <a:endParaRPr lang="fi-FI" dirty="0"/>
          </a:p>
          <a:p>
            <a:pPr marL="914400" lvl="1" indent="-514350"/>
            <a:r>
              <a:rPr lang="fi-FI" dirty="0" smtClean="0"/>
              <a:t>käyttäytymistä</a:t>
            </a:r>
            <a:r>
              <a:rPr lang="fi-FI" dirty="0"/>
              <a:t>, jolla haetaan pikaista </a:t>
            </a:r>
            <a:r>
              <a:rPr lang="fi-FI" dirty="0" smtClean="0"/>
              <a:t>tyydytystä </a:t>
            </a:r>
            <a:r>
              <a:rPr lang="fi-FI" dirty="0"/>
              <a:t>tai pakokeinoa </a:t>
            </a:r>
            <a:r>
              <a:rPr lang="fi-FI" dirty="0" smtClean="0"/>
              <a:t>todellisuudesta</a:t>
            </a:r>
          </a:p>
          <a:p>
            <a:pPr marL="914400" lvl="1" indent="-514350"/>
            <a:r>
              <a:rPr lang="fi-FI" dirty="0"/>
              <a:t>r</a:t>
            </a:r>
            <a:r>
              <a:rPr lang="fi-FI" dirty="0" smtClean="0"/>
              <a:t>iippuvainen </a:t>
            </a:r>
            <a:r>
              <a:rPr lang="fi-FI" dirty="0"/>
              <a:t>voi kokea, </a:t>
            </a:r>
            <a:r>
              <a:rPr lang="fi-FI" dirty="0" smtClean="0"/>
              <a:t>että </a:t>
            </a:r>
            <a:r>
              <a:rPr lang="fi-FI" dirty="0"/>
              <a:t>hän pystyy hillitsemään ja hallitsemaan omaa </a:t>
            </a:r>
            <a:r>
              <a:rPr lang="fi-FI" dirty="0" smtClean="0"/>
              <a:t>käyttäytymistään</a:t>
            </a:r>
          </a:p>
          <a:p>
            <a:pPr marL="514350" indent="-514350">
              <a:buFont typeface="+mj-lt"/>
              <a:buAutoNum type="arabicPeriod"/>
            </a:pPr>
            <a:r>
              <a:rPr lang="fi-FI" b="1" dirty="0" smtClean="0"/>
              <a:t>Fyysinen riippuvuus</a:t>
            </a:r>
          </a:p>
          <a:p>
            <a:pPr marL="914400" lvl="1" indent="-514350"/>
            <a:r>
              <a:rPr lang="fi-FI" dirty="0"/>
              <a:t>h</a:t>
            </a:r>
            <a:r>
              <a:rPr lang="fi-FI" dirty="0" smtClean="0"/>
              <a:t>ermoston yliärtyvyys ja </a:t>
            </a:r>
            <a:r>
              <a:rPr lang="fi-FI" b="1" dirty="0" smtClean="0"/>
              <a:t>vieroitusoireet</a:t>
            </a:r>
            <a:r>
              <a:rPr lang="fi-FI" dirty="0" smtClean="0"/>
              <a:t> esim. päihteiden käytön katketessa </a:t>
            </a:r>
            <a:r>
              <a:rPr lang="fi-FI" dirty="0" smtClean="0">
                <a:sym typeface="Wingdings" panose="05000000000000000000" pitchFamily="2" charset="2"/>
              </a:rPr>
              <a:t> helposti uudelleen </a:t>
            </a:r>
            <a:r>
              <a:rPr lang="fi-FI" b="1" dirty="0" smtClean="0">
                <a:sym typeface="Wingdings" panose="05000000000000000000" pitchFamily="2" charset="2"/>
              </a:rPr>
              <a:t>retkahtaminen</a:t>
            </a:r>
            <a:endParaRPr lang="fi-FI" b="1" dirty="0" smtClean="0"/>
          </a:p>
          <a:p>
            <a:pPr marL="514350" indent="-514350">
              <a:buFont typeface="+mj-lt"/>
              <a:buAutoNum type="arabicPeriod"/>
            </a:pPr>
            <a:r>
              <a:rPr lang="fi-FI" b="1" dirty="0" smtClean="0"/>
              <a:t>Sosiaalinen riippuvuus</a:t>
            </a:r>
          </a:p>
          <a:p>
            <a:pPr lvl="1"/>
            <a:r>
              <a:rPr lang="fi-FI" dirty="0"/>
              <a:t>pakonomaista halua ja tarvetta kuulua </a:t>
            </a:r>
            <a:r>
              <a:rPr lang="fi-FI" dirty="0" smtClean="0"/>
              <a:t>tiettyyn </a:t>
            </a:r>
            <a:r>
              <a:rPr lang="fi-FI" dirty="0"/>
              <a:t>joukkoon tai tulla hyväksytyksi joukon </a:t>
            </a:r>
            <a:r>
              <a:rPr lang="fi-FI" dirty="0" smtClean="0"/>
              <a:t>jäsenenä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2823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Riippuvuudet vs. yhteiskunta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merkittävä kansanterveydellinen ja </a:t>
            </a:r>
            <a:r>
              <a:rPr lang="fi-FI" dirty="0" smtClean="0"/>
              <a:t>-taloudellinen </a:t>
            </a:r>
            <a:r>
              <a:rPr lang="fi-FI" dirty="0"/>
              <a:t>ongelma</a:t>
            </a:r>
          </a:p>
          <a:p>
            <a:r>
              <a:rPr lang="fi-FI" dirty="0" smtClean="0"/>
              <a:t>hoidosta </a:t>
            </a:r>
            <a:r>
              <a:rPr lang="fi-FI" dirty="0"/>
              <a:t>aiheutuvien sosiaali- ja terveyspalvelujen </a:t>
            </a:r>
            <a:r>
              <a:rPr lang="fi-FI" dirty="0" smtClean="0"/>
              <a:t>käytön kasvu</a:t>
            </a:r>
          </a:p>
          <a:p>
            <a:pPr lvl="1"/>
            <a:r>
              <a:rPr lang="fi-FI" dirty="0" smtClean="0"/>
              <a:t>riippuvuudesta </a:t>
            </a:r>
            <a:r>
              <a:rPr lang="fi-FI" dirty="0"/>
              <a:t>irtaantuminen vaatii pitkäjänteistä työtä ja </a:t>
            </a:r>
            <a:r>
              <a:rPr lang="fi-FI" dirty="0" smtClean="0"/>
              <a:t>hoitoajat </a:t>
            </a:r>
            <a:r>
              <a:rPr lang="fi-FI" dirty="0"/>
              <a:t>ovat pitkiä </a:t>
            </a:r>
            <a:r>
              <a:rPr lang="fi-FI" dirty="0">
                <a:sym typeface="Wingdings" panose="05000000000000000000" pitchFamily="2" charset="2"/>
              </a:rPr>
              <a:t></a:t>
            </a:r>
            <a:r>
              <a:rPr lang="fi-FI" dirty="0"/>
              <a:t> yhteiskunnan </a:t>
            </a:r>
            <a:r>
              <a:rPr lang="fi-FI" dirty="0" smtClean="0"/>
              <a:t>kustannusten kasvu</a:t>
            </a:r>
          </a:p>
          <a:p>
            <a:r>
              <a:rPr lang="fi-FI" dirty="0" smtClean="0"/>
              <a:t>alentunut työkyky</a:t>
            </a:r>
          </a:p>
          <a:p>
            <a:r>
              <a:rPr lang="fi-FI" dirty="0" smtClean="0"/>
              <a:t>velkajärjestelyt ja taloudelliset vaikeudet</a:t>
            </a:r>
          </a:p>
          <a:p>
            <a:pPr lvl="1"/>
            <a:r>
              <a:rPr lang="fi-FI" dirty="0"/>
              <a:t>r</a:t>
            </a:r>
            <a:r>
              <a:rPr lang="fi-FI" dirty="0" smtClean="0"/>
              <a:t>iippuvuuksien </a:t>
            </a:r>
            <a:r>
              <a:rPr lang="fi-FI" dirty="0"/>
              <a:t>aiheuttamat menot </a:t>
            </a:r>
            <a:r>
              <a:rPr lang="fi-FI" dirty="0" smtClean="0"/>
              <a:t>rahoitetaan </a:t>
            </a:r>
            <a:r>
              <a:rPr lang="fi-FI" dirty="0"/>
              <a:t>usein aluksi kulutusluottojen </a:t>
            </a:r>
            <a:r>
              <a:rPr lang="fi-FI" dirty="0" smtClean="0"/>
              <a:t>avulla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/>
              <a:t>velkoja </a:t>
            </a:r>
            <a:r>
              <a:rPr lang="fi-FI" dirty="0"/>
              <a:t>ei </a:t>
            </a:r>
            <a:r>
              <a:rPr lang="fi-FI" dirty="0" smtClean="0"/>
              <a:t>pystytä maksamaan </a:t>
            </a:r>
            <a:r>
              <a:rPr lang="fi-FI" dirty="0" smtClean="0">
                <a:sym typeface="Wingdings" panose="05000000000000000000" pitchFamily="2" charset="2"/>
              </a:rPr>
              <a:t></a:t>
            </a:r>
            <a:r>
              <a:rPr lang="fi-FI" dirty="0" smtClean="0"/>
              <a:t> luottotietojen menetys </a:t>
            </a:r>
          </a:p>
          <a:p>
            <a:pPr lvl="1"/>
            <a:r>
              <a:rPr lang="fi-FI" dirty="0" smtClean="0"/>
              <a:t>rahapelien </a:t>
            </a:r>
            <a:r>
              <a:rPr lang="fi-FI" dirty="0"/>
              <a:t>ongelmapelaaminen </a:t>
            </a:r>
            <a:r>
              <a:rPr lang="fi-FI" dirty="0" smtClean="0"/>
              <a:t>voi </a:t>
            </a:r>
            <a:r>
              <a:rPr lang="fi-FI" dirty="0"/>
              <a:t>johtaa myös </a:t>
            </a:r>
            <a:r>
              <a:rPr lang="fi-FI" dirty="0" smtClean="0"/>
              <a:t>rikollisuuteen</a:t>
            </a:r>
          </a:p>
          <a:p>
            <a:pPr lvl="1"/>
            <a:r>
              <a:rPr lang="fi-FI" dirty="0" smtClean="0"/>
              <a:t>heijastuvat </a:t>
            </a:r>
            <a:r>
              <a:rPr lang="fi-FI" dirty="0"/>
              <a:t>helposti myös läheisten luottamuksen </a:t>
            </a:r>
            <a:r>
              <a:rPr lang="fi-FI" dirty="0" smtClean="0"/>
              <a:t>menettämiseen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/>
              <a:t>vakavia ihmissuhdeongelmia</a:t>
            </a:r>
          </a:p>
          <a:p>
            <a:r>
              <a:rPr lang="fi-FI" dirty="0" smtClean="0"/>
              <a:t>voi </a:t>
            </a:r>
            <a:r>
              <a:rPr lang="fi-FI" dirty="0"/>
              <a:t>altistaa </a:t>
            </a:r>
            <a:r>
              <a:rPr lang="fi-FI" dirty="0" smtClean="0"/>
              <a:t>myös väkivaltarikoksille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965976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Riippuvuuden ennaltaehkäisy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r</a:t>
            </a:r>
            <a:r>
              <a:rPr lang="fi-FI" dirty="0" smtClean="0"/>
              <a:t>iippuvuutta aiheuttavien aineiden tai toimintojen saatavuuden säännöstely</a:t>
            </a:r>
          </a:p>
          <a:p>
            <a:pPr lvl="1"/>
            <a:r>
              <a:rPr lang="fi-FI" dirty="0"/>
              <a:t>l</a:t>
            </a:r>
            <a:r>
              <a:rPr lang="fi-FI" dirty="0" smtClean="0"/>
              <a:t>ainsäädännölliset rajoitukset, ikärajat</a:t>
            </a:r>
          </a:p>
          <a:p>
            <a:r>
              <a:rPr lang="fi-FI" dirty="0"/>
              <a:t>r</a:t>
            </a:r>
            <a:r>
              <a:rPr lang="fi-FI" dirty="0" smtClean="0"/>
              <a:t>iippuvuuksista tiedottaminen</a:t>
            </a:r>
          </a:p>
          <a:p>
            <a:pPr lvl="1"/>
            <a:r>
              <a:rPr lang="fi-FI" dirty="0"/>
              <a:t>j</a:t>
            </a:r>
            <a:r>
              <a:rPr lang="fi-FI" dirty="0" smtClean="0"/>
              <a:t>ulkaisut, kampanjat, terveysopetus ym.</a:t>
            </a:r>
          </a:p>
          <a:p>
            <a:r>
              <a:rPr lang="fi-FI" dirty="0" smtClean="0"/>
              <a:t>vaikuttaminen </a:t>
            </a:r>
            <a:r>
              <a:rPr lang="fi-FI" dirty="0"/>
              <a:t>olosuhteisiin ja tilanteisiin, joissa riippuvuus saattaa </a:t>
            </a:r>
            <a:r>
              <a:rPr lang="fi-FI" dirty="0" smtClean="0"/>
              <a:t>kehittyä</a:t>
            </a:r>
          </a:p>
          <a:p>
            <a:pPr lvl="1"/>
            <a:r>
              <a:rPr lang="fi-FI" dirty="0"/>
              <a:t>e</a:t>
            </a:r>
            <a:r>
              <a:rPr lang="fi-FI" dirty="0" smtClean="0"/>
              <a:t>sim. läheisten riskikäyttäytymisen havaitseminen ja siihen puuttuminen</a:t>
            </a:r>
          </a:p>
          <a:p>
            <a:endParaRPr lang="fi-FI" dirty="0" smtClean="0"/>
          </a:p>
          <a:p>
            <a:pPr lvl="1"/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787031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Riippuvuuden hoito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useat </a:t>
            </a:r>
            <a:r>
              <a:rPr lang="fi-FI" dirty="0"/>
              <a:t>henkilökohtaiset tekijät vaikuttavat siihen, kuinka helppoa tai </a:t>
            </a:r>
            <a:r>
              <a:rPr lang="fi-FI" dirty="0" smtClean="0"/>
              <a:t>vaikeaa </a:t>
            </a:r>
            <a:r>
              <a:rPr lang="fi-FI" dirty="0"/>
              <a:t>riippuvuuksista irrottautuminen </a:t>
            </a:r>
            <a:r>
              <a:rPr lang="fi-FI" dirty="0" smtClean="0"/>
              <a:t>on</a:t>
            </a:r>
          </a:p>
          <a:p>
            <a:r>
              <a:rPr lang="fi-FI" dirty="0" smtClean="0"/>
              <a:t>ensisijaista ongelman </a:t>
            </a:r>
            <a:r>
              <a:rPr lang="fi-FI" dirty="0"/>
              <a:t>tunnustaminen </a:t>
            </a:r>
            <a:r>
              <a:rPr lang="fi-FI" dirty="0" smtClean="0"/>
              <a:t>ja </a:t>
            </a:r>
            <a:r>
              <a:rPr lang="fi-FI" dirty="0"/>
              <a:t>motivoituminen </a:t>
            </a:r>
            <a:r>
              <a:rPr lang="fi-FI" dirty="0" smtClean="0"/>
              <a:t>muutokseen</a:t>
            </a:r>
          </a:p>
          <a:p>
            <a:r>
              <a:rPr lang="fi-FI" dirty="0"/>
              <a:t>k</a:t>
            </a:r>
            <a:r>
              <a:rPr lang="fi-FI" dirty="0" smtClean="0"/>
              <a:t>eskustelutuki, vertaisryhmät (myös internet ja puhelinpalvelut), läheisten tuki</a:t>
            </a:r>
          </a:p>
          <a:p>
            <a:r>
              <a:rPr lang="fi-FI" dirty="0"/>
              <a:t>v</a:t>
            </a:r>
            <a:r>
              <a:rPr lang="fi-FI" dirty="0" smtClean="0"/>
              <a:t>akavissa riippuvuuksissa tehdään hoitosuunnitelma</a:t>
            </a:r>
          </a:p>
          <a:p>
            <a:pPr lvl="1"/>
            <a:r>
              <a:rPr lang="fi-FI" dirty="0"/>
              <a:t>y</a:t>
            </a:r>
            <a:r>
              <a:rPr lang="fi-FI" dirty="0" smtClean="0"/>
              <a:t>ksilöllinen </a:t>
            </a:r>
            <a:r>
              <a:rPr lang="fi-FI" b="1" dirty="0" smtClean="0"/>
              <a:t>psykososiaalinen hoito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(kognitiivinen käyttäytymisterapia)</a:t>
            </a:r>
          </a:p>
          <a:p>
            <a:pPr lvl="1"/>
            <a:r>
              <a:rPr lang="fi-FI" b="1" dirty="0"/>
              <a:t>l</a:t>
            </a:r>
            <a:r>
              <a:rPr lang="fi-FI" b="1" dirty="0" smtClean="0"/>
              <a:t>ääkehoito</a:t>
            </a:r>
            <a:r>
              <a:rPr lang="fi-FI" dirty="0" smtClean="0"/>
              <a:t> etenkin alkuvaiheessa</a:t>
            </a:r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038055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smtClean="0"/>
              <a:t>Terve 1: Terveyden perusteet</a:t>
            </a:r>
            <a:endParaRPr lang="fi-FI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 dirty="0" smtClean="0"/>
              <a:t>Luku 9: Tupakkatuotteet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05240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Tupakointi merkittävä riskitekijä</a:t>
            </a:r>
            <a:endParaRPr lang="fi-FI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Autofit/>
          </a:bodyPr>
          <a:lstStyle/>
          <a:p>
            <a:r>
              <a:rPr lang="fi-FI" sz="2000" dirty="0" smtClean="0"/>
              <a:t>suuri yksittäinen</a:t>
            </a:r>
            <a:r>
              <a:rPr lang="fi-FI" sz="2000" dirty="0"/>
              <a:t>, ehkäistävissä oleva sairauksien ja ennenaikaisen kuolleisuuden </a:t>
            </a:r>
            <a:r>
              <a:rPr lang="fi-FI" sz="2000" dirty="0" smtClean="0"/>
              <a:t>aiheuttaja</a:t>
            </a:r>
          </a:p>
          <a:p>
            <a:pPr lvl="1"/>
            <a:r>
              <a:rPr lang="fi-FI" sz="1600" dirty="0"/>
              <a:t>j</a:t>
            </a:r>
            <a:r>
              <a:rPr lang="fi-FI" sz="1600" dirty="0" smtClean="0"/>
              <a:t>oka </a:t>
            </a:r>
            <a:r>
              <a:rPr lang="fi-FI" sz="1600" dirty="0"/>
              <a:t>toinen tupakoitsija kuolee tupakoinnista aiheutuviin </a:t>
            </a:r>
            <a:r>
              <a:rPr lang="fi-FI" sz="1600" dirty="0" smtClean="0"/>
              <a:t>sairauksiin </a:t>
            </a:r>
          </a:p>
          <a:p>
            <a:pPr lvl="1"/>
            <a:r>
              <a:rPr lang="fi-FI" sz="1600" dirty="0" smtClean="0"/>
              <a:t>tupakoinnista </a:t>
            </a:r>
            <a:r>
              <a:rPr lang="fi-FI" sz="1600" dirty="0"/>
              <a:t>johtuvat sairaudet heikentävät elämänlaatua ja aiheuttavat </a:t>
            </a:r>
            <a:r>
              <a:rPr lang="fi-FI" sz="1600" dirty="0" smtClean="0"/>
              <a:t>taloudellisia </a:t>
            </a:r>
            <a:r>
              <a:rPr lang="fi-FI" sz="1600" dirty="0"/>
              <a:t>haittoja yksilölle </a:t>
            </a:r>
            <a:r>
              <a:rPr lang="fi-FI" sz="1600" dirty="0" smtClean="0"/>
              <a:t>(esim. lääke- </a:t>
            </a:r>
            <a:r>
              <a:rPr lang="fi-FI" sz="1600" dirty="0"/>
              <a:t>ja </a:t>
            </a:r>
            <a:r>
              <a:rPr lang="fi-FI" sz="1600" dirty="0" smtClean="0"/>
              <a:t>sairauskustannukset)</a:t>
            </a:r>
          </a:p>
          <a:p>
            <a:r>
              <a:rPr lang="fi-FI" sz="2000" dirty="0" smtClean="0"/>
              <a:t>tupakkasairauksien </a:t>
            </a:r>
            <a:r>
              <a:rPr lang="fi-FI" sz="2000" dirty="0"/>
              <a:t>hoito kuormittaa terveydenhuoltoa ja aiheuttaa työnantajille ja </a:t>
            </a:r>
            <a:r>
              <a:rPr lang="fi-FI" sz="2000" dirty="0" smtClean="0"/>
              <a:t>yhteiskunnalle </a:t>
            </a:r>
            <a:r>
              <a:rPr lang="fi-FI" sz="2000" dirty="0"/>
              <a:t>mittavat </a:t>
            </a:r>
            <a:r>
              <a:rPr lang="fi-FI" sz="2000" dirty="0" smtClean="0"/>
              <a:t>kustannukset</a:t>
            </a:r>
          </a:p>
          <a:p>
            <a:endParaRPr lang="fi-FI" sz="2000" b="1" dirty="0" smtClean="0"/>
          </a:p>
          <a:p>
            <a:r>
              <a:rPr lang="fi-FI" sz="2000" b="1" dirty="0" smtClean="0"/>
              <a:t>tupakkatuotteet</a:t>
            </a:r>
          </a:p>
          <a:p>
            <a:pPr lvl="1"/>
            <a:r>
              <a:rPr lang="fi-FI" sz="1600" dirty="0" smtClean="0"/>
              <a:t>myrkyllisimpiä </a:t>
            </a:r>
            <a:r>
              <a:rPr lang="fi-FI" sz="1600" dirty="0"/>
              <a:t>laillisilla markkinoilla </a:t>
            </a:r>
            <a:r>
              <a:rPr lang="fi-FI" sz="1600" dirty="0" smtClean="0"/>
              <a:t>myytäviä </a:t>
            </a:r>
            <a:r>
              <a:rPr lang="fi-FI" sz="1600" dirty="0"/>
              <a:t>nautintoaineiksi tarkoitettuja </a:t>
            </a:r>
            <a:r>
              <a:rPr lang="fi-FI" sz="1600" dirty="0" smtClean="0"/>
              <a:t>tuotteita</a:t>
            </a:r>
            <a:endParaRPr lang="fi-FI" sz="1600" dirty="0"/>
          </a:p>
          <a:p>
            <a:pPr lvl="1"/>
            <a:r>
              <a:rPr lang="fi-FI" sz="1600" dirty="0" smtClean="0"/>
              <a:t>aiheuttavat käyttäjälleen </a:t>
            </a:r>
            <a:r>
              <a:rPr lang="fi-FI" sz="1600" dirty="0"/>
              <a:t>riippuvuuden ja sisältävät aineita, jotka aiheuttavat </a:t>
            </a:r>
            <a:r>
              <a:rPr lang="fi-FI" sz="1600" dirty="0" smtClean="0"/>
              <a:t>elimistössä vakavia </a:t>
            </a:r>
            <a:r>
              <a:rPr lang="fi-FI" sz="1600" dirty="0"/>
              <a:t>solumuutoksia, kudosvaurioita ja </a:t>
            </a:r>
            <a:r>
              <a:rPr lang="fi-FI" sz="1600" dirty="0" smtClean="0"/>
              <a:t>lukuisia sairauksia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53025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Nikotiiniriippuvuuden kehittyminen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terveyden </a:t>
            </a:r>
            <a:r>
              <a:rPr lang="fi-FI" dirty="0" smtClean="0"/>
              <a:t>kannalta </a:t>
            </a:r>
            <a:r>
              <a:rPr lang="fi-FI" dirty="0"/>
              <a:t>tupakansavun haitallisimpia aineita ovat </a:t>
            </a:r>
            <a:r>
              <a:rPr lang="fi-FI" b="1" dirty="0"/>
              <a:t>terva, häkä ja </a:t>
            </a:r>
            <a:r>
              <a:rPr lang="fi-FI" b="1" dirty="0" smtClean="0"/>
              <a:t>nikotiini</a:t>
            </a:r>
          </a:p>
          <a:p>
            <a:pPr lvl="1"/>
            <a:r>
              <a:rPr lang="fi-FI" b="1" dirty="0"/>
              <a:t>k</a:t>
            </a:r>
            <a:r>
              <a:rPr lang="fi-FI" b="1" dirty="0" smtClean="0"/>
              <a:t>arsinogeeneja</a:t>
            </a:r>
            <a:r>
              <a:rPr lang="fi-FI" dirty="0" smtClean="0"/>
              <a:t> tunnistettu noin 60</a:t>
            </a:r>
          </a:p>
          <a:p>
            <a:pPr lvl="1"/>
            <a:r>
              <a:rPr lang="fi-FI" dirty="0"/>
              <a:t>moni muu </a:t>
            </a:r>
            <a:r>
              <a:rPr lang="fi-FI" dirty="0" smtClean="0"/>
              <a:t>yhdiste </a:t>
            </a:r>
            <a:r>
              <a:rPr lang="fi-FI" b="1" dirty="0" smtClean="0"/>
              <a:t>toksinen</a:t>
            </a:r>
            <a:r>
              <a:rPr lang="fi-FI" dirty="0" smtClean="0"/>
              <a:t> </a:t>
            </a:r>
            <a:r>
              <a:rPr lang="fi-FI" dirty="0"/>
              <a:t>eli myrkyllinen </a:t>
            </a:r>
            <a:r>
              <a:rPr lang="fi-FI" dirty="0" smtClean="0"/>
              <a:t>elimistölle</a:t>
            </a:r>
          </a:p>
          <a:p>
            <a:r>
              <a:rPr lang="fi-FI" b="1" dirty="0" smtClean="0"/>
              <a:t>nikotiinin</a:t>
            </a:r>
            <a:r>
              <a:rPr lang="fi-FI" dirty="0" smtClean="0"/>
              <a:t> vaikutus aivoihin nopea </a:t>
            </a:r>
            <a:r>
              <a:rPr lang="fi-FI" dirty="0" smtClean="0">
                <a:sym typeface="Wingdings" panose="05000000000000000000" pitchFamily="2" charset="2"/>
              </a:rPr>
              <a:t> riippuvuus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erityisen </a:t>
            </a:r>
            <a:r>
              <a:rPr lang="fi-FI" dirty="0">
                <a:sym typeface="Wingdings" panose="05000000000000000000" pitchFamily="2" charset="2"/>
              </a:rPr>
              <a:t>haitallista lapsille ja </a:t>
            </a:r>
            <a:r>
              <a:rPr lang="fi-FI" dirty="0" smtClean="0">
                <a:sym typeface="Wingdings" panose="05000000000000000000" pitchFamily="2" charset="2"/>
              </a:rPr>
              <a:t>nuorille </a:t>
            </a:r>
            <a:br>
              <a:rPr lang="fi-FI" dirty="0" smtClean="0">
                <a:sym typeface="Wingdings" panose="05000000000000000000" pitchFamily="2" charset="2"/>
              </a:rPr>
            </a:br>
            <a:r>
              <a:rPr lang="fi-FI" dirty="0" smtClean="0">
                <a:sym typeface="Wingdings" panose="05000000000000000000" pitchFamily="2" charset="2"/>
              </a:rPr>
              <a:t>(aivot </a:t>
            </a:r>
            <a:r>
              <a:rPr lang="fi-FI" dirty="0">
                <a:sym typeface="Wingdings" panose="05000000000000000000" pitchFamily="2" charset="2"/>
              </a:rPr>
              <a:t>herkemmät riippuvuuksien </a:t>
            </a:r>
            <a:r>
              <a:rPr lang="fi-FI" dirty="0" smtClean="0">
                <a:sym typeface="Wingdings" panose="05000000000000000000" pitchFamily="2" charset="2"/>
              </a:rPr>
              <a:t>syntymiselle)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3–6 </a:t>
            </a:r>
            <a:r>
              <a:rPr lang="fi-FI" dirty="0">
                <a:sym typeface="Wingdings" panose="05000000000000000000" pitchFamily="2" charset="2"/>
              </a:rPr>
              <a:t>viikon kuluttua </a:t>
            </a:r>
            <a:r>
              <a:rPr lang="fi-FI" dirty="0" smtClean="0">
                <a:sym typeface="Wingdings" panose="05000000000000000000" pitchFamily="2" charset="2"/>
              </a:rPr>
              <a:t>käytön aloittamisesta aivoissa pysyviä muutoksia</a:t>
            </a:r>
          </a:p>
          <a:p>
            <a:pPr lvl="2"/>
            <a:r>
              <a:rPr lang="fi-FI" sz="2600" b="1" dirty="0">
                <a:sym typeface="Wingdings" panose="05000000000000000000" pitchFamily="2" charset="2"/>
              </a:rPr>
              <a:t>n</a:t>
            </a:r>
            <a:r>
              <a:rPr lang="fi-FI" sz="2600" b="1" dirty="0" smtClean="0">
                <a:sym typeface="Wingdings" panose="05000000000000000000" pitchFamily="2" charset="2"/>
              </a:rPr>
              <a:t>ikotiinireseptorien</a:t>
            </a:r>
            <a:r>
              <a:rPr lang="fi-FI" sz="2600" dirty="0" smtClean="0">
                <a:sym typeface="Wingdings" panose="05000000000000000000" pitchFamily="2" charset="2"/>
              </a:rPr>
              <a:t> määrä </a:t>
            </a:r>
            <a:r>
              <a:rPr lang="fi-FI" sz="2600" dirty="0">
                <a:sym typeface="Wingdings" panose="05000000000000000000" pitchFamily="2" charset="2"/>
              </a:rPr>
              <a:t>lisääntyy ja niiden toiminta </a:t>
            </a:r>
            <a:r>
              <a:rPr lang="fi-FI" sz="2600" dirty="0" smtClean="0">
                <a:sym typeface="Wingdings" panose="05000000000000000000" pitchFamily="2" charset="2"/>
              </a:rPr>
              <a:t>muuttuu</a:t>
            </a:r>
          </a:p>
          <a:p>
            <a:pPr lvl="2"/>
            <a:r>
              <a:rPr lang="fi-FI" sz="2600" dirty="0">
                <a:sym typeface="Wingdings" panose="05000000000000000000" pitchFamily="2" charset="2"/>
              </a:rPr>
              <a:t>j</a:t>
            </a:r>
            <a:r>
              <a:rPr lang="fi-FI" sz="2600" dirty="0" smtClean="0">
                <a:sym typeface="Wingdings" panose="05000000000000000000" pitchFamily="2" charset="2"/>
              </a:rPr>
              <a:t>atkuva nikotiinialtistus </a:t>
            </a:r>
            <a:r>
              <a:rPr lang="fi-FI" sz="2600" dirty="0">
                <a:sym typeface="Wingdings" panose="05000000000000000000" pitchFamily="2" charset="2"/>
              </a:rPr>
              <a:t>aiheuttaa aivoissa </a:t>
            </a:r>
            <a:r>
              <a:rPr lang="fi-FI" sz="2600" b="1" dirty="0">
                <a:sym typeface="Wingdings" panose="05000000000000000000" pitchFamily="2" charset="2"/>
              </a:rPr>
              <a:t>neuroadaptaatiota</a:t>
            </a:r>
            <a:r>
              <a:rPr lang="fi-FI" sz="2600" dirty="0">
                <a:sym typeface="Wingdings" panose="05000000000000000000" pitchFamily="2" charset="2"/>
              </a:rPr>
              <a:t> </a:t>
            </a:r>
            <a:r>
              <a:rPr lang="fi-FI" sz="2600" dirty="0" smtClean="0">
                <a:sym typeface="Wingdings" panose="05000000000000000000" pitchFamily="2" charset="2"/>
              </a:rPr>
              <a:t/>
            </a:r>
            <a:br>
              <a:rPr lang="fi-FI" sz="2600" dirty="0" smtClean="0">
                <a:sym typeface="Wingdings" panose="05000000000000000000" pitchFamily="2" charset="2"/>
              </a:rPr>
            </a:br>
            <a:r>
              <a:rPr lang="fi-FI" sz="2600" dirty="0" smtClean="0">
                <a:sym typeface="Wingdings" panose="05000000000000000000" pitchFamily="2" charset="2"/>
              </a:rPr>
              <a:t>(= fysiologisia </a:t>
            </a:r>
            <a:r>
              <a:rPr lang="fi-FI" sz="2600" dirty="0">
                <a:sym typeface="Wingdings" panose="05000000000000000000" pitchFamily="2" charset="2"/>
              </a:rPr>
              <a:t>ja </a:t>
            </a:r>
            <a:r>
              <a:rPr lang="fi-FI" sz="2600" dirty="0" smtClean="0">
                <a:sym typeface="Wingdings" panose="05000000000000000000" pitchFamily="2" charset="2"/>
              </a:rPr>
              <a:t>rakenteellisia muutoksia)  </a:t>
            </a:r>
            <a:r>
              <a:rPr lang="fi-FI" sz="2600" b="1" dirty="0">
                <a:sym typeface="Wingdings" panose="05000000000000000000" pitchFamily="2" charset="2"/>
              </a:rPr>
              <a:t>toleranssin</a:t>
            </a:r>
            <a:r>
              <a:rPr lang="fi-FI" sz="2600" dirty="0">
                <a:sym typeface="Wingdings" panose="05000000000000000000" pitchFamily="2" charset="2"/>
              </a:rPr>
              <a:t> </a:t>
            </a:r>
            <a:r>
              <a:rPr lang="fi-FI" sz="2600" dirty="0" smtClean="0">
                <a:sym typeface="Wingdings" panose="05000000000000000000" pitchFamily="2" charset="2"/>
              </a:rPr>
              <a:t>kehittyminen</a:t>
            </a:r>
            <a:endParaRPr lang="fi-FI" sz="2600" dirty="0" smtClean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657044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</a:t>
            </a:r>
            <a:r>
              <a:rPr lang="fi-FI" b="1" dirty="0" smtClean="0"/>
              <a:t>euhkosyöpä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1900" dirty="0" smtClean="0"/>
              <a:t>yksi </a:t>
            </a:r>
            <a:r>
              <a:rPr lang="fi-FI" sz="1900" dirty="0"/>
              <a:t>yleisimmistä </a:t>
            </a:r>
            <a:r>
              <a:rPr lang="fi-FI" sz="1900" dirty="0" smtClean="0"/>
              <a:t>syöpätaudeista,  yli </a:t>
            </a:r>
            <a:r>
              <a:rPr lang="fi-FI" sz="1900" dirty="0"/>
              <a:t>90 % t</a:t>
            </a:r>
            <a:r>
              <a:rPr lang="fi-FI" sz="1900" dirty="0" smtClean="0"/>
              <a:t>apauksista </a:t>
            </a:r>
            <a:r>
              <a:rPr lang="fi-FI" sz="1900" dirty="0"/>
              <a:t>johtuu </a:t>
            </a:r>
            <a:r>
              <a:rPr lang="fi-FI" sz="1900" dirty="0" smtClean="0"/>
              <a:t>tupakoinnista</a:t>
            </a:r>
          </a:p>
          <a:p>
            <a:r>
              <a:rPr lang="fi-FI" sz="1900" dirty="0" smtClean="0"/>
              <a:t>tapausten ilmaantuvuus vähenemässä tupakoinnin vähenemisen myötä</a:t>
            </a:r>
          </a:p>
          <a:p>
            <a:r>
              <a:rPr lang="fi-FI" sz="1900" dirty="0"/>
              <a:t>saa alkunsa </a:t>
            </a:r>
            <a:r>
              <a:rPr lang="fi-FI" sz="1900" dirty="0" smtClean="0"/>
              <a:t>keuhkoputken </a:t>
            </a:r>
            <a:r>
              <a:rPr lang="fi-FI" sz="1900" dirty="0"/>
              <a:t>tai keuhkokudoksen solun </a:t>
            </a:r>
            <a:r>
              <a:rPr lang="fi-FI" sz="1900" dirty="0" smtClean="0"/>
              <a:t>muuttuessa syöpäsoluksi</a:t>
            </a:r>
          </a:p>
          <a:p>
            <a:r>
              <a:rPr lang="fi-FI" sz="1900" dirty="0" smtClean="0"/>
              <a:t>vaikea </a:t>
            </a:r>
            <a:r>
              <a:rPr lang="fi-FI" sz="1900" dirty="0"/>
              <a:t>havaita </a:t>
            </a:r>
            <a:r>
              <a:rPr lang="fi-FI" sz="1900" dirty="0" smtClean="0"/>
              <a:t>varhaisessa </a:t>
            </a:r>
            <a:r>
              <a:rPr lang="fi-FI" sz="1900" dirty="0"/>
              <a:t>vaiheessa, </a:t>
            </a:r>
            <a:r>
              <a:rPr lang="fi-FI" sz="1900" dirty="0" smtClean="0"/>
              <a:t>usein todetaan kun </a:t>
            </a:r>
            <a:r>
              <a:rPr lang="fi-FI" sz="1900" dirty="0"/>
              <a:t>levinnyt </a:t>
            </a:r>
            <a:r>
              <a:rPr lang="fi-FI" sz="1900" dirty="0" smtClean="0"/>
              <a:t>jo muualle elimistöön </a:t>
            </a:r>
            <a:r>
              <a:rPr lang="fi-FI" sz="1900" dirty="0" smtClean="0">
                <a:sym typeface="Wingdings" panose="05000000000000000000" pitchFamily="2" charset="2"/>
              </a:rPr>
              <a:t> </a:t>
            </a:r>
            <a:r>
              <a:rPr lang="fi-FI" sz="1900" dirty="0" smtClean="0"/>
              <a:t>hoitoennuste huono</a:t>
            </a:r>
          </a:p>
          <a:p>
            <a:pPr lvl="1"/>
            <a:r>
              <a:rPr lang="fi-FI" sz="1500" dirty="0"/>
              <a:t>o</a:t>
            </a:r>
            <a:r>
              <a:rPr lang="fi-FI" sz="1500" dirty="0" smtClean="0"/>
              <a:t>ireina aluksi usein vain yskää</a:t>
            </a:r>
          </a:p>
          <a:p>
            <a:pPr lvl="1"/>
            <a:r>
              <a:rPr lang="fi-FI" sz="1500" dirty="0"/>
              <a:t>v</a:t>
            </a:r>
            <a:r>
              <a:rPr lang="fi-FI" sz="1500" dirty="0" smtClean="0"/>
              <a:t>asta myöhemmin hengenahdistusta, verisiä ysköksiä sekä jatkuva keuhkotulehdus</a:t>
            </a:r>
          </a:p>
          <a:p>
            <a:r>
              <a:rPr lang="fi-FI" sz="1900" dirty="0" smtClean="0"/>
              <a:t>todetaan </a:t>
            </a:r>
            <a:r>
              <a:rPr lang="fi-FI" sz="1900" dirty="0"/>
              <a:t>röntgenkuvalla, </a:t>
            </a:r>
            <a:r>
              <a:rPr lang="fi-FI" sz="1900" dirty="0" smtClean="0"/>
              <a:t>tähystyksellä </a:t>
            </a:r>
            <a:r>
              <a:rPr lang="fi-FI" sz="1900" dirty="0"/>
              <a:t>ja </a:t>
            </a:r>
            <a:r>
              <a:rPr lang="fi-FI" sz="1900" dirty="0" smtClean="0"/>
              <a:t>kudosnäytteellä</a:t>
            </a:r>
          </a:p>
          <a:p>
            <a:r>
              <a:rPr lang="fi-FI" sz="1900" dirty="0"/>
              <a:t>h</a:t>
            </a:r>
            <a:r>
              <a:rPr lang="fi-FI" sz="1900" dirty="0" smtClean="0"/>
              <a:t>oitoon </a:t>
            </a:r>
            <a:r>
              <a:rPr lang="fi-FI" sz="1900" dirty="0"/>
              <a:t>ja ennusteeseen vaikuttavat </a:t>
            </a:r>
            <a:endParaRPr lang="fi-FI" sz="1900" dirty="0" smtClean="0"/>
          </a:p>
          <a:p>
            <a:pPr lvl="1"/>
            <a:r>
              <a:rPr lang="fi-FI" sz="1600" dirty="0" smtClean="0"/>
              <a:t>levinneisyys elimistössä</a:t>
            </a:r>
          </a:p>
          <a:p>
            <a:pPr lvl="1"/>
            <a:r>
              <a:rPr lang="fi-FI" sz="1600" dirty="0" smtClean="0"/>
              <a:t>potilaan ikä</a:t>
            </a:r>
          </a:p>
          <a:p>
            <a:pPr lvl="1"/>
            <a:r>
              <a:rPr lang="fi-FI" sz="1600" dirty="0"/>
              <a:t>s</a:t>
            </a:r>
            <a:r>
              <a:rPr lang="fi-FI" sz="1600" dirty="0" smtClean="0"/>
              <a:t>ukupuoli</a:t>
            </a:r>
          </a:p>
          <a:p>
            <a:pPr lvl="1"/>
            <a:r>
              <a:rPr lang="fi-FI" sz="1600" dirty="0" smtClean="0"/>
              <a:t>yleiskunto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905139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Terveyden tasot (3/4)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/>
              <a:t>Yhteiskunta:</a:t>
            </a:r>
          </a:p>
          <a:p>
            <a:pPr marL="0" indent="0">
              <a:buNone/>
            </a:pPr>
            <a:endParaRPr lang="fi-FI" b="1" dirty="0"/>
          </a:p>
          <a:p>
            <a:r>
              <a:rPr lang="fi-FI" dirty="0" smtClean="0"/>
              <a:t>Kyky tukea kansalaisten terveyttä vaihtelee</a:t>
            </a:r>
          </a:p>
          <a:p>
            <a:pPr lvl="1"/>
            <a:r>
              <a:rPr lang="fi-FI" dirty="0" smtClean="0"/>
              <a:t>Kehittyvät maat</a:t>
            </a:r>
          </a:p>
          <a:p>
            <a:pPr lvl="2"/>
            <a:r>
              <a:rPr lang="fi-FI" dirty="0" smtClean="0"/>
              <a:t>Vähiten kehittyneet</a:t>
            </a:r>
          </a:p>
          <a:p>
            <a:pPr lvl="2"/>
            <a:r>
              <a:rPr lang="fi-FI" dirty="0" smtClean="0"/>
              <a:t>Hiljattain teollistuneet</a:t>
            </a:r>
          </a:p>
          <a:p>
            <a:pPr lvl="1"/>
            <a:r>
              <a:rPr lang="fi-FI" dirty="0" smtClean="0"/>
              <a:t>Teollisuusmaat</a:t>
            </a:r>
          </a:p>
          <a:p>
            <a:pPr marL="457200" lvl="1" indent="0">
              <a:buNone/>
            </a:pPr>
            <a:endParaRPr lang="fi-FI" dirty="0" smtClean="0"/>
          </a:p>
          <a:p>
            <a:r>
              <a:rPr lang="fi-FI" dirty="0" smtClean="0"/>
              <a:t>Elintason nousu vs. elämänlaatu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288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Keuhkoahtaumatauti eli COPD</a:t>
            </a:r>
            <a:r>
              <a:rPr lang="fi-FI" b="1" dirty="0"/>
              <a:t> </a:t>
            </a:r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b="1" dirty="0" smtClean="0"/>
              <a:t>ja sen oireet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fi-FI" sz="3500" dirty="0" smtClean="0"/>
          </a:p>
          <a:p>
            <a:r>
              <a:rPr lang="fi-FI" sz="3500" dirty="0" smtClean="0"/>
              <a:t>keuhkojen </a:t>
            </a:r>
            <a:r>
              <a:rPr lang="fi-FI" sz="3500" dirty="0"/>
              <a:t>sairaus, jossa ilmaa keuhkoihin kuljettavat keuhkoputket </a:t>
            </a:r>
            <a:r>
              <a:rPr lang="fi-FI" sz="3500" dirty="0" smtClean="0"/>
              <a:t>pysyvästi </a:t>
            </a:r>
            <a:r>
              <a:rPr lang="fi-FI" sz="3500" dirty="0"/>
              <a:t>vaurioituneet  ja ahtautuneet</a:t>
            </a:r>
          </a:p>
          <a:p>
            <a:r>
              <a:rPr lang="fi-FI" sz="3500" dirty="0"/>
              <a:t>maailman neljänneksi yleisin kuolemaan johtava sairaus </a:t>
            </a:r>
          </a:p>
          <a:p>
            <a:r>
              <a:rPr lang="fi-FI" sz="3500" dirty="0" smtClean="0"/>
              <a:t>tupakointi </a:t>
            </a:r>
            <a:r>
              <a:rPr lang="fi-FI" sz="3500" dirty="0"/>
              <a:t>suurin yksittäinen keuhkoahtaumataudin aiheuttaja</a:t>
            </a:r>
          </a:p>
          <a:p>
            <a:r>
              <a:rPr lang="fi-FI" sz="3500" dirty="0" smtClean="0"/>
              <a:t>tyypillisimpiä oireita </a:t>
            </a:r>
            <a:br>
              <a:rPr lang="fi-FI" sz="3500" dirty="0" smtClean="0"/>
            </a:br>
            <a:r>
              <a:rPr lang="fi-FI" sz="3500" dirty="0" smtClean="0"/>
              <a:t>(ilmaantuvat </a:t>
            </a:r>
            <a:r>
              <a:rPr lang="fi-FI" sz="3500" dirty="0"/>
              <a:t>pikkuhiljaa vuosien </a:t>
            </a:r>
            <a:r>
              <a:rPr lang="fi-FI" sz="3500" dirty="0" smtClean="0"/>
              <a:t>kuluessa)</a:t>
            </a:r>
          </a:p>
          <a:p>
            <a:pPr lvl="1"/>
            <a:r>
              <a:rPr lang="fi-FI" sz="2900" dirty="0" smtClean="0"/>
              <a:t>kroonisesta </a:t>
            </a:r>
            <a:r>
              <a:rPr lang="fi-FI" sz="2900" dirty="0"/>
              <a:t>keuhkoputkitulehduksesta aiheutuva </a:t>
            </a:r>
            <a:r>
              <a:rPr lang="fi-FI" sz="2900" dirty="0" smtClean="0"/>
              <a:t>yskä</a:t>
            </a:r>
          </a:p>
          <a:p>
            <a:pPr lvl="1"/>
            <a:r>
              <a:rPr lang="fi-FI" sz="2900" dirty="0" smtClean="0"/>
              <a:t>lisääntynyt </a:t>
            </a:r>
            <a:r>
              <a:rPr lang="fi-FI" sz="2900" dirty="0"/>
              <a:t>limaneritys ja hengenahdistus rasituksen </a:t>
            </a:r>
            <a:r>
              <a:rPr lang="fi-FI" sz="2900" dirty="0" smtClean="0"/>
              <a:t>aikana</a:t>
            </a:r>
          </a:p>
          <a:p>
            <a:pPr lvl="1"/>
            <a:r>
              <a:rPr lang="fi-FI" sz="2900" dirty="0" smtClean="0"/>
              <a:t>saattaa </a:t>
            </a:r>
            <a:r>
              <a:rPr lang="fi-FI" sz="2900" dirty="0"/>
              <a:t>oireilla limaisuutena ja yskimisenä pitkäänkin </a:t>
            </a:r>
            <a:r>
              <a:rPr lang="fi-FI" sz="2900" dirty="0" smtClean="0"/>
              <a:t/>
            </a:r>
            <a:br>
              <a:rPr lang="fi-FI" sz="2900" dirty="0" smtClean="0"/>
            </a:br>
            <a:r>
              <a:rPr lang="fi-FI" sz="2900" dirty="0" smtClean="0">
                <a:sym typeface="Wingdings" panose="05000000000000000000" pitchFamily="2" charset="2"/>
              </a:rPr>
              <a:t> </a:t>
            </a:r>
            <a:r>
              <a:rPr lang="fi-FI" sz="2900" dirty="0"/>
              <a:t>tupakoija saattaa pitää oireita vain tupakointiin, ikääntymiseen tai huonoon kuntoon kuuluvina </a:t>
            </a:r>
          </a:p>
        </p:txBody>
      </p:sp>
    </p:spTree>
    <p:extLst>
      <p:ext uri="{BB962C8B-B14F-4D97-AF65-F5344CB8AC3E}">
        <p14:creationId xmlns:p14="http://schemas.microsoft.com/office/powerpoint/2010/main" val="204571766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Keuhkoahtaumataudin </a:t>
            </a:r>
            <a:br>
              <a:rPr lang="fi-FI" b="1" dirty="0" smtClean="0"/>
            </a:br>
            <a:r>
              <a:rPr lang="fi-FI" b="1" dirty="0" smtClean="0"/>
              <a:t>kehittyminen ja toteaminen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2000" dirty="0"/>
              <a:t>k</a:t>
            </a:r>
            <a:r>
              <a:rPr lang="fi-FI" sz="2000" dirty="0" smtClean="0"/>
              <a:t>ehittyminen</a:t>
            </a:r>
          </a:p>
          <a:p>
            <a:pPr lvl="1"/>
            <a:r>
              <a:rPr lang="fi-FI" sz="1600" dirty="0" smtClean="0"/>
              <a:t>tupakansavu </a:t>
            </a:r>
            <a:r>
              <a:rPr lang="fi-FI" sz="1600" dirty="0"/>
              <a:t>vaurioittaa keuhkoputkia </a:t>
            </a:r>
            <a:r>
              <a:rPr lang="fi-FI" sz="1600" dirty="0">
                <a:sym typeface="Wingdings" panose="05000000000000000000" pitchFamily="2" charset="2"/>
              </a:rPr>
              <a:t> </a:t>
            </a:r>
            <a:r>
              <a:rPr lang="fi-FI" sz="1600" dirty="0"/>
              <a:t>alkaa pesiä tulehduksen aiheuttavia bakteereita</a:t>
            </a:r>
          </a:p>
          <a:p>
            <a:pPr lvl="1"/>
            <a:r>
              <a:rPr lang="fi-FI" sz="1600" dirty="0"/>
              <a:t>keuhkoputket vähitellen kovettuvat ja ahtautuvat pysyvästi </a:t>
            </a:r>
            <a:r>
              <a:rPr lang="fi-FI" sz="1600" dirty="0">
                <a:sym typeface="Wingdings" panose="05000000000000000000" pitchFamily="2" charset="2"/>
              </a:rPr>
              <a:t></a:t>
            </a:r>
            <a:r>
              <a:rPr lang="fi-FI" sz="1600" dirty="0"/>
              <a:t> ilman kulkuaukko pienenee</a:t>
            </a:r>
          </a:p>
          <a:p>
            <a:pPr lvl="1"/>
            <a:r>
              <a:rPr lang="fi-FI" sz="1600" dirty="0"/>
              <a:t>pienimpien keuhkorakkuloiden seinien rakenne rappeutuu, rakkulat löystyvät ja laajenevat </a:t>
            </a:r>
            <a:r>
              <a:rPr lang="fi-FI" sz="1600" dirty="0">
                <a:sym typeface="Wingdings" panose="05000000000000000000" pitchFamily="2" charset="2"/>
              </a:rPr>
              <a:t></a:t>
            </a:r>
            <a:r>
              <a:rPr lang="fi-FI" sz="1600" dirty="0"/>
              <a:t> elimistön hapensaanti vaikeutuu ja keuhkojen toimintakyky heikkenee </a:t>
            </a:r>
            <a:br>
              <a:rPr lang="fi-FI" sz="1600" dirty="0"/>
            </a:br>
            <a:r>
              <a:rPr lang="fi-FI" sz="1600" dirty="0">
                <a:sym typeface="Wingdings" panose="05000000000000000000" pitchFamily="2" charset="2"/>
              </a:rPr>
              <a:t> h</a:t>
            </a:r>
            <a:r>
              <a:rPr lang="fi-FI" sz="1600" dirty="0"/>
              <a:t>appi ei pääse kulkeutumaan verenkiertoon </a:t>
            </a:r>
            <a:r>
              <a:rPr lang="fi-FI" sz="1600" dirty="0">
                <a:sym typeface="Wingdings" panose="05000000000000000000" pitchFamily="2" charset="2"/>
              </a:rPr>
              <a:t> </a:t>
            </a:r>
            <a:r>
              <a:rPr lang="fi-FI" sz="1600" dirty="0"/>
              <a:t>liikkuminen muuttuu äärimmäisen vaativaksi ja fyysisesti </a:t>
            </a:r>
            <a:r>
              <a:rPr lang="fi-FI" sz="1600" dirty="0" smtClean="0"/>
              <a:t>rasittavaksi</a:t>
            </a:r>
          </a:p>
          <a:p>
            <a:r>
              <a:rPr lang="fi-FI" sz="2000" dirty="0" smtClean="0"/>
              <a:t>tärkeää </a:t>
            </a:r>
            <a:r>
              <a:rPr lang="fi-FI" sz="2000" dirty="0"/>
              <a:t>hakeutua tutkimuksiin </a:t>
            </a:r>
            <a:r>
              <a:rPr lang="fi-FI" sz="2000" dirty="0" smtClean="0"/>
              <a:t>mahdollisimman </a:t>
            </a:r>
            <a:r>
              <a:rPr lang="fi-FI" sz="2000" dirty="0"/>
              <a:t>varhaisessa vaiheessa </a:t>
            </a:r>
            <a:endParaRPr lang="fi-FI" sz="2000" dirty="0" smtClean="0"/>
          </a:p>
          <a:p>
            <a:pPr lvl="1">
              <a:buFont typeface="Wingdings"/>
              <a:buChar char="à"/>
            </a:pPr>
            <a:r>
              <a:rPr lang="fi-FI" sz="1600" dirty="0" smtClean="0"/>
              <a:t>taudin hidastaminen</a:t>
            </a:r>
          </a:p>
          <a:p>
            <a:pPr lvl="1">
              <a:buFont typeface="Wingdings"/>
              <a:buChar char="à"/>
            </a:pPr>
            <a:r>
              <a:rPr lang="fi-FI" sz="1600" dirty="0" smtClean="0"/>
              <a:t>paremman </a:t>
            </a:r>
            <a:r>
              <a:rPr lang="fi-FI" sz="1600" dirty="0"/>
              <a:t>elämänlaadun ja pitemmän </a:t>
            </a:r>
            <a:r>
              <a:rPr lang="fi-FI" sz="1600" dirty="0" smtClean="0"/>
              <a:t>eliniän saavuttaminen</a:t>
            </a:r>
          </a:p>
          <a:p>
            <a:r>
              <a:rPr lang="fi-FI" sz="2000" dirty="0" smtClean="0"/>
              <a:t>todetaan </a:t>
            </a:r>
            <a:r>
              <a:rPr lang="fi-FI" sz="2000" b="1" dirty="0" err="1" smtClean="0"/>
              <a:t>spirometriatutkimuksella</a:t>
            </a:r>
            <a:endParaRPr lang="fi-FI" sz="2000" b="1" dirty="0" smtClean="0"/>
          </a:p>
          <a:p>
            <a:pPr lvl="1"/>
            <a:r>
              <a:rPr lang="fi-FI" sz="1600" dirty="0" smtClean="0"/>
              <a:t>puhalluskoe, </a:t>
            </a:r>
            <a:r>
              <a:rPr lang="fi-FI" sz="1600" dirty="0"/>
              <a:t>johon hakeudutaan </a:t>
            </a:r>
            <a:r>
              <a:rPr lang="fi-FI" sz="1600" dirty="0" smtClean="0"/>
              <a:t>lääkärin lähetteellä</a:t>
            </a:r>
          </a:p>
          <a:p>
            <a:pPr lvl="1"/>
            <a:r>
              <a:rPr lang="fi-FI" sz="1600" dirty="0" smtClean="0"/>
              <a:t>kertoo </a:t>
            </a:r>
            <a:r>
              <a:rPr lang="fi-FI" sz="1600" dirty="0"/>
              <a:t>keuhkojen </a:t>
            </a:r>
            <a:r>
              <a:rPr lang="fi-FI" sz="1600" dirty="0" smtClean="0"/>
              <a:t>tilavuudesta </a:t>
            </a:r>
            <a:r>
              <a:rPr lang="fi-FI" sz="1600" dirty="0"/>
              <a:t>sekä </a:t>
            </a:r>
            <a:r>
              <a:rPr lang="fi-FI" sz="1600" dirty="0" smtClean="0"/>
              <a:t>keuhkoputkien toiminnasta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16241491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Keuhkoahtaumataudin hoito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sz="3500" dirty="0" smtClean="0"/>
              <a:t>ei voi </a:t>
            </a:r>
            <a:r>
              <a:rPr lang="fi-FI" sz="3500" dirty="0"/>
              <a:t>parantaa, </a:t>
            </a:r>
            <a:r>
              <a:rPr lang="fi-FI" sz="3500" dirty="0" smtClean="0"/>
              <a:t>keuhkojen </a:t>
            </a:r>
            <a:r>
              <a:rPr lang="fi-FI" sz="3500" dirty="0"/>
              <a:t>toimintakykyä </a:t>
            </a:r>
            <a:r>
              <a:rPr lang="fi-FI" sz="3500" dirty="0" smtClean="0"/>
              <a:t>ei saa </a:t>
            </a:r>
            <a:r>
              <a:rPr lang="fi-FI" sz="3500" dirty="0"/>
              <a:t>takaisin</a:t>
            </a:r>
          </a:p>
          <a:p>
            <a:pPr lvl="1"/>
            <a:r>
              <a:rPr lang="fi-FI" sz="2900" dirty="0"/>
              <a:t>ilman lääketieteellistä hoitoa </a:t>
            </a:r>
            <a:r>
              <a:rPr lang="fi-FI" sz="2900" dirty="0" smtClean="0"/>
              <a:t>potilas tukehtuu hitaasti</a:t>
            </a:r>
            <a:endParaRPr lang="fi-FI" sz="2900" dirty="0"/>
          </a:p>
          <a:p>
            <a:r>
              <a:rPr lang="fi-FI" sz="3500" dirty="0" smtClean="0"/>
              <a:t>tärkein </a:t>
            </a:r>
            <a:r>
              <a:rPr lang="fi-FI" sz="3500" dirty="0"/>
              <a:t>hoito tupakoinnin lopettaminen </a:t>
            </a:r>
            <a:r>
              <a:rPr lang="fi-FI" sz="3500" dirty="0" smtClean="0"/>
              <a:t/>
            </a:r>
            <a:br>
              <a:rPr lang="fi-FI" sz="3500" dirty="0" smtClean="0"/>
            </a:br>
            <a:r>
              <a:rPr lang="fi-FI" sz="3500" dirty="0" smtClean="0">
                <a:sym typeface="Wingdings" panose="05000000000000000000" pitchFamily="2" charset="2"/>
              </a:rPr>
              <a:t> </a:t>
            </a:r>
            <a:r>
              <a:rPr lang="fi-FI" sz="3500" dirty="0"/>
              <a:t>voidaan pysäyttää taudin eteneminen ja suojata jäljelle jäänyttä keuhkokudosta</a:t>
            </a:r>
          </a:p>
          <a:p>
            <a:r>
              <a:rPr lang="fi-FI" sz="3500" dirty="0"/>
              <a:t>oireita voidaan lievittää yksilöllisellä lääkehoidolla</a:t>
            </a:r>
          </a:p>
          <a:p>
            <a:r>
              <a:rPr lang="fi-FI" sz="3500" dirty="0"/>
              <a:t>liikunta keskeinen osa omahoitoa</a:t>
            </a:r>
          </a:p>
          <a:p>
            <a:pPr lvl="1">
              <a:buFont typeface="Wingdings"/>
              <a:buChar char="à"/>
            </a:pPr>
            <a:r>
              <a:rPr lang="fi-FI" sz="2900" dirty="0" smtClean="0"/>
              <a:t> edistää </a:t>
            </a:r>
            <a:r>
              <a:rPr lang="fi-FI" sz="2900" dirty="0"/>
              <a:t>sairastavan hyvinvointia ja arjesta selviytymistä</a:t>
            </a:r>
          </a:p>
          <a:p>
            <a:pPr lvl="1">
              <a:buFont typeface="Wingdings"/>
              <a:buChar char="à"/>
            </a:pPr>
            <a:r>
              <a:rPr lang="fi-FI" sz="2900" dirty="0" smtClean="0"/>
              <a:t> suositeltava </a:t>
            </a:r>
            <a:r>
              <a:rPr lang="fi-FI" sz="2900" dirty="0"/>
              <a:t>liikunta on kohtuukuormitteista </a:t>
            </a:r>
            <a:r>
              <a:rPr lang="fi-FI" sz="2900" dirty="0" smtClean="0"/>
              <a:t/>
            </a:r>
            <a:br>
              <a:rPr lang="fi-FI" sz="2900" dirty="0" smtClean="0"/>
            </a:br>
            <a:r>
              <a:rPr lang="fi-FI" sz="2900" dirty="0" smtClean="0"/>
              <a:t>(</a:t>
            </a:r>
            <a:r>
              <a:rPr lang="fi-FI" sz="2900" dirty="0"/>
              <a:t>esim. kävely tai uinti)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613398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Passiivinen tupakointi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sivullisten </a:t>
            </a:r>
            <a:r>
              <a:rPr lang="fi-FI" dirty="0"/>
              <a:t>altistumista tupakansavun </a:t>
            </a:r>
            <a:r>
              <a:rPr lang="fi-FI" dirty="0" smtClean="0"/>
              <a:t>karsinogeeneille </a:t>
            </a:r>
            <a:r>
              <a:rPr lang="fi-FI" dirty="0"/>
              <a:t>sekä elimistöä ärsyttäville ja toksisille aineille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/>
              <a:t>tupakan </a:t>
            </a:r>
            <a:r>
              <a:rPr lang="fi-FI" dirty="0"/>
              <a:t>aiheuttamille </a:t>
            </a:r>
            <a:r>
              <a:rPr lang="fi-FI" dirty="0" smtClean="0"/>
              <a:t>sairauksille</a:t>
            </a:r>
          </a:p>
          <a:p>
            <a:r>
              <a:rPr lang="fi-FI" dirty="0"/>
              <a:t>pääosin </a:t>
            </a:r>
            <a:r>
              <a:rPr lang="fi-FI" b="1" dirty="0" smtClean="0"/>
              <a:t>sivuvirran</a:t>
            </a:r>
            <a:r>
              <a:rPr lang="fi-FI" dirty="0" smtClean="0"/>
              <a:t> </a:t>
            </a:r>
            <a:r>
              <a:rPr lang="fi-FI" dirty="0"/>
              <a:t>savua </a:t>
            </a:r>
            <a:r>
              <a:rPr lang="fi-FI" dirty="0" smtClean="0"/>
              <a:t>(= savukkeen </a:t>
            </a:r>
            <a:r>
              <a:rPr lang="fi-FI" dirty="0"/>
              <a:t>palavasta päästä </a:t>
            </a:r>
            <a:r>
              <a:rPr lang="fi-FI" dirty="0" smtClean="0"/>
              <a:t>ilmaan vapautuvaa) + lisäksi </a:t>
            </a:r>
            <a:r>
              <a:rPr lang="fi-FI" dirty="0"/>
              <a:t>tupakoitsijan </a:t>
            </a:r>
            <a:r>
              <a:rPr lang="fi-FI" dirty="0" smtClean="0"/>
              <a:t>ulos hengittämää savua (= päävirta)</a:t>
            </a:r>
            <a:endParaRPr lang="fi-FI" dirty="0"/>
          </a:p>
          <a:p>
            <a:pPr lvl="1"/>
            <a:r>
              <a:rPr lang="fi-FI" dirty="0"/>
              <a:t>monien haitallisten aineiden pitoisuus </a:t>
            </a:r>
            <a:r>
              <a:rPr lang="fi-FI" dirty="0" smtClean="0"/>
              <a:t>suurempi </a:t>
            </a:r>
            <a:r>
              <a:rPr lang="fi-FI" dirty="0"/>
              <a:t>sivuvirran kuin </a:t>
            </a:r>
            <a:r>
              <a:rPr lang="fi-FI" dirty="0" smtClean="0"/>
              <a:t>päävirran </a:t>
            </a:r>
            <a:r>
              <a:rPr lang="fi-FI" dirty="0"/>
              <a:t>savussa</a:t>
            </a:r>
          </a:p>
          <a:p>
            <a:r>
              <a:rPr lang="fi-FI" dirty="0"/>
              <a:t>sisäilman tupakansavu tarttuu pintamateriaaleihin </a:t>
            </a:r>
            <a:r>
              <a:rPr lang="fi-FI" dirty="0">
                <a:sym typeface="Wingdings" panose="05000000000000000000" pitchFamily="2" charset="2"/>
              </a:rPr>
              <a:t></a:t>
            </a:r>
            <a:r>
              <a:rPr lang="fi-FI" dirty="0"/>
              <a:t> vapautuu </a:t>
            </a:r>
            <a:r>
              <a:rPr lang="fi-FI" dirty="0" smtClean="0"/>
              <a:t>ilmaan myöhemmin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07910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Passiivisen tupakoinnin seuraukset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erityisen haitallista lapsille, pitkäaikaissairaille sekä sikiölle</a:t>
            </a:r>
          </a:p>
          <a:p>
            <a:pPr lvl="1"/>
            <a:r>
              <a:rPr lang="fi-FI" dirty="0"/>
              <a:t>lapsilla lisää esim. korvatulehduksia, hengitystieinfektioita, astmaa ja kätkytkuolemia</a:t>
            </a:r>
          </a:p>
          <a:p>
            <a:pPr lvl="1"/>
            <a:r>
              <a:rPr lang="fi-FI" dirty="0"/>
              <a:t>pienikin määrä tupakansavua voi aiheuttaa astmaatikolle kohtauksen</a:t>
            </a:r>
          </a:p>
          <a:p>
            <a:r>
              <a:rPr lang="fi-FI" dirty="0"/>
              <a:t>raskaudenaikainen tupakointi johtaa usein sikiön kasvu- ja kehityshäiriöihin</a:t>
            </a:r>
          </a:p>
          <a:p>
            <a:pPr lvl="1"/>
            <a:r>
              <a:rPr lang="fi-FI" dirty="0"/>
              <a:t>haitalliset aineet kulkeutuvat odottavan äidin elimistöstä istukan kautta sikiöön</a:t>
            </a:r>
          </a:p>
          <a:p>
            <a:pPr lvl="1"/>
            <a:r>
              <a:rPr lang="fi-FI" dirty="0"/>
              <a:t>tupakoivat äidit synnyttävät keskimäärin pienempikokoisia lapsia kuin tupakoimattomat </a:t>
            </a:r>
            <a:r>
              <a:rPr lang="fi-FI" dirty="0">
                <a:sym typeface="Wingdings" panose="05000000000000000000" pitchFamily="2" charset="2"/>
              </a:rPr>
              <a:t> p</a:t>
            </a:r>
            <a:r>
              <a:rPr lang="fi-FI" dirty="0"/>
              <a:t>ieni syntymäpaino </a:t>
            </a:r>
            <a:r>
              <a:rPr lang="fi-FI" dirty="0" smtClean="0"/>
              <a:t>altistaa </a:t>
            </a:r>
            <a:r>
              <a:rPr lang="fi-FI" dirty="0"/>
              <a:t>esim. sydän- ja verisuonisairauksille</a:t>
            </a:r>
          </a:p>
          <a:p>
            <a:pPr lvl="1"/>
            <a:r>
              <a:rPr lang="fi-FI" dirty="0"/>
              <a:t>sikiön kyky poistaa nikotiinia elimistöstä </a:t>
            </a:r>
            <a:r>
              <a:rPr lang="fi-FI" dirty="0" smtClean="0"/>
              <a:t>aikuista </a:t>
            </a:r>
            <a:r>
              <a:rPr lang="fi-FI" dirty="0"/>
              <a:t>huonompi, joten sikiön veressä voi olla nikotiinia enemmän kuin äidillä</a:t>
            </a:r>
          </a:p>
          <a:p>
            <a:pPr lvl="1"/>
            <a:r>
              <a:rPr lang="fi-FI" dirty="0"/>
              <a:t>vastasyntynyt saattaa kärsiä </a:t>
            </a:r>
            <a:r>
              <a:rPr lang="fi-FI" dirty="0" smtClean="0"/>
              <a:t>vieroitusoireista</a:t>
            </a:r>
            <a:r>
              <a:rPr lang="fi-FI" dirty="0"/>
              <a:t> </a:t>
            </a:r>
            <a:r>
              <a:rPr lang="fi-FI" dirty="0" smtClean="0"/>
              <a:t>(itkuisuus, levottomuus)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731916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Suomen tupakkapolitiikka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sz="3500" dirty="0"/>
              <a:t>t</a:t>
            </a:r>
            <a:r>
              <a:rPr lang="fi-FI" sz="3500" dirty="0" smtClean="0"/>
              <a:t>upakkapolitiikan keskeisimmät toteuttamisalueet </a:t>
            </a:r>
            <a:r>
              <a:rPr lang="fi-FI" sz="3500" dirty="0"/>
              <a:t>ja -</a:t>
            </a:r>
            <a:r>
              <a:rPr lang="fi-FI" sz="3500" dirty="0" smtClean="0"/>
              <a:t>keinot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sz="2900" dirty="0" smtClean="0"/>
              <a:t>terveyskasvatus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sz="2900" dirty="0" smtClean="0"/>
              <a:t>hintapolitiikka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sz="2900" dirty="0"/>
              <a:t>r</a:t>
            </a:r>
            <a:r>
              <a:rPr lang="fi-FI" sz="2900" dirty="0" smtClean="0"/>
              <a:t>ajoitukset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sz="2900" dirty="0" smtClean="0"/>
              <a:t>tutkimus </a:t>
            </a:r>
            <a:r>
              <a:rPr lang="fi-FI" sz="2900" dirty="0"/>
              <a:t>ja </a:t>
            </a:r>
            <a:r>
              <a:rPr lang="fi-FI" sz="2900" dirty="0" smtClean="0"/>
              <a:t>kehitys</a:t>
            </a:r>
            <a:endParaRPr lang="fi-FI" sz="2900" dirty="0"/>
          </a:p>
          <a:p>
            <a:r>
              <a:rPr lang="fi-FI" sz="3500" dirty="0"/>
              <a:t>t</a:t>
            </a:r>
            <a:r>
              <a:rPr lang="fi-FI" sz="3500" dirty="0" smtClean="0"/>
              <a:t>upakkalainsäädännön tavoitteena</a:t>
            </a:r>
          </a:p>
          <a:p>
            <a:pPr lvl="1"/>
            <a:r>
              <a:rPr lang="fi-FI" sz="2900" dirty="0" smtClean="0"/>
              <a:t>vähentää </a:t>
            </a:r>
            <a:r>
              <a:rPr lang="fi-FI" sz="2900" dirty="0"/>
              <a:t>tupakointia ja </a:t>
            </a:r>
            <a:r>
              <a:rPr lang="fi-FI" sz="2900" dirty="0" smtClean="0"/>
              <a:t>tupakasta </a:t>
            </a:r>
            <a:r>
              <a:rPr lang="fi-FI" sz="2900" dirty="0"/>
              <a:t>johtuvia </a:t>
            </a:r>
            <a:r>
              <a:rPr lang="fi-FI" sz="2900" dirty="0" smtClean="0"/>
              <a:t>terveyshaittoja</a:t>
            </a:r>
          </a:p>
          <a:p>
            <a:pPr lvl="1"/>
            <a:r>
              <a:rPr lang="fi-FI" sz="2900" dirty="0" smtClean="0"/>
              <a:t>suojella </a:t>
            </a:r>
            <a:r>
              <a:rPr lang="fi-FI" sz="2900" dirty="0"/>
              <a:t>uusia sukupolvia </a:t>
            </a:r>
            <a:r>
              <a:rPr lang="fi-FI" sz="2900" dirty="0" smtClean="0"/>
              <a:t>tupakalta</a:t>
            </a:r>
          </a:p>
          <a:p>
            <a:pPr lvl="1"/>
            <a:r>
              <a:rPr lang="fi-FI" sz="2900" dirty="0" smtClean="0"/>
              <a:t>taata</a:t>
            </a:r>
            <a:r>
              <a:rPr lang="fi-FI" sz="2900" dirty="0"/>
              <a:t>, ettei kukaan vastoin tahtoaan altistu </a:t>
            </a:r>
            <a:r>
              <a:rPr lang="fi-FI" sz="2900" dirty="0" smtClean="0"/>
              <a:t>tupakansavulle</a:t>
            </a:r>
            <a:endParaRPr lang="fi-FI" sz="2900" dirty="0"/>
          </a:p>
          <a:p>
            <a:r>
              <a:rPr lang="fi-FI" sz="3500" dirty="0" smtClean="0"/>
              <a:t>Suomi </a:t>
            </a:r>
            <a:r>
              <a:rPr lang="fi-FI" sz="3500" dirty="0"/>
              <a:t>tupakkapolitiikan edelläkävijämaita maailmassa </a:t>
            </a:r>
            <a:endParaRPr lang="fi-FI" sz="3500" dirty="0" smtClean="0"/>
          </a:p>
          <a:p>
            <a:r>
              <a:rPr lang="fi-FI" sz="3500" dirty="0" smtClean="0"/>
              <a:t>v. 2014 </a:t>
            </a:r>
            <a:r>
              <a:rPr lang="fi-FI" sz="3500" dirty="0"/>
              <a:t>EU:n </a:t>
            </a:r>
            <a:r>
              <a:rPr lang="fi-FI" sz="3500" b="1" dirty="0"/>
              <a:t>tupakkatuotedirektiivin</a:t>
            </a:r>
            <a:r>
              <a:rPr lang="fi-FI" sz="3500" dirty="0"/>
              <a:t> </a:t>
            </a:r>
            <a:r>
              <a:rPr lang="fi-FI" sz="3500" dirty="0" smtClean="0"/>
              <a:t>tarkoituksena vähentää </a:t>
            </a:r>
            <a:r>
              <a:rPr lang="fi-FI" sz="3500" dirty="0"/>
              <a:t>tupakkatuotteiden käyttöä </a:t>
            </a:r>
            <a:r>
              <a:rPr lang="fi-FI" sz="3500" dirty="0" smtClean="0"/>
              <a:t>2 % viiden </a:t>
            </a:r>
            <a:r>
              <a:rPr lang="fi-FI" sz="3500" dirty="0"/>
              <a:t>vuoden </a:t>
            </a:r>
            <a:r>
              <a:rPr lang="fi-FI" sz="3500" dirty="0" smtClean="0"/>
              <a:t>kuluessa</a:t>
            </a:r>
            <a:endParaRPr lang="fi-FI" sz="3500" dirty="0"/>
          </a:p>
        </p:txBody>
      </p:sp>
    </p:spTree>
    <p:extLst>
      <p:ext uri="{BB962C8B-B14F-4D97-AF65-F5344CB8AC3E}">
        <p14:creationId xmlns:p14="http://schemas.microsoft.com/office/powerpoint/2010/main" val="200399533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Tupakoinnin vähentyminen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Suomessa </a:t>
            </a:r>
            <a:r>
              <a:rPr lang="fi-FI" dirty="0" smtClean="0"/>
              <a:t>tupakointi vähentynyt </a:t>
            </a:r>
            <a:r>
              <a:rPr lang="fi-FI" dirty="0"/>
              <a:t>kolmen viimeisen </a:t>
            </a:r>
            <a:r>
              <a:rPr lang="fi-FI" dirty="0" smtClean="0"/>
              <a:t>vuosikymmenen aikana - Suomessa nykyään EU:n </a:t>
            </a:r>
            <a:r>
              <a:rPr lang="fi-FI" dirty="0"/>
              <a:t>toiseksi </a:t>
            </a:r>
            <a:r>
              <a:rPr lang="fi-FI" dirty="0" smtClean="0"/>
              <a:t>vähäisintä</a:t>
            </a:r>
          </a:p>
          <a:p>
            <a:r>
              <a:rPr lang="fi-FI" dirty="0" smtClean="0"/>
              <a:t>koulutusryhmien </a:t>
            </a:r>
            <a:r>
              <a:rPr lang="fi-FI" dirty="0"/>
              <a:t>väliset tupakointierot </a:t>
            </a:r>
            <a:r>
              <a:rPr lang="fi-FI" dirty="0" smtClean="0"/>
              <a:t>työikäisillä kasvaneet 1980-luvun puolivälistä alkaen</a:t>
            </a:r>
          </a:p>
          <a:p>
            <a:pPr lvl="1"/>
            <a:r>
              <a:rPr lang="fi-FI" dirty="0"/>
              <a:t>m</a:t>
            </a:r>
            <a:r>
              <a:rPr lang="fi-FI" dirty="0" smtClean="0"/>
              <a:t>iesten </a:t>
            </a:r>
            <a:r>
              <a:rPr lang="fi-FI" dirty="0"/>
              <a:t>tupakointi </a:t>
            </a:r>
            <a:r>
              <a:rPr lang="fi-FI" dirty="0" smtClean="0"/>
              <a:t>vähentynyt </a:t>
            </a:r>
            <a:r>
              <a:rPr lang="fi-FI" dirty="0"/>
              <a:t>eniten </a:t>
            </a:r>
            <a:r>
              <a:rPr lang="fi-FI" dirty="0" smtClean="0"/>
              <a:t>ylimmässä koulutusryhmässä</a:t>
            </a:r>
          </a:p>
          <a:p>
            <a:pPr lvl="1"/>
            <a:r>
              <a:rPr lang="fi-FI" dirty="0" smtClean="0"/>
              <a:t>naisten </a:t>
            </a:r>
            <a:r>
              <a:rPr lang="fi-FI" dirty="0"/>
              <a:t>tupakointi </a:t>
            </a:r>
            <a:r>
              <a:rPr lang="fi-FI" dirty="0" smtClean="0"/>
              <a:t>yleistynyt </a:t>
            </a:r>
            <a:r>
              <a:rPr lang="fi-FI" dirty="0"/>
              <a:t>lähinnä alimmassa </a:t>
            </a:r>
            <a:r>
              <a:rPr lang="fi-FI" dirty="0" smtClean="0"/>
              <a:t>koulutusryhmässä</a:t>
            </a:r>
          </a:p>
          <a:p>
            <a:pPr lvl="1"/>
            <a:r>
              <a:rPr lang="fi-FI" dirty="0" smtClean="0"/>
              <a:t>nuorista </a:t>
            </a:r>
            <a:r>
              <a:rPr lang="fi-FI" dirty="0"/>
              <a:t>päivittäin tupakoivat eniten </a:t>
            </a:r>
            <a:r>
              <a:rPr lang="fi-FI" dirty="0" smtClean="0"/>
              <a:t>koulussa </a:t>
            </a:r>
            <a:r>
              <a:rPr lang="fi-FI" dirty="0"/>
              <a:t>huonosti menestyvät ja koulunkäynnin </a:t>
            </a:r>
            <a:r>
              <a:rPr lang="fi-FI" dirty="0" smtClean="0"/>
              <a:t>lopettaneet</a:t>
            </a:r>
          </a:p>
          <a:p>
            <a:pPr lvl="1"/>
            <a:r>
              <a:rPr lang="fi-FI" dirty="0"/>
              <a:t>a</a:t>
            </a:r>
            <a:r>
              <a:rPr lang="fi-FI" dirty="0" smtClean="0"/>
              <a:t>mmattioppilaitoksissa opiskelevien </a:t>
            </a:r>
            <a:r>
              <a:rPr lang="fi-FI" dirty="0"/>
              <a:t>nuorten päivittäistupakointi on selvästi </a:t>
            </a:r>
            <a:r>
              <a:rPr lang="fi-FI" dirty="0" smtClean="0"/>
              <a:t>yleisempää kuin lukiossa opiskelevien</a:t>
            </a:r>
            <a:endParaRPr lang="fi-FI" dirty="0"/>
          </a:p>
          <a:p>
            <a:r>
              <a:rPr lang="fi-FI" dirty="0"/>
              <a:t>s</a:t>
            </a:r>
            <a:r>
              <a:rPr lang="fi-FI" dirty="0" smtClean="0"/>
              <a:t>uurin </a:t>
            </a:r>
            <a:r>
              <a:rPr lang="fi-FI" dirty="0"/>
              <a:t>osa Suomen suurimmista työnantajista </a:t>
            </a:r>
            <a:r>
              <a:rPr lang="fi-FI" dirty="0" smtClean="0"/>
              <a:t>(kunnat) julistautunut savuttomiksi - myös </a:t>
            </a:r>
            <a:r>
              <a:rPr lang="fi-FI" dirty="0"/>
              <a:t>yksityiset suuret </a:t>
            </a:r>
            <a:r>
              <a:rPr lang="fi-FI" dirty="0" smtClean="0"/>
              <a:t>työnantajat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533944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Tupakkamainonta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sz="3500" dirty="0"/>
              <a:t>k</a:t>
            </a:r>
            <a:r>
              <a:rPr lang="fi-FI" sz="3500" dirty="0" smtClean="0"/>
              <a:t>iellettiin Suomessa jo vuonna 1977</a:t>
            </a:r>
          </a:p>
          <a:p>
            <a:r>
              <a:rPr lang="fi-FI" sz="3500" dirty="0" smtClean="0"/>
              <a:t>mainontaa yhä internetissä</a:t>
            </a:r>
            <a:r>
              <a:rPr lang="fi-FI" sz="3500" dirty="0"/>
              <a:t>, ulkomaisissa lehdissä, </a:t>
            </a:r>
            <a:r>
              <a:rPr lang="fi-FI" sz="3500" dirty="0" smtClean="0"/>
              <a:t>ulkomailla, piilomainontana</a:t>
            </a:r>
          </a:p>
          <a:p>
            <a:r>
              <a:rPr lang="fi-FI" sz="3500" dirty="0" smtClean="0"/>
              <a:t>tupakkateollisuus </a:t>
            </a:r>
            <a:r>
              <a:rPr lang="fi-FI" sz="3500" dirty="0"/>
              <a:t>sponsoroi </a:t>
            </a:r>
            <a:r>
              <a:rPr lang="fi-FI" sz="3500" dirty="0" smtClean="0"/>
              <a:t>viihdeteollisuutta</a:t>
            </a:r>
            <a:r>
              <a:rPr lang="fi-FI" sz="3500" dirty="0"/>
              <a:t> </a:t>
            </a:r>
            <a:r>
              <a:rPr lang="fi-FI" sz="3500" dirty="0" smtClean="0"/>
              <a:t>(esim. elokuvat)</a:t>
            </a:r>
          </a:p>
          <a:p>
            <a:r>
              <a:rPr lang="fi-FI" sz="3500" dirty="0" smtClean="0"/>
              <a:t>tupakkamainonnan vaikutuksia</a:t>
            </a:r>
          </a:p>
          <a:p>
            <a:pPr lvl="1"/>
            <a:r>
              <a:rPr lang="fi-FI" sz="2900" dirty="0" smtClean="0"/>
              <a:t>houkuttelee </a:t>
            </a:r>
            <a:r>
              <a:rPr lang="fi-FI" sz="2900" dirty="0"/>
              <a:t>lapsia ja nuoria tupakoinnin </a:t>
            </a:r>
            <a:r>
              <a:rPr lang="fi-FI" sz="2900" dirty="0" smtClean="0"/>
              <a:t>aloittamiseen</a:t>
            </a:r>
          </a:p>
          <a:p>
            <a:pPr lvl="1"/>
            <a:r>
              <a:rPr lang="fi-FI" sz="2900" dirty="0" smtClean="0"/>
              <a:t>yllyttää polttamaan enemmän</a:t>
            </a:r>
          </a:p>
          <a:p>
            <a:pPr lvl="1"/>
            <a:r>
              <a:rPr lang="fi-FI" sz="2900" dirty="0" smtClean="0"/>
              <a:t>heikentää </a:t>
            </a:r>
            <a:r>
              <a:rPr lang="fi-FI" sz="2900" dirty="0"/>
              <a:t>motivaatiota </a:t>
            </a:r>
            <a:r>
              <a:rPr lang="fi-FI" sz="2900" dirty="0" smtClean="0"/>
              <a:t>lopettaa</a:t>
            </a:r>
          </a:p>
          <a:p>
            <a:pPr lvl="1"/>
            <a:r>
              <a:rPr lang="fi-FI" sz="2900" dirty="0" smtClean="0"/>
              <a:t>kannustaa </a:t>
            </a:r>
            <a:r>
              <a:rPr lang="fi-FI" sz="2900" dirty="0"/>
              <a:t>entisiä tupakoijia aloittamaan </a:t>
            </a:r>
            <a:r>
              <a:rPr lang="fi-FI" sz="2900" dirty="0" smtClean="0"/>
              <a:t>uudelleen</a:t>
            </a:r>
          </a:p>
          <a:p>
            <a:pPr lvl="1"/>
            <a:r>
              <a:rPr lang="fi-FI" sz="2900" dirty="0" smtClean="0"/>
              <a:t>tekee </a:t>
            </a:r>
            <a:r>
              <a:rPr lang="fi-FI" sz="2900" dirty="0"/>
              <a:t>tupakanpoltosta tuttua ja helpommin </a:t>
            </a:r>
            <a:r>
              <a:rPr lang="fi-FI" sz="2900" dirty="0" smtClean="0"/>
              <a:t>hyväksyttävää</a:t>
            </a:r>
          </a:p>
          <a:p>
            <a:pPr lvl="1"/>
            <a:r>
              <a:rPr lang="fi-FI" sz="2900" dirty="0" smtClean="0"/>
              <a:t>heikentää </a:t>
            </a:r>
            <a:r>
              <a:rPr lang="fi-FI" sz="2900" dirty="0"/>
              <a:t>terveysvaroitusten </a:t>
            </a:r>
            <a:r>
              <a:rPr lang="fi-FI" sz="2900" dirty="0" smtClean="0"/>
              <a:t>vaikuttavuutta</a:t>
            </a:r>
            <a:endParaRPr lang="fi-FI" sz="2900" dirty="0"/>
          </a:p>
          <a:p>
            <a:r>
              <a:rPr lang="fi-FI" sz="3500" dirty="0" smtClean="0"/>
              <a:t>tupakkateollisuus kehittää markkinointistrategioitaan</a:t>
            </a:r>
          </a:p>
          <a:p>
            <a:pPr lvl="1"/>
            <a:r>
              <a:rPr lang="fi-FI" sz="2900" dirty="0" smtClean="0"/>
              <a:t>markkinoille </a:t>
            </a:r>
            <a:r>
              <a:rPr lang="fi-FI" sz="2900" dirty="0"/>
              <a:t>uusia </a:t>
            </a:r>
            <a:r>
              <a:rPr lang="fi-FI" sz="2900" dirty="0" smtClean="0"/>
              <a:t>tupakkatuotteita (esim. sähkösavuke, vesipiippu) </a:t>
            </a:r>
          </a:p>
          <a:p>
            <a:pPr lvl="1"/>
            <a:r>
              <a:rPr lang="fi-FI" sz="2900" dirty="0" smtClean="0"/>
              <a:t>kohdennettua mainontaa (esim. </a:t>
            </a:r>
            <a:r>
              <a:rPr lang="fi-FI" sz="2900" dirty="0" err="1" smtClean="0"/>
              <a:t>some</a:t>
            </a:r>
            <a:r>
              <a:rPr lang="fi-FI" sz="2900" dirty="0" smtClean="0"/>
              <a:t> ja keskustelufoorumit)</a:t>
            </a:r>
          </a:p>
          <a:p>
            <a:pPr lvl="1"/>
            <a:r>
              <a:rPr lang="fi-FI" sz="2900" dirty="0" smtClean="0"/>
              <a:t>kyseenalaistaa </a:t>
            </a:r>
            <a:r>
              <a:rPr lang="fi-FI" sz="2900" dirty="0"/>
              <a:t>tutkimustietoa ja </a:t>
            </a:r>
            <a:r>
              <a:rPr lang="fi-FI" sz="2900" dirty="0" smtClean="0"/>
              <a:t>tulkitsee sitä </a:t>
            </a:r>
            <a:r>
              <a:rPr lang="fi-FI" sz="2900" dirty="0"/>
              <a:t>haluamallaan </a:t>
            </a:r>
            <a:r>
              <a:rPr lang="fi-FI" sz="2900" dirty="0" smtClean="0"/>
              <a:t>tavalla</a:t>
            </a:r>
          </a:p>
          <a:p>
            <a:pPr lvl="1"/>
            <a:r>
              <a:rPr lang="fi-FI" sz="2900" dirty="0" smtClean="0"/>
              <a:t>tuottaa </a:t>
            </a:r>
            <a:r>
              <a:rPr lang="fi-FI" sz="2900" dirty="0"/>
              <a:t>omiin tarkoituksiinsa </a:t>
            </a:r>
            <a:r>
              <a:rPr lang="fi-FI" sz="2900" dirty="0" smtClean="0"/>
              <a:t>valjastettua tutkimustietoa   </a:t>
            </a:r>
            <a:endParaRPr lang="fi-FI" sz="2900" dirty="0"/>
          </a:p>
        </p:txBody>
      </p:sp>
    </p:spTree>
    <p:extLst>
      <p:ext uri="{BB962C8B-B14F-4D97-AF65-F5344CB8AC3E}">
        <p14:creationId xmlns:p14="http://schemas.microsoft.com/office/powerpoint/2010/main" val="133875892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Nuuska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jauhetusta tupakasta ja makuaineista </a:t>
            </a:r>
            <a:r>
              <a:rPr lang="fi-FI" dirty="0" smtClean="0"/>
              <a:t>muodostettu seos, </a:t>
            </a:r>
            <a:r>
              <a:rPr lang="fi-FI" dirty="0"/>
              <a:t>käytetään suun </a:t>
            </a:r>
            <a:r>
              <a:rPr lang="fi-FI" dirty="0" smtClean="0"/>
              <a:t>limakalvoilla, ikenessä </a:t>
            </a:r>
            <a:r>
              <a:rPr lang="fi-FI" dirty="0"/>
              <a:t>tai kielen </a:t>
            </a:r>
            <a:r>
              <a:rPr lang="fi-FI" dirty="0" smtClean="0"/>
              <a:t>alla</a:t>
            </a:r>
            <a:endParaRPr lang="fi-FI" dirty="0"/>
          </a:p>
          <a:p>
            <a:r>
              <a:rPr lang="fi-FI" dirty="0"/>
              <a:t>s</a:t>
            </a:r>
            <a:r>
              <a:rPr lang="fi-FI" dirty="0" smtClean="0"/>
              <a:t>isältää tupakan</a:t>
            </a:r>
            <a:r>
              <a:rPr lang="fi-FI" dirty="0"/>
              <a:t>, nikotiinin ja veden </a:t>
            </a:r>
            <a:r>
              <a:rPr lang="fi-FI" dirty="0" smtClean="0"/>
              <a:t>lisäksi</a:t>
            </a:r>
          </a:p>
          <a:p>
            <a:pPr lvl="1"/>
            <a:r>
              <a:rPr lang="fi-FI" dirty="0" smtClean="0"/>
              <a:t>tuhansia </a:t>
            </a:r>
            <a:r>
              <a:rPr lang="fi-FI" dirty="0"/>
              <a:t>kemiallisia </a:t>
            </a:r>
            <a:r>
              <a:rPr lang="fi-FI" dirty="0" smtClean="0"/>
              <a:t>yhdisteitä (osa </a:t>
            </a:r>
            <a:r>
              <a:rPr lang="fi-FI" dirty="0"/>
              <a:t>on syöpävaarallisia </a:t>
            </a:r>
            <a:r>
              <a:rPr lang="fi-FI" dirty="0" smtClean="0"/>
              <a:t>aineita)</a:t>
            </a:r>
          </a:p>
          <a:p>
            <a:pPr lvl="1"/>
            <a:r>
              <a:rPr lang="fi-FI" dirty="0"/>
              <a:t>r</a:t>
            </a:r>
            <a:r>
              <a:rPr lang="fi-FI" dirty="0" smtClean="0"/>
              <a:t>askasmetalleja (esim. lyijy, kadmium), arsenikkia</a:t>
            </a:r>
            <a:r>
              <a:rPr lang="fi-FI" dirty="0"/>
              <a:t>, </a:t>
            </a:r>
            <a:r>
              <a:rPr lang="fi-FI" dirty="0" smtClean="0"/>
              <a:t>nikkeliä</a:t>
            </a:r>
          </a:p>
          <a:p>
            <a:pPr lvl="1"/>
            <a:r>
              <a:rPr lang="fi-FI" dirty="0" smtClean="0"/>
              <a:t>myrkyllisiä </a:t>
            </a:r>
            <a:r>
              <a:rPr lang="fi-FI" dirty="0"/>
              <a:t>kasvinsuojeluaineita </a:t>
            </a:r>
            <a:r>
              <a:rPr lang="fi-FI" dirty="0" smtClean="0"/>
              <a:t>ja </a:t>
            </a:r>
            <a:r>
              <a:rPr lang="fi-FI" dirty="0"/>
              <a:t>radioaktiivisia </a:t>
            </a:r>
            <a:r>
              <a:rPr lang="fi-FI" dirty="0" smtClean="0"/>
              <a:t>aineita</a:t>
            </a:r>
          </a:p>
          <a:p>
            <a:r>
              <a:rPr lang="fi-FI" dirty="0" smtClean="0"/>
              <a:t>Suomen lain mukaan maahantuonti</a:t>
            </a:r>
            <a:r>
              <a:rPr lang="fi-FI" dirty="0"/>
              <a:t>, </a:t>
            </a:r>
            <a:r>
              <a:rPr lang="fi-FI" dirty="0" smtClean="0"/>
              <a:t>myynti </a:t>
            </a:r>
            <a:r>
              <a:rPr lang="fi-FI" dirty="0"/>
              <a:t>ja muu luovuttaminen on </a:t>
            </a:r>
            <a:r>
              <a:rPr lang="fi-FI" dirty="0" smtClean="0"/>
              <a:t>kielletty,  ulkomailta saa </a:t>
            </a:r>
            <a:r>
              <a:rPr lang="fi-FI" dirty="0"/>
              <a:t>tuoda rajoitetusti omaan </a:t>
            </a:r>
            <a:r>
              <a:rPr lang="fi-FI" dirty="0" smtClean="0"/>
              <a:t>henkilökohtaiseen käyttöönsä</a:t>
            </a:r>
          </a:p>
          <a:p>
            <a:r>
              <a:rPr lang="fi-FI" b="1" dirty="0"/>
              <a:t>e</a:t>
            </a:r>
            <a:r>
              <a:rPr lang="fi-FI" b="1" dirty="0" smtClean="0"/>
              <a:t>nergianuuska</a:t>
            </a:r>
          </a:p>
          <a:p>
            <a:pPr lvl="1"/>
            <a:r>
              <a:rPr lang="fi-FI" dirty="0" smtClean="0"/>
              <a:t>ei </a:t>
            </a:r>
            <a:r>
              <a:rPr lang="fi-FI" dirty="0"/>
              <a:t>sisällä </a:t>
            </a:r>
            <a:r>
              <a:rPr lang="fi-FI" dirty="0" smtClean="0"/>
              <a:t>tupakkaa </a:t>
            </a:r>
            <a:r>
              <a:rPr lang="fi-FI" dirty="0"/>
              <a:t>eikä </a:t>
            </a:r>
            <a:r>
              <a:rPr lang="fi-FI" dirty="0" smtClean="0"/>
              <a:t>nikotiinia</a:t>
            </a:r>
          </a:p>
          <a:p>
            <a:pPr lvl="1"/>
            <a:r>
              <a:rPr lang="fi-FI" dirty="0" smtClean="0"/>
              <a:t>sisältää energiajuomien </a:t>
            </a:r>
            <a:r>
              <a:rPr lang="fi-FI" dirty="0"/>
              <a:t>tapaan </a:t>
            </a:r>
            <a:r>
              <a:rPr lang="fi-FI" dirty="0" smtClean="0"/>
              <a:t>kofeiinia </a:t>
            </a:r>
            <a:r>
              <a:rPr lang="fi-FI" dirty="0"/>
              <a:t>ja muita piristäviä </a:t>
            </a:r>
            <a:r>
              <a:rPr lang="fi-FI" dirty="0" smtClean="0"/>
              <a:t>ainesosia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501890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Nuuskan terveyshaitat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k</a:t>
            </a:r>
            <a:r>
              <a:rPr lang="fi-FI" dirty="0" smtClean="0"/>
              <a:t>ehittää nopeasti voimakkaan riippuvuuden </a:t>
            </a:r>
            <a:br>
              <a:rPr lang="fi-FI" dirty="0" smtClean="0"/>
            </a:br>
            <a:r>
              <a:rPr lang="fi-FI" dirty="0" smtClean="0"/>
              <a:t>(nikotiinimäärä moninkertainen savukkeeseen verrattuna) </a:t>
            </a:r>
            <a:r>
              <a:rPr lang="fi-FI" dirty="0" smtClean="0">
                <a:sym typeface="Wingdings" panose="05000000000000000000" pitchFamily="2" charset="2"/>
              </a:rPr>
              <a:t> irtipääsy vaikeaa</a:t>
            </a:r>
            <a:endParaRPr lang="fi-FI" dirty="0" smtClean="0"/>
          </a:p>
          <a:p>
            <a:r>
              <a:rPr lang="fi-FI" dirty="0" smtClean="0"/>
              <a:t>hengitystiesairauksia </a:t>
            </a:r>
            <a:r>
              <a:rPr lang="fi-FI" dirty="0"/>
              <a:t>lukuun ottamatta </a:t>
            </a:r>
            <a:r>
              <a:rPr lang="fi-FI" dirty="0" smtClean="0"/>
              <a:t>haitat samankaltaisia </a:t>
            </a:r>
            <a:r>
              <a:rPr lang="fi-FI" dirty="0"/>
              <a:t>kuin tupakan </a:t>
            </a:r>
            <a:r>
              <a:rPr lang="fi-FI" dirty="0" smtClean="0"/>
              <a:t>aiheuttamat</a:t>
            </a:r>
          </a:p>
          <a:p>
            <a:pPr lvl="1"/>
            <a:r>
              <a:rPr lang="fi-FI" dirty="0" smtClean="0"/>
              <a:t>pitkään </a:t>
            </a:r>
            <a:r>
              <a:rPr lang="fi-FI" dirty="0"/>
              <a:t>käytettynä </a:t>
            </a:r>
            <a:r>
              <a:rPr lang="fi-FI" dirty="0" smtClean="0"/>
              <a:t>lisää esim. </a:t>
            </a:r>
            <a:r>
              <a:rPr lang="fi-FI" dirty="0"/>
              <a:t>ruokatorven syövän ja haimasyövän </a:t>
            </a:r>
            <a:r>
              <a:rPr lang="fi-FI" dirty="0" smtClean="0"/>
              <a:t>riskiä</a:t>
            </a:r>
          </a:p>
          <a:p>
            <a:pPr lvl="1"/>
            <a:r>
              <a:rPr lang="fi-FI" dirty="0"/>
              <a:t>l</a:t>
            </a:r>
            <a:r>
              <a:rPr lang="fi-FI" dirty="0" smtClean="0"/>
              <a:t>isää sydän- ja </a:t>
            </a:r>
            <a:r>
              <a:rPr lang="fi-FI" dirty="0"/>
              <a:t>verisuonitautien sekä liikuntaelinten toimintahäiriöiden </a:t>
            </a:r>
            <a:r>
              <a:rPr lang="fi-FI" dirty="0" smtClean="0"/>
              <a:t>riskiä</a:t>
            </a:r>
            <a:endParaRPr lang="fi-FI" dirty="0"/>
          </a:p>
          <a:p>
            <a:pPr lvl="1"/>
            <a:r>
              <a:rPr lang="fi-FI" dirty="0" smtClean="0"/>
              <a:t>urheilijoiden </a:t>
            </a:r>
            <a:r>
              <a:rPr lang="fi-FI" dirty="0"/>
              <a:t>vammat paranevat </a:t>
            </a:r>
            <a:r>
              <a:rPr lang="fi-FI" dirty="0" smtClean="0"/>
              <a:t>hitaammin</a:t>
            </a:r>
            <a:endParaRPr lang="fi-FI" dirty="0"/>
          </a:p>
          <a:p>
            <a:pPr lvl="1"/>
            <a:r>
              <a:rPr lang="fi-FI" dirty="0" smtClean="0"/>
              <a:t>loukkaantumisriski kasvaa (lihaskestävyys </a:t>
            </a:r>
            <a:r>
              <a:rPr lang="fi-FI" dirty="0"/>
              <a:t>ja -</a:t>
            </a:r>
            <a:r>
              <a:rPr lang="fi-FI" dirty="0" smtClean="0"/>
              <a:t>voimat vähenevät)</a:t>
            </a:r>
          </a:p>
          <a:p>
            <a:r>
              <a:rPr lang="fi-FI" dirty="0"/>
              <a:t>l</a:t>
            </a:r>
            <a:r>
              <a:rPr lang="fi-FI" dirty="0" smtClean="0"/>
              <a:t>opettaminen parantaa nopeasti esim. suun terveyttä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6532990"/>
      </p:ext>
    </p:extLst>
  </p:cSld>
  <p:clrMapOvr>
    <a:masterClrMapping/>
  </p:clrMapOvr>
</p:sld>
</file>

<file path=ppt/theme/theme1.xml><?xml version="1.0" encoding="utf-8"?>
<a:theme xmlns:a="http://schemas.openxmlformats.org/drawingml/2006/main" name="Perusta">
  <a:themeElements>
    <a:clrScheme name="Vihreä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usta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TM03457444[[fn=Perusta]]</Template>
  <TotalTime>103</TotalTime>
  <Words>9168</Words>
  <Application>Microsoft Office PowerPoint</Application>
  <PresentationFormat>Näytössä katseltava diaesitys (4:3)</PresentationFormat>
  <Paragraphs>1676</Paragraphs>
  <Slides>200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200</vt:i4>
      </vt:variant>
    </vt:vector>
  </HeadingPairs>
  <TitlesOfParts>
    <vt:vector size="206" baseType="lpstr">
      <vt:lpstr>Arial</vt:lpstr>
      <vt:lpstr>Candara</vt:lpstr>
      <vt:lpstr>Corbel</vt:lpstr>
      <vt:lpstr>Symbol</vt:lpstr>
      <vt:lpstr>Wingdings</vt:lpstr>
      <vt:lpstr>Perusta</vt:lpstr>
      <vt:lpstr>Terve 1: Terveyden perusteet</vt:lpstr>
      <vt:lpstr>TE1 – TERVEYDEN PERUSTEET</vt:lpstr>
      <vt:lpstr>ARVIOINTI &amp; LÄKSYKYSYMYS</vt:lpstr>
      <vt:lpstr>Terve 1: Terveyden perusteet</vt:lpstr>
      <vt:lpstr>Terveyden määrittelyä (1/2)</vt:lpstr>
      <vt:lpstr>Terveyden määrittelyä (2/2)</vt:lpstr>
      <vt:lpstr>Terveyden tasot (1/4)</vt:lpstr>
      <vt:lpstr>Terveyden tasot (2/4)</vt:lpstr>
      <vt:lpstr>Terveyden tasot (3/4)</vt:lpstr>
      <vt:lpstr>Terveyden tasot (4/4)</vt:lpstr>
      <vt:lpstr>Terveyden edistäminen Suomessa (1/3)</vt:lpstr>
      <vt:lpstr>Terveyden edistäminen Suomessa (2/3)</vt:lpstr>
      <vt:lpstr>Terveyden edistäminen Suomessa (3/3)</vt:lpstr>
      <vt:lpstr>Terve 1: Terveyden perusteet</vt:lpstr>
      <vt:lpstr>Terveysosaamisen osa-alueet</vt:lpstr>
      <vt:lpstr>1. Terveyteen liittyvät tiedot</vt:lpstr>
      <vt:lpstr>2. Terveyteen liittyvät taidot</vt:lpstr>
      <vt:lpstr>3. Itsetuntemus</vt:lpstr>
      <vt:lpstr>4. Kriittinen ajattelu</vt:lpstr>
      <vt:lpstr>5. Eettinen vastuullisuus</vt:lpstr>
      <vt:lpstr>Terve 1: Terveyden perusteet</vt:lpstr>
      <vt:lpstr>Lepo ja rentoutuminen</vt:lpstr>
      <vt:lpstr>Unentarve</vt:lpstr>
      <vt:lpstr>Unen vaiheet</vt:lpstr>
      <vt:lpstr>Unirytmin tahdistajat</vt:lpstr>
      <vt:lpstr>Unen terveydellinen merkitys</vt:lpstr>
      <vt:lpstr>Unihäiriöt</vt:lpstr>
      <vt:lpstr>Kohti hyvää unta</vt:lpstr>
      <vt:lpstr>Terve 1: Terveyden perusteet</vt:lpstr>
      <vt:lpstr>Liikunnan psykososiaalisia terveysvaikutuksia</vt:lpstr>
      <vt:lpstr>Terveysliikunta ja -kunto</vt:lpstr>
      <vt:lpstr>Energiantuotto liikunnassa</vt:lpstr>
      <vt:lpstr>Terveysliikuntasuositukset</vt:lpstr>
      <vt:lpstr>Liikunnan turvallisuus</vt:lpstr>
      <vt:lpstr>Liikuntavammojen riskitekijät</vt:lpstr>
      <vt:lpstr>Doping</vt:lpstr>
      <vt:lpstr>Liikkumattomuus</vt:lpstr>
      <vt:lpstr>Istumisen terveysvaarat</vt:lpstr>
      <vt:lpstr>Istumisen haittojen vähentäminen</vt:lpstr>
      <vt:lpstr>VAELLA JA VAIKUTA</vt:lpstr>
      <vt:lpstr>Terve 1: Terveyden perusteet</vt:lpstr>
      <vt:lpstr>Ravintoaineet</vt:lpstr>
      <vt:lpstr>Energiaravintoaineet</vt:lpstr>
      <vt:lpstr>Rasvojen ja hiilihydraattien laatu</vt:lpstr>
      <vt:lpstr>Suojaravintoaineet</vt:lpstr>
      <vt:lpstr>Ruoka ja psykososiaalinen hyvinvointi</vt:lpstr>
      <vt:lpstr>Ravitsemussuositukset</vt:lpstr>
      <vt:lpstr>Ravintoaineiden saantisuositukset</vt:lpstr>
      <vt:lpstr>Erityisruokavaliot (1/3)</vt:lpstr>
      <vt:lpstr>Erityisruokavaliot (2/3)</vt:lpstr>
      <vt:lpstr>Erityisruokavaliot (3/3)</vt:lpstr>
      <vt:lpstr>Pakkausmerkinnät</vt:lpstr>
      <vt:lpstr>Terve 1: Terveyden perusteet</vt:lpstr>
      <vt:lpstr>Painonhallinta</vt:lpstr>
      <vt:lpstr>Painoon vaikuttavat tekijät</vt:lpstr>
      <vt:lpstr>Laihduttamisen perustellut syyt</vt:lpstr>
      <vt:lpstr>Painonhallinta syömisen avulla</vt:lpstr>
      <vt:lpstr>Liikunnan merkitys</vt:lpstr>
      <vt:lpstr>Ylipainon mittarit</vt:lpstr>
      <vt:lpstr>Lihavuuden terveysriskit</vt:lpstr>
      <vt:lpstr>Lihavuuden yleisyys</vt:lpstr>
      <vt:lpstr>Lihavuuden ja ylipainon ehkäisy</vt:lpstr>
      <vt:lpstr>Terve 1: Terveyden perusteet</vt:lpstr>
      <vt:lpstr>Itsehoito</vt:lpstr>
      <vt:lpstr>Omahoito</vt:lpstr>
      <vt:lpstr>Hoidon muodot vs. kansantalous</vt:lpstr>
      <vt:lpstr>Kipu ja sen hoito</vt:lpstr>
      <vt:lpstr>Päänsärky ja sen hoito</vt:lpstr>
      <vt:lpstr>Migreeni ja sen hoito</vt:lpstr>
      <vt:lpstr>Apteekit</vt:lpstr>
      <vt:lpstr>Itsehoito- ja reseptilääkkeet</vt:lpstr>
      <vt:lpstr>Sähköinen lääkemääräys (resepti)</vt:lpstr>
      <vt:lpstr>Lääkkeiden haittavaikutukset</vt:lpstr>
      <vt:lpstr>Hätäensiapu</vt:lpstr>
      <vt:lpstr>Terve 1: Terveyden perusteet</vt:lpstr>
      <vt:lpstr>Mielihyvä - riippuvuus</vt:lpstr>
      <vt:lpstr>Riippuvuuden selitysmallit</vt:lpstr>
      <vt:lpstr>Aineriippuvuudet</vt:lpstr>
      <vt:lpstr>Aineriippuvuuden seuraukset</vt:lpstr>
      <vt:lpstr>Toiminnalliset riippuvuudet</vt:lpstr>
      <vt:lpstr>Toiminnallisen riippuvuuden muotoja</vt:lpstr>
      <vt:lpstr>Riippuvuuden ulottuvuudet</vt:lpstr>
      <vt:lpstr>Riippuvuudet vs. yhteiskunta</vt:lpstr>
      <vt:lpstr>Riippuvuuden ennaltaehkäisy</vt:lpstr>
      <vt:lpstr>Riippuvuuden hoito</vt:lpstr>
      <vt:lpstr>Terve 1: Terveyden perusteet</vt:lpstr>
      <vt:lpstr>Tupakointi merkittävä riskitekijä</vt:lpstr>
      <vt:lpstr>Nikotiiniriippuvuuden kehittyminen</vt:lpstr>
      <vt:lpstr>Keuhkosyöpä</vt:lpstr>
      <vt:lpstr>Keuhkoahtaumatauti eli COPD  ja sen oireet</vt:lpstr>
      <vt:lpstr>Keuhkoahtaumataudin  kehittyminen ja toteaminen</vt:lpstr>
      <vt:lpstr>Keuhkoahtaumataudin hoito</vt:lpstr>
      <vt:lpstr>Passiivinen tupakointi</vt:lpstr>
      <vt:lpstr>Passiivisen tupakoinnin seuraukset</vt:lpstr>
      <vt:lpstr>Suomen tupakkapolitiikka</vt:lpstr>
      <vt:lpstr>Tupakoinnin vähentyminen</vt:lpstr>
      <vt:lpstr>Tupakkamainonta</vt:lpstr>
      <vt:lpstr>Nuuska</vt:lpstr>
      <vt:lpstr>Nuuskan terveyshaitat</vt:lpstr>
      <vt:lpstr>Sähkösavuke</vt:lpstr>
      <vt:lpstr>Vesipiippu</vt:lpstr>
      <vt:lpstr>Savuton Suomi 2030</vt:lpstr>
      <vt:lpstr>Globaaleja näkökulmia</vt:lpstr>
      <vt:lpstr>Terve 1: Terveyden perusteet</vt:lpstr>
      <vt:lpstr>Alkoholi</vt:lpstr>
      <vt:lpstr>Alkoholin fyysisiä terveyshaittoja</vt:lpstr>
      <vt:lpstr>Alkoholin  psykososiaalisia terveyshaittoja</vt:lpstr>
      <vt:lpstr>Alkoholinkäytön  haittavaikutuksia ympäristöön</vt:lpstr>
      <vt:lpstr>Alkoholin käytön riskirajat</vt:lpstr>
      <vt:lpstr>Alkoholin kulutus Suomessa</vt:lpstr>
      <vt:lpstr>Humala</vt:lpstr>
      <vt:lpstr>Suomalainen alkoholipolitiikka</vt:lpstr>
      <vt:lpstr>Ehkäisevä päihdetyö</vt:lpstr>
      <vt:lpstr>Alkoholimainonta Suomessa</vt:lpstr>
      <vt:lpstr>https://www.is.fi/politiikka/art-2000006290836.html</vt:lpstr>
      <vt:lpstr>Terve 1: Terveyden perusteet</vt:lpstr>
      <vt:lpstr>Huumeet</vt:lpstr>
      <vt:lpstr>Huumeiden luokittelu</vt:lpstr>
      <vt:lpstr>Kannabis</vt:lpstr>
      <vt:lpstr>Kannabiksen käytön vaikutuksia</vt:lpstr>
      <vt:lpstr>Kokeilu, ongelmakäyttö ja riippuvuus</vt:lpstr>
      <vt:lpstr>Huumeiden käytön seuraukset</vt:lpstr>
      <vt:lpstr>Huumeongelman hoito</vt:lpstr>
      <vt:lpstr>Yhteiskunnalliset vaikutukset</vt:lpstr>
      <vt:lpstr>Kansainvälinen huumekauppa</vt:lpstr>
      <vt:lpstr>Huumausainepolitiikka</vt:lpstr>
      <vt:lpstr>Huumeista…</vt:lpstr>
      <vt:lpstr>Terve 1: Terveyden perusteet</vt:lpstr>
      <vt:lpstr>Tartunta- eli infektiotaudit</vt:lpstr>
      <vt:lpstr>Patogeeniset mikrobit</vt:lpstr>
      <vt:lpstr>Tartunta eli infektio</vt:lpstr>
      <vt:lpstr>Zoonoosit</vt:lpstr>
      <vt:lpstr>Ruoan ja juomaveden välityksellä leviäminen</vt:lpstr>
      <vt:lpstr>Epidemia – pandemia – endemia</vt:lpstr>
      <vt:lpstr>Immuniteetti eli vastustuskyky</vt:lpstr>
      <vt:lpstr>Tulehdus</vt:lpstr>
      <vt:lpstr>Autoimmuunisairaudet</vt:lpstr>
      <vt:lpstr>Rokotus</vt:lpstr>
      <vt:lpstr>Tartuntatautien ehkäisy</vt:lpstr>
      <vt:lpstr>Terve 1: Terveyden perusteet</vt:lpstr>
      <vt:lpstr>Sydän- ja verisuonisairaudet</vt:lpstr>
      <vt:lpstr>Ateroskleroosi</vt:lpstr>
      <vt:lpstr>Sepelveltimotauti</vt:lpstr>
      <vt:lpstr>Sydäninfarkti</vt:lpstr>
      <vt:lpstr>Sydämen vajaatoiminta</vt:lpstr>
      <vt:lpstr>Aivoverenkiertohäiriöt</vt:lpstr>
      <vt:lpstr>Muistisairaudet</vt:lpstr>
      <vt:lpstr>Kolesteroli</vt:lpstr>
      <vt:lpstr>Verenpaine</vt:lpstr>
      <vt:lpstr>Kohonnut verenpaine</vt:lpstr>
      <vt:lpstr>Riskitekijät</vt:lpstr>
      <vt:lpstr>Sydänsairauksien hoito</vt:lpstr>
      <vt:lpstr>Terve 1: Terveyden perusteet</vt:lpstr>
      <vt:lpstr>Diabetes</vt:lpstr>
      <vt:lpstr>Verensokeriarvot</vt:lpstr>
      <vt:lpstr>Tyypin 1 diabetes eli insuliininpuutostauti</vt:lpstr>
      <vt:lpstr>Tyypin 1 diabeteksen hoito</vt:lpstr>
      <vt:lpstr>Tyypin 2 diabetes ja sen kehittyminen</vt:lpstr>
      <vt:lpstr>Tyypin 2 diabeteksen riskitekijät</vt:lpstr>
      <vt:lpstr>Tyypin 2 diabeteksen yleisyys</vt:lpstr>
      <vt:lpstr>Lisäsairaudet</vt:lpstr>
      <vt:lpstr>Terve 1: Terveyden perusteet</vt:lpstr>
      <vt:lpstr>Syöpä</vt:lpstr>
      <vt:lpstr>Syövän kehittyminen</vt:lpstr>
      <vt:lpstr>Karsinogeenit</vt:lpstr>
      <vt:lpstr>Etäpesäkkeet</vt:lpstr>
      <vt:lpstr>Riskitekijät</vt:lpstr>
      <vt:lpstr>Syöpää aiheuttavat infektiot</vt:lpstr>
      <vt:lpstr>Ympäristötekijät</vt:lpstr>
      <vt:lpstr>Paranemisennuste</vt:lpstr>
      <vt:lpstr>Varhainen toteaminen</vt:lpstr>
      <vt:lpstr>Lähtökohtia hoitomuodoille</vt:lpstr>
      <vt:lpstr>Terve 1: Terveyden perusteet</vt:lpstr>
      <vt:lpstr>Allergia</vt:lpstr>
      <vt:lpstr>Allergian kehittyminen</vt:lpstr>
      <vt:lpstr>Allergian oireet</vt:lpstr>
      <vt:lpstr>Allergian ilmenemismuotoja</vt:lpstr>
      <vt:lpstr>Allergian hoito</vt:lpstr>
      <vt:lpstr>Allergiat ja yhteiskunta</vt:lpstr>
      <vt:lpstr>Allergian ennaltaehkäisy</vt:lpstr>
      <vt:lpstr>Astma</vt:lpstr>
      <vt:lpstr>Astman oireet ja hoito</vt:lpstr>
      <vt:lpstr>Astman ennaltaehkäisy</vt:lpstr>
      <vt:lpstr>Terve 1: Terveyden perusteet</vt:lpstr>
      <vt:lpstr>Tules</vt:lpstr>
      <vt:lpstr>Tule-vaivojen syitä</vt:lpstr>
      <vt:lpstr>Kivun tunne</vt:lpstr>
      <vt:lpstr>Tules eri ikäryhmissä</vt:lpstr>
      <vt:lpstr>Vaivoja, hoitoa ja ennaltaehkäisyä</vt:lpstr>
      <vt:lpstr>Nivelrikko eli artroosi</vt:lpstr>
      <vt:lpstr>Reuma</vt:lpstr>
      <vt:lpstr>Osteoporoosi eli luukato</vt:lpstr>
      <vt:lpstr>Riskitekijät</vt:lpstr>
      <vt:lpstr>Yhteiskunta ja tule-terveys</vt:lpstr>
      <vt:lpstr>Terve 1: Terveyden perusteet</vt:lpstr>
      <vt:lpstr>Mielenterveyden häiriöt</vt:lpstr>
      <vt:lpstr>Aikuisten mielenterveyshäiriöt</vt:lpstr>
      <vt:lpstr>MT-häiriöt ja kansantalous</vt:lpstr>
      <vt:lpstr>Nuorten mielenterveyshäiriöt</vt:lpstr>
      <vt:lpstr>Mielenterveyspalvelut</vt:lpstr>
    </vt:vector>
  </TitlesOfParts>
  <Company>University of Jyväskylä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 1: Terveyden perusteet</dc:title>
  <dc:creator>Hämäläinen Elina</dc:creator>
  <cp:lastModifiedBy>Rasanen Heini</cp:lastModifiedBy>
  <cp:revision>32</cp:revision>
  <dcterms:created xsi:type="dcterms:W3CDTF">2017-06-09T06:02:13Z</dcterms:created>
  <dcterms:modified xsi:type="dcterms:W3CDTF">2019-11-22T16:23:03Z</dcterms:modified>
</cp:coreProperties>
</file>