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59" r:id="rId7"/>
    <p:sldId id="260" r:id="rId8"/>
    <p:sldId id="268" r:id="rId9"/>
    <p:sldId id="261" r:id="rId10"/>
    <p:sldId id="262" r:id="rId11"/>
    <p:sldId id="269" r:id="rId12"/>
    <p:sldId id="263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18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34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05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90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95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082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12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63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4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07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30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3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7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8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78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93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78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02ABAE3-D89C-4001-9AEC-5083F82B749C}" type="datetimeFigureOut">
              <a:rPr lang="fi-FI" smtClean="0"/>
              <a:t>22.10.2017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718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27981" y="381000"/>
            <a:ext cx="10154278" cy="3201987"/>
          </a:xfrm>
        </p:spPr>
        <p:txBody>
          <a:bodyPr>
            <a:normAutofit/>
          </a:bodyPr>
          <a:lstStyle/>
          <a:p>
            <a:r>
              <a:rPr lang="fi-FI"/>
              <a:t>Hyve-, velvollisuus-, seuraus-, oikeus- ja sopimusetiikka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1189" y="393382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/>
              <a:t>Argumentti kpl 5 - 8</a:t>
            </a:r>
          </a:p>
          <a:p>
            <a:r>
              <a:rPr lang="fi-FI" sz="2800"/>
              <a:t>Odysseia kpl 11 - 14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BA54189-49DA-4C43-A557-B8C0A09DD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09600"/>
            <a:ext cx="9906000" cy="5695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Clr>
                <a:srgbClr val="FFFFFF"/>
              </a:buClr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fi-FI" sz="2800" dirty="0" err="1">
                <a:solidFill>
                  <a:schemeClr val="tx1"/>
                </a:solidFill>
              </a:rPr>
              <a:t>Jeremy</a:t>
            </a:r>
            <a:r>
              <a:rPr lang="fi-FI" sz="2800" dirty="0">
                <a:solidFill>
                  <a:schemeClr val="tx1"/>
                </a:solidFill>
              </a:rPr>
              <a:t> </a:t>
            </a:r>
            <a:r>
              <a:rPr lang="fi-FI" sz="2800" dirty="0" err="1">
                <a:solidFill>
                  <a:schemeClr val="tx1"/>
                </a:solidFill>
              </a:rPr>
              <a:t>Bentham</a:t>
            </a:r>
            <a:r>
              <a:rPr lang="fi-FI" sz="2800" dirty="0">
                <a:solidFill>
                  <a:schemeClr val="tx1"/>
                </a:solidFill>
              </a:rPr>
              <a:t>: kaikki nautinnot ovat laadullisesti samanlaisia, joten tekojen moraalisuutta voidaan arvioida laskemalla yhteen niiden hyödyt ja haitat (hedonistinen kalkyyli, klassinen utilitarismi)</a:t>
            </a:r>
          </a:p>
          <a:p>
            <a:pPr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John Stuart </a:t>
            </a:r>
            <a:r>
              <a:rPr lang="fi-FI" sz="2800" dirty="0" err="1">
                <a:solidFill>
                  <a:schemeClr val="tx1"/>
                </a:solidFill>
              </a:rPr>
              <a:t>Mill</a:t>
            </a:r>
            <a:r>
              <a:rPr lang="fi-FI" sz="2800" dirty="0">
                <a:solidFill>
                  <a:schemeClr val="tx1"/>
                </a:solidFill>
              </a:rPr>
              <a:t>: nautintojen välillä on laadullisia eroja; henkiset "korkeammat" nautinnot ovat parempia kuin "matalammat" aistinautinnot. Taustalla jokaisen pyrkimys onnellisuuteen, itsesuojeluvaisto ja myötätunto. (liberaali utilitarismi)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Ongelmana mm. Se, että tekojen vaikutukset ovat harvoin </a:t>
            </a:r>
            <a:r>
              <a:rPr lang="fi-FI" sz="2800" dirty="0" smtClean="0">
                <a:solidFill>
                  <a:schemeClr val="tx1"/>
                </a:solidFill>
              </a:rPr>
              <a:t>ennakoitavissa (seuraukset, jos murhataan yksi, että saadaan elimet viidelle?)</a:t>
            </a:r>
          </a:p>
          <a:p>
            <a:pPr>
              <a:buClr>
                <a:srgbClr val="FFFFFF"/>
              </a:buClr>
            </a:pPr>
            <a:r>
              <a:rPr lang="fi-FI" sz="2800" dirty="0" smtClean="0">
                <a:solidFill>
                  <a:schemeClr val="tx1"/>
                </a:solidFill>
              </a:rPr>
              <a:t>T. 1 s. 83</a:t>
            </a:r>
            <a:endParaRPr lang="fi-FI" sz="2800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endParaRPr lang="fi-FI" dirty="0"/>
          </a:p>
          <a:p>
            <a:pPr>
              <a:buClr>
                <a:srgbClr val="FFFFFF"/>
              </a:buClr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46428" r="45234" b="7143"/>
          <a:stretch/>
        </p:blipFill>
        <p:spPr bwMode="auto">
          <a:xfrm>
            <a:off x="1466850" y="609919"/>
            <a:ext cx="9296400" cy="556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E1C4074-58C1-4600-8E2C-E8BF2C7F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92396"/>
            <a:ext cx="9906000" cy="5498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>
                <a:solidFill>
                  <a:schemeClr val="tx1"/>
                </a:solidFill>
              </a:rPr>
              <a:t>Oikeusetiikka</a:t>
            </a:r>
          </a:p>
          <a:p>
            <a:pPr marL="0" indent="0">
              <a:buNone/>
            </a:pPr>
            <a:endParaRPr lang="fi-FI" sz="28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ihmisillä on ehdottomia ja luovuttamattomia luonnollisia oikeuksia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jokaista oikeutta, kuten omistusoikeutta, vastaa jokin velvollisuus, kuten velvollisuus olla varastamatta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oikeuksien ajatellaan yleensä olevan joko Jumalan antamia tai perustuvan ihmisten </a:t>
            </a:r>
            <a:r>
              <a:rPr lang="fi-FI" sz="2800" dirty="0" smtClean="0">
                <a:solidFill>
                  <a:schemeClr val="tx1"/>
                </a:solidFill>
              </a:rPr>
              <a:t>luontoon (eivät saa olla ristiriidassa)</a:t>
            </a:r>
            <a:endParaRPr lang="fi-FI" sz="2800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tärkeitä edustajia: John </a:t>
            </a:r>
            <a:r>
              <a:rPr lang="fi-FI" sz="2800" dirty="0" err="1">
                <a:solidFill>
                  <a:schemeClr val="tx1"/>
                </a:solidFill>
              </a:rPr>
              <a:t>Locke</a:t>
            </a:r>
            <a:r>
              <a:rPr lang="fi-FI" sz="2800" dirty="0">
                <a:solidFill>
                  <a:schemeClr val="tx1"/>
                </a:solidFill>
              </a:rPr>
              <a:t> ja Tuomas Akvinolainen</a:t>
            </a:r>
          </a:p>
          <a:p>
            <a:pPr>
              <a:buClr>
                <a:srgbClr val="FFFFFF"/>
              </a:buClr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6C96F00-9362-4A8F-B676-A787FF5C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87363"/>
            <a:ext cx="9906000" cy="59063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fi-FI" sz="2800" b="1" dirty="0">
                <a:solidFill>
                  <a:schemeClr val="tx1"/>
                </a:solidFill>
              </a:rPr>
              <a:t>Sopimusetiikka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moraali perustuu ihmisten väliseen sopimukseen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klassiset yhteiskuntasopimusteoriat: yhteiskunta perustuu ihmisten väliseen epäsuorasti tehtyyn sopimukseen, jonka vuoksi ihmiset eivät ole luonnontilassa (tärkeimmät edustajat: Thomas </a:t>
            </a:r>
            <a:r>
              <a:rPr lang="fi-FI" sz="2800" dirty="0" err="1">
                <a:solidFill>
                  <a:schemeClr val="tx1"/>
                </a:solidFill>
              </a:rPr>
              <a:t>Hobbes</a:t>
            </a:r>
            <a:r>
              <a:rPr lang="fi-FI" sz="2800" dirty="0">
                <a:solidFill>
                  <a:schemeClr val="tx1"/>
                </a:solidFill>
              </a:rPr>
              <a:t>, John </a:t>
            </a:r>
            <a:r>
              <a:rPr lang="fi-FI" sz="2800" dirty="0" err="1">
                <a:solidFill>
                  <a:schemeClr val="tx1"/>
                </a:solidFill>
              </a:rPr>
              <a:t>Locke</a:t>
            </a:r>
            <a:r>
              <a:rPr lang="fi-FI" sz="2800" dirty="0">
                <a:solidFill>
                  <a:schemeClr val="tx1"/>
                </a:solidFill>
              </a:rPr>
              <a:t> ja Jean-Jacques </a:t>
            </a:r>
            <a:r>
              <a:rPr lang="fi-FI" sz="2800" dirty="0" err="1">
                <a:solidFill>
                  <a:schemeClr val="tx1"/>
                </a:solidFill>
              </a:rPr>
              <a:t>Rousseau</a:t>
            </a:r>
            <a:r>
              <a:rPr lang="fi-FI" sz="2800" dirty="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FFFFFF"/>
              </a:buClr>
            </a:pPr>
            <a:r>
              <a:rPr lang="fi-FI" sz="2800" dirty="0" err="1">
                <a:solidFill>
                  <a:schemeClr val="tx1"/>
                </a:solidFill>
              </a:rPr>
              <a:t>kontraktualismi</a:t>
            </a:r>
            <a:r>
              <a:rPr lang="fi-FI" sz="2800" dirty="0">
                <a:solidFill>
                  <a:schemeClr val="tx1"/>
                </a:solidFill>
              </a:rPr>
              <a:t>: etiikan päämääränä on päästä sopimukseen yleisistä moraaliperiaatteista, joita kukaan ei voisi perustellusti hylätä tai kieltää omasta lähtökohdastaan käsin (tärkein edustaja: Thomas </a:t>
            </a:r>
            <a:r>
              <a:rPr lang="fi-FI" sz="2800" dirty="0" err="1">
                <a:solidFill>
                  <a:schemeClr val="tx1"/>
                </a:solidFill>
              </a:rPr>
              <a:t>Scanlon</a:t>
            </a:r>
            <a:r>
              <a:rPr lang="fi-FI" sz="28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34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09551"/>
            <a:ext cx="9905998" cy="5543549"/>
          </a:xfrm>
        </p:spPr>
        <p:txBody>
          <a:bodyPr>
            <a:normAutofit lnSpcReduction="10000"/>
          </a:bodyPr>
          <a:lstStyle/>
          <a:p>
            <a:r>
              <a:rPr lang="fi-FI" sz="2800" dirty="0" err="1" smtClean="0">
                <a:solidFill>
                  <a:schemeClr val="tx1"/>
                </a:solidFill>
              </a:rPr>
              <a:t>Locke</a:t>
            </a:r>
            <a:r>
              <a:rPr lang="fi-FI" sz="2800" dirty="0" smtClean="0">
                <a:solidFill>
                  <a:schemeClr val="tx1"/>
                </a:solidFill>
              </a:rPr>
              <a:t>: kansa voi vaihtaa hallitsijan jos se ei tee moraalisesti oikeita päätöksiä</a:t>
            </a:r>
          </a:p>
          <a:p>
            <a:r>
              <a:rPr lang="fi-FI" sz="2800" dirty="0" err="1" smtClean="0">
                <a:solidFill>
                  <a:schemeClr val="tx1"/>
                </a:solidFill>
              </a:rPr>
              <a:t>Hobbes</a:t>
            </a:r>
            <a:r>
              <a:rPr lang="fi-FI" sz="2800" dirty="0" smtClean="0">
                <a:solidFill>
                  <a:schemeClr val="tx1"/>
                </a:solidFill>
              </a:rPr>
              <a:t>: luonnontilassa kaikki sotivat toisiaan vastaan ja valta on yhteiskunnassa keskitettävä yhdelle taholle</a:t>
            </a:r>
          </a:p>
          <a:p>
            <a:r>
              <a:rPr lang="fi-FI" sz="2800" dirty="0" err="1" smtClean="0">
                <a:solidFill>
                  <a:schemeClr val="tx1"/>
                </a:solidFill>
              </a:rPr>
              <a:t>Rousseau</a:t>
            </a:r>
            <a:r>
              <a:rPr lang="fi-FI" sz="2800" dirty="0" smtClean="0">
                <a:solidFill>
                  <a:schemeClr val="tx1"/>
                </a:solidFill>
              </a:rPr>
              <a:t>:  luonnontila oli yhteiskuntasopimusta parempi ja yhteiskunnassa sopimusten taustalla on aina varakkaiden etuoikeudet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Ongelmana mm. se, miten tulisi suhtautua heihin, jotka eivät ole osallisia sopimuksia laadittaessa. Kaikki ihmiset eivät myöskään hyväksy yhteiskuntasopimuksia, joihin heidät on kuitenkin sidottu.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T. 1 s.93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44569" r="37474" b="30337"/>
          <a:stretch/>
        </p:blipFill>
        <p:spPr bwMode="auto">
          <a:xfrm>
            <a:off x="0" y="1790915"/>
            <a:ext cx="12192000" cy="30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4DB2B12-3618-4789-8551-07EC2D1D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3350"/>
            <a:ext cx="9905998" cy="1905000"/>
          </a:xfrm>
        </p:spPr>
        <p:txBody>
          <a:bodyPr/>
          <a:lstStyle/>
          <a:p>
            <a:r>
              <a:rPr lang="fi-FI" b="1"/>
              <a:t>Hyve-etiikka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119BEE4-4735-46F1-86E9-6DEAE424F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15140"/>
            <a:ext cx="9906000" cy="46951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Sokrateen mukaan ihminen tavoittelee automaattisesti hyvää ja välttää pahaa</a:t>
            </a:r>
          </a:p>
          <a:p>
            <a:r>
              <a:rPr lang="fi-FI" sz="2800" b="1" dirty="0">
                <a:solidFill>
                  <a:schemeClr val="tx1"/>
                </a:solidFill>
              </a:rPr>
              <a:t>Aristoteleen teleologinen maailmankuva</a:t>
            </a:r>
            <a:r>
              <a:rPr lang="fi-FI" sz="2800" dirty="0">
                <a:solidFill>
                  <a:schemeClr val="tx1"/>
                </a:solidFill>
              </a:rPr>
              <a:t> hyve-etiikan taustalla 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Jokaisella asialla on oma päämääränsä (</a:t>
            </a:r>
            <a:r>
              <a:rPr lang="fi-FI" sz="2800" dirty="0" err="1">
                <a:solidFill>
                  <a:schemeClr val="tx1"/>
                </a:solidFill>
              </a:rPr>
              <a:t>telos</a:t>
            </a:r>
            <a:r>
              <a:rPr lang="fi-FI" sz="28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Ihmistä ohjaa järki ja sosiaalisuus (vrt. Eläimet)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Järjen lisäksi toisilta yksilöiltä saatu palaute ohjaa ihmisen haluja, nautintoja ja tunteita oikeaan suuntaan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Kultainen keskitie (esim. hyveellinen rohkeus löytyy pelkuruuden ja uhkarohkeuden välistä</a:t>
            </a:r>
            <a:r>
              <a:rPr lang="fi-FI" sz="28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97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7C54F6E-F720-4495-9304-DCFFB211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672"/>
            <a:ext cx="10515600" cy="61275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Aristoteleen mukaan ihminen on lopulta tiettyjen perushyveiden (järjellisten luonteenpiirteiden) tavoittelija:</a:t>
            </a:r>
          </a:p>
          <a:p>
            <a:pPr lvl="1">
              <a:buFont typeface="Arial"/>
            </a:pPr>
            <a:r>
              <a:rPr lang="fi-FI" sz="3600" dirty="0">
                <a:solidFill>
                  <a:schemeClr val="tx1"/>
                </a:solidFill>
              </a:rPr>
              <a:t>oikeudenmukaisuus</a:t>
            </a:r>
          </a:p>
          <a:p>
            <a:pPr lvl="1">
              <a:buFont typeface="Arial"/>
            </a:pPr>
            <a:r>
              <a:rPr lang="fi-FI" sz="3600" dirty="0">
                <a:solidFill>
                  <a:schemeClr val="tx1"/>
                </a:solidFill>
              </a:rPr>
              <a:t>rohkeus</a:t>
            </a:r>
          </a:p>
          <a:p>
            <a:pPr lvl="1">
              <a:buFont typeface="Arial"/>
            </a:pPr>
            <a:r>
              <a:rPr lang="fi-FI" sz="3600" dirty="0">
                <a:solidFill>
                  <a:schemeClr val="tx1"/>
                </a:solidFill>
              </a:rPr>
              <a:t>kohtuullisuus</a:t>
            </a:r>
          </a:p>
          <a:p>
            <a:pPr lvl="1">
              <a:buFont typeface="Arial"/>
            </a:pPr>
            <a:r>
              <a:rPr lang="fi-FI" sz="3600" dirty="0" smtClean="0">
                <a:solidFill>
                  <a:schemeClr val="tx1"/>
                </a:solidFill>
              </a:rPr>
              <a:t>viisaus</a:t>
            </a:r>
            <a:endParaRPr lang="fi-FI" sz="3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i-FI" sz="3600" dirty="0">
                <a:solidFill>
                  <a:schemeClr val="tx1"/>
                </a:solidFill>
              </a:rPr>
              <a:t>→ käytännöllinen järki (vahvatahtoisella ihmisellä)</a:t>
            </a:r>
          </a:p>
          <a:p>
            <a:pPr marL="457200" lvl="1" indent="0">
              <a:buNone/>
            </a:pPr>
            <a:r>
              <a:rPr lang="fi-FI" sz="3600" dirty="0">
                <a:solidFill>
                  <a:schemeClr val="tx1"/>
                </a:solidFill>
              </a:rPr>
              <a:t>→ hyvä luonne</a:t>
            </a:r>
          </a:p>
          <a:p>
            <a:pPr marL="457200" lvl="1" indent="0">
              <a:buNone/>
            </a:pPr>
            <a:r>
              <a:rPr lang="fi-FI" sz="3600" dirty="0">
                <a:solidFill>
                  <a:schemeClr val="tx1"/>
                </a:solidFill>
              </a:rPr>
              <a:t>→ hyvä elämä, </a:t>
            </a:r>
            <a:r>
              <a:rPr lang="fi-FI" sz="3600" b="1" dirty="0" err="1" smtClean="0">
                <a:solidFill>
                  <a:schemeClr val="tx1"/>
                </a:solidFill>
              </a:rPr>
              <a:t>eudaimonia</a:t>
            </a:r>
            <a:endParaRPr lang="fi-FI" sz="3600" dirty="0">
              <a:solidFill>
                <a:schemeClr val="tx1"/>
              </a:solidFill>
            </a:endParaRPr>
          </a:p>
          <a:p>
            <a:pPr>
              <a:buFont typeface="Arial"/>
            </a:pPr>
            <a:r>
              <a:rPr lang="fi-FI" sz="3600" dirty="0">
                <a:solidFill>
                  <a:schemeClr val="tx1"/>
                </a:solidFill>
              </a:rPr>
              <a:t>Yksilökeskeinen näkökulma hyvyyteen </a:t>
            </a:r>
          </a:p>
          <a:p>
            <a:pPr lvl="1">
              <a:buFont typeface="Arial"/>
            </a:pPr>
            <a:r>
              <a:rPr lang="fi-FI" sz="3600" dirty="0">
                <a:solidFill>
                  <a:schemeClr val="tx1"/>
                </a:solidFill>
              </a:rPr>
              <a:t>yhteinen hyvä toteutuu yksilön toiminnan kautta</a:t>
            </a:r>
          </a:p>
          <a:p>
            <a:pPr>
              <a:buFont typeface="Arial"/>
            </a:pPr>
            <a:r>
              <a:rPr lang="fi-FI" sz="3600" dirty="0">
                <a:solidFill>
                  <a:schemeClr val="tx1"/>
                </a:solidFill>
              </a:rPr>
              <a:t>Ongelmana mm. eri kulttuurien ja aikakausien erilaiset </a:t>
            </a:r>
            <a:r>
              <a:rPr lang="fi-FI" sz="3600" dirty="0" smtClean="0">
                <a:solidFill>
                  <a:schemeClr val="tx1"/>
                </a:solidFill>
              </a:rPr>
              <a:t>hyveet (hyveellinen nainen keskiajalla tai nyt?)</a:t>
            </a:r>
          </a:p>
          <a:p>
            <a:pPr marL="285750" lvl="1"/>
            <a:r>
              <a:rPr lang="fi-FI" sz="2800" dirty="0">
                <a:solidFill>
                  <a:schemeClr val="tx1"/>
                </a:solidFill>
              </a:rPr>
              <a:t>T. 2, 3 s. 61</a:t>
            </a:r>
          </a:p>
          <a:p>
            <a:pPr>
              <a:buFont typeface="Arial"/>
            </a:pPr>
            <a:endParaRPr lang="fi-FI" sz="36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40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12233" r="28064" b="12337"/>
          <a:stretch/>
        </p:blipFill>
        <p:spPr bwMode="auto">
          <a:xfrm>
            <a:off x="1200150" y="-21860"/>
            <a:ext cx="9805409" cy="68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12195" r="16032" b="6708"/>
          <a:stretch/>
        </p:blipFill>
        <p:spPr bwMode="auto">
          <a:xfrm>
            <a:off x="771022" y="0"/>
            <a:ext cx="106737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F4CA5EC-BD67-4155-88E4-782B6AC2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13" y="-152400"/>
            <a:ext cx="9905998" cy="1905000"/>
          </a:xfrm>
        </p:spPr>
        <p:txBody>
          <a:bodyPr/>
          <a:lstStyle/>
          <a:p>
            <a:r>
              <a:rPr lang="fi-FI" b="1"/>
              <a:t>Velvollisuusetiikka (</a:t>
            </a:r>
            <a:r>
              <a:rPr lang="fi-FI" b="1" err="1"/>
              <a:t>deontologinen</a:t>
            </a:r>
            <a:r>
              <a:rPr lang="fi-FI" b="1"/>
              <a:t> etiikka)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C33AC5C-B3D4-4CD0-A31D-3B088671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1294071"/>
            <a:ext cx="10515600" cy="5411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Korostetaan moraalinormien mukaan toimimista: </a:t>
            </a:r>
            <a:r>
              <a:rPr lang="fi-FI" sz="2800" b="1" dirty="0">
                <a:solidFill>
                  <a:schemeClr val="tx1"/>
                </a:solidFill>
              </a:rPr>
              <a:t>on asioita, jotka ovat aina väärin </a:t>
            </a:r>
            <a:r>
              <a:rPr lang="fi-FI" sz="2800" dirty="0">
                <a:solidFill>
                  <a:schemeClr val="tx1"/>
                </a:solidFill>
              </a:rPr>
              <a:t>(mm. </a:t>
            </a:r>
            <a:r>
              <a:rPr lang="fi-FI" sz="2800" b="1" dirty="0">
                <a:solidFill>
                  <a:schemeClr val="tx1"/>
                </a:solidFill>
              </a:rPr>
              <a:t>Immanuel Kant</a:t>
            </a:r>
            <a:r>
              <a:rPr lang="fi-FI" sz="28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/>
            </a:pPr>
            <a:r>
              <a:rPr lang="fi-FI" sz="2800" dirty="0">
                <a:solidFill>
                  <a:schemeClr val="tx1"/>
                </a:solidFill>
              </a:rPr>
              <a:t>Hyvä tahto → pyrkimys toimia velvollisuuksien mukaan (edellytyksenä vapaa tahto ja järjellisyys)</a:t>
            </a:r>
          </a:p>
          <a:p>
            <a:pPr>
              <a:buFont typeface="Arial"/>
            </a:pPr>
            <a:r>
              <a:rPr lang="fi-FI" sz="2800" dirty="0">
                <a:solidFill>
                  <a:schemeClr val="tx1"/>
                </a:solidFill>
              </a:rPr>
              <a:t>Teon hyvyys määräytyy sen mukaan, voiko sen ajatella tulevan yleiseksi laiksi (Kant)</a:t>
            </a:r>
          </a:p>
          <a:p>
            <a:pPr>
              <a:buFont typeface="Arial"/>
            </a:pPr>
            <a:r>
              <a:rPr lang="fi-FI" sz="2800" dirty="0">
                <a:solidFill>
                  <a:schemeClr val="tx1"/>
                </a:solidFill>
              </a:rPr>
              <a:t>Moraalinormit (-säännöt) ovat </a:t>
            </a:r>
            <a:r>
              <a:rPr lang="fi-FI" sz="2800" b="1" dirty="0">
                <a:solidFill>
                  <a:schemeClr val="tx1"/>
                </a:solidFill>
              </a:rPr>
              <a:t>kategorisia imperatiiveja </a:t>
            </a:r>
            <a:r>
              <a:rPr lang="fi-FI" sz="2800" dirty="0">
                <a:solidFill>
                  <a:schemeClr val="tx1"/>
                </a:solidFill>
              </a:rPr>
              <a:t>eli ehdottomia käskyjä, joita ei tarvitse perustella</a:t>
            </a:r>
          </a:p>
          <a:p>
            <a:pPr>
              <a:buFont typeface="Arial"/>
            </a:pPr>
            <a:r>
              <a:rPr lang="fi-FI" sz="2800" dirty="0">
                <a:solidFill>
                  <a:schemeClr val="tx1"/>
                </a:solidFill>
              </a:rPr>
              <a:t>Ei ole kyse yksilöstä, vaan yhteisestä moraalista</a:t>
            </a:r>
          </a:p>
          <a:p>
            <a:pPr>
              <a:buFont typeface="Arial"/>
            </a:pPr>
            <a:r>
              <a:rPr lang="fi-FI" sz="2800" dirty="0">
                <a:solidFill>
                  <a:schemeClr val="tx1"/>
                </a:solidFill>
              </a:rPr>
              <a:t>Ihmiset ovat itseisarvoja, eivät välineitä johonkin!</a:t>
            </a:r>
          </a:p>
        </p:txBody>
      </p:sp>
    </p:spTree>
    <p:extLst>
      <p:ext uri="{BB962C8B-B14F-4D97-AF65-F5344CB8AC3E}">
        <p14:creationId xmlns:p14="http://schemas.microsoft.com/office/powerpoint/2010/main" val="757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BABB142-8147-47A3-93C8-4DD505D5C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509"/>
            <a:ext cx="10515600" cy="5804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Oikea ja väärä eivät riipu arvoista. </a:t>
            </a:r>
          </a:p>
          <a:p>
            <a:r>
              <a:rPr lang="fi-FI" sz="2800" dirty="0">
                <a:solidFill>
                  <a:schemeClr val="tx1"/>
                </a:solidFill>
              </a:rPr>
              <a:t>Hyvän määrittelee se, MITÄ pitää tehdä, ei tekemisen päämäärä eivätkä teon seuraukset.</a:t>
            </a:r>
          </a:p>
          <a:p>
            <a:r>
              <a:rPr lang="fi-FI" sz="2800" dirty="0">
                <a:solidFill>
                  <a:schemeClr val="tx1"/>
                </a:solidFill>
              </a:rPr>
              <a:t>Kaikki pyrkivät onnellisuuteen, mutta Kantin mukaan </a:t>
            </a:r>
            <a:r>
              <a:rPr lang="fi-FI" sz="2800" b="1" dirty="0">
                <a:solidFill>
                  <a:schemeClr val="tx1"/>
                </a:solidFill>
              </a:rPr>
              <a:t>moraali on kaikille sama</a:t>
            </a:r>
            <a:r>
              <a:rPr lang="fi-FI" sz="2800" dirty="0">
                <a:solidFill>
                  <a:schemeClr val="tx1"/>
                </a:solidFill>
              </a:rPr>
              <a:t>, onnellisuus taas on riippuvainen henkilökohtaisista päämääristä</a:t>
            </a:r>
          </a:p>
          <a:p>
            <a:r>
              <a:rPr lang="fi-FI" sz="2800" dirty="0">
                <a:solidFill>
                  <a:schemeClr val="tx1"/>
                </a:solidFill>
              </a:rPr>
              <a:t>Ongelmana mm. soveltaminen eri tilanteisiin sekä eri velvollisuuksien painotus. Mitkä periaatteet ovat oikeita</a:t>
            </a:r>
            <a:r>
              <a:rPr lang="fi-FI" sz="2800" dirty="0" smtClean="0">
                <a:solidFill>
                  <a:schemeClr val="tx1"/>
                </a:solidFill>
              </a:rPr>
              <a:t>? (valehtelu silloin, kun ihmishenki pelastuisi?)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T. 1 s.71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45400" r="17382" b="29659"/>
          <a:stretch/>
        </p:blipFill>
        <p:spPr bwMode="auto">
          <a:xfrm>
            <a:off x="0" y="19812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445CE41-2B94-4847-875D-72AB578D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018954"/>
          </a:xfrm>
        </p:spPr>
        <p:txBody>
          <a:bodyPr/>
          <a:lstStyle/>
          <a:p>
            <a:r>
              <a:rPr lang="fi-FI" b="1" cap="small" dirty="0">
                <a:solidFill>
                  <a:schemeClr val="tx1"/>
                </a:solidFill>
              </a:rPr>
              <a:t>Seurausetiikka eli </a:t>
            </a:r>
            <a:r>
              <a:rPr lang="fi-FI" b="1" cap="small" dirty="0" err="1">
                <a:solidFill>
                  <a:schemeClr val="tx1"/>
                </a:solidFill>
              </a:rPr>
              <a:t>konsekventialismi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6E9B155-CB74-44A2-A5F5-ED0F7DCE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524000"/>
            <a:ext cx="10455275" cy="44751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fi-FI" sz="2800" dirty="0"/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moraalisen arvioinnin kannalta olennaisia ovat vain </a:t>
            </a:r>
            <a:r>
              <a:rPr lang="fi-FI" sz="2800" u="sng" dirty="0">
                <a:solidFill>
                  <a:schemeClr val="tx1"/>
                </a:solidFill>
              </a:rPr>
              <a:t>tekojen seuraukset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utilitarismi: merkittävin seurausetiikan suuntaus, jossa painottuvat mahdollisimman suuret hyödyt mahdollisimman suurelle joukolle</a:t>
            </a:r>
          </a:p>
          <a:p>
            <a:pPr>
              <a:buClr>
                <a:srgbClr val="FFFFFF"/>
              </a:buClr>
            </a:pPr>
            <a:r>
              <a:rPr lang="fi-FI" sz="2800" dirty="0">
                <a:solidFill>
                  <a:schemeClr val="tx1"/>
                </a:solidFill>
              </a:rPr>
              <a:t>Korkein hyvä on onnellisuus</a:t>
            </a:r>
          </a:p>
          <a:p>
            <a:pPr>
              <a:buClr>
                <a:srgbClr val="FFFFFF"/>
              </a:buClr>
            </a:pPr>
            <a:r>
              <a:rPr lang="fi-FI" sz="2800" dirty="0" err="1">
                <a:solidFill>
                  <a:schemeClr val="tx1"/>
                </a:solidFill>
              </a:rPr>
              <a:t>utiliteettiperiaate</a:t>
            </a:r>
            <a:r>
              <a:rPr lang="fi-FI" sz="2800" dirty="0">
                <a:solidFill>
                  <a:schemeClr val="tx1"/>
                </a:solidFill>
              </a:rPr>
              <a:t>: teoilla on pyrittävä maksimoimaan niiden ihmisten onnellisuus tai nautinto, joihin teot vaikuttavat, ja minimoimaan heidän kärsimyksensä</a:t>
            </a:r>
          </a:p>
          <a:p>
            <a:pPr>
              <a:buClr>
                <a:srgbClr val="FFFFFF"/>
              </a:buClr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357</Words>
  <Application>Microsoft Office PowerPoint</Application>
  <PresentationFormat>Mukautettu</PresentationFormat>
  <Paragraphs>60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Verkko</vt:lpstr>
      <vt:lpstr>Hyve-, velvollisuus-, seuraus-, oikeus- ja sopimusetiikka</vt:lpstr>
      <vt:lpstr>Hyve-etiikka</vt:lpstr>
      <vt:lpstr>PowerPoint-esitys</vt:lpstr>
      <vt:lpstr>PowerPoint-esitys</vt:lpstr>
      <vt:lpstr>PowerPoint-esitys</vt:lpstr>
      <vt:lpstr>Velvollisuusetiikka (deontologinen etiikka)</vt:lpstr>
      <vt:lpstr>PowerPoint-esitys</vt:lpstr>
      <vt:lpstr>PowerPoint-esitys</vt:lpstr>
      <vt:lpstr>Seurausetiikka eli konsekventialismi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Hyve-, velvollisuus-, seuraus-, oikeus- ja sopimusetiikka</dc:title>
  <cp:lastModifiedBy>Titta</cp:lastModifiedBy>
  <cp:revision>5</cp:revision>
  <dcterms:modified xsi:type="dcterms:W3CDTF">2017-10-22T19:22:30Z</dcterms:modified>
</cp:coreProperties>
</file>